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58400" cy="7569200"/>
  <p:notesSz cx="100584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346452"/>
            <a:ext cx="854964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238752"/>
            <a:ext cx="70408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40916"/>
            <a:ext cx="4375404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40916"/>
            <a:ext cx="4375404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1386" y="915161"/>
            <a:ext cx="9217025" cy="0"/>
          </a:xfrm>
          <a:custGeom>
            <a:avLst/>
            <a:gdLst/>
            <a:ahLst/>
            <a:cxnLst/>
            <a:rect l="l" t="t" r="r" b="b"/>
            <a:pathLst>
              <a:path w="9217025" h="0">
                <a:moveTo>
                  <a:pt x="0" y="0"/>
                </a:moveTo>
                <a:lnTo>
                  <a:pt x="9217025" y="0"/>
                </a:lnTo>
              </a:path>
            </a:pathLst>
          </a:custGeom>
          <a:ln w="28575">
            <a:solidFill>
              <a:srgbClr val="002F5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4156" y="6813804"/>
            <a:ext cx="2135123" cy="384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500" y="597727"/>
            <a:ext cx="107061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516" y="1241463"/>
            <a:ext cx="9062720" cy="2342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039356"/>
            <a:ext cx="32186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039356"/>
            <a:ext cx="231343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4500" y="7013834"/>
            <a:ext cx="43306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2E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35236" y="-6174"/>
            <a:ext cx="5729605" cy="7576184"/>
            <a:chOff x="4335236" y="-6174"/>
            <a:chExt cx="5729605" cy="7576184"/>
          </a:xfrm>
        </p:grpSpPr>
        <p:sp>
          <p:nvSpPr>
            <p:cNvPr id="3" name="object 3" descr=""/>
            <p:cNvSpPr/>
            <p:nvPr/>
          </p:nvSpPr>
          <p:spPr>
            <a:xfrm>
              <a:off x="4521710" y="182"/>
              <a:ext cx="5537200" cy="7563484"/>
            </a:xfrm>
            <a:custGeom>
              <a:avLst/>
              <a:gdLst/>
              <a:ahLst/>
              <a:cxnLst/>
              <a:rect l="l" t="t" r="r" b="b"/>
              <a:pathLst>
                <a:path w="5537200" h="7563484">
                  <a:moveTo>
                    <a:pt x="5536692" y="0"/>
                  </a:moveTo>
                  <a:lnTo>
                    <a:pt x="1947532" y="6896"/>
                  </a:lnTo>
                  <a:lnTo>
                    <a:pt x="0" y="7558849"/>
                  </a:lnTo>
                  <a:lnTo>
                    <a:pt x="1514233" y="7563434"/>
                  </a:lnTo>
                  <a:lnTo>
                    <a:pt x="5536692" y="7563434"/>
                  </a:lnTo>
                  <a:lnTo>
                    <a:pt x="5536692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21707" y="175"/>
              <a:ext cx="5537200" cy="7563484"/>
            </a:xfrm>
            <a:custGeom>
              <a:avLst/>
              <a:gdLst/>
              <a:ahLst/>
              <a:cxnLst/>
              <a:rect l="l" t="t" r="r" b="b"/>
              <a:pathLst>
                <a:path w="5537200" h="7563484">
                  <a:moveTo>
                    <a:pt x="1516146" y="7563436"/>
                  </a:moveTo>
                  <a:lnTo>
                    <a:pt x="0" y="7558848"/>
                  </a:lnTo>
                  <a:lnTo>
                    <a:pt x="1947532" y="6907"/>
                  </a:lnTo>
                  <a:lnTo>
                    <a:pt x="5536692" y="0"/>
                  </a:lnTo>
                </a:path>
              </a:pathLst>
            </a:custGeom>
            <a:ln w="12700">
              <a:solidFill>
                <a:srgbClr val="001F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35236" y="0"/>
              <a:ext cx="2765425" cy="7564120"/>
            </a:xfrm>
            <a:custGeom>
              <a:avLst/>
              <a:gdLst/>
              <a:ahLst/>
              <a:cxnLst/>
              <a:rect l="l" t="t" r="r" b="b"/>
              <a:pathLst>
                <a:path w="2765425" h="7564120">
                  <a:moveTo>
                    <a:pt x="2171344" y="0"/>
                  </a:moveTo>
                  <a:lnTo>
                    <a:pt x="1923818" y="0"/>
                  </a:lnTo>
                  <a:lnTo>
                    <a:pt x="0" y="7563611"/>
                  </a:lnTo>
                  <a:lnTo>
                    <a:pt x="290469" y="7563611"/>
                  </a:lnTo>
                  <a:lnTo>
                    <a:pt x="766360" y="7558176"/>
                  </a:lnTo>
                  <a:lnTo>
                    <a:pt x="896304" y="7062979"/>
                  </a:lnTo>
                  <a:lnTo>
                    <a:pt x="1065127" y="6422155"/>
                  </a:lnTo>
                  <a:lnTo>
                    <a:pt x="1285754" y="5588146"/>
                  </a:lnTo>
                  <a:lnTo>
                    <a:pt x="2297384" y="1779872"/>
                  </a:lnTo>
                  <a:lnTo>
                    <a:pt x="2518042" y="944904"/>
                  </a:lnTo>
                  <a:lnTo>
                    <a:pt x="2686896" y="303114"/>
                  </a:lnTo>
                  <a:lnTo>
                    <a:pt x="2764809" y="5974"/>
                  </a:lnTo>
                  <a:lnTo>
                    <a:pt x="2665949" y="5974"/>
                  </a:lnTo>
                  <a:lnTo>
                    <a:pt x="2171344" y="0"/>
                  </a:lnTo>
                  <a:close/>
                </a:path>
                <a:path w="2765425" h="7564120">
                  <a:moveTo>
                    <a:pt x="2764862" y="5771"/>
                  </a:moveTo>
                  <a:lnTo>
                    <a:pt x="2758227" y="5771"/>
                  </a:lnTo>
                  <a:lnTo>
                    <a:pt x="2715393" y="5974"/>
                  </a:lnTo>
                  <a:lnTo>
                    <a:pt x="2764809" y="5974"/>
                  </a:lnTo>
                  <a:lnTo>
                    <a:pt x="2764862" y="5771"/>
                  </a:lnTo>
                  <a:close/>
                </a:path>
              </a:pathLst>
            </a:custGeom>
            <a:solidFill>
              <a:srgbClr val="002F56">
                <a:alpha val="7686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934974" y="7023354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5" h="0">
                <a:moveTo>
                  <a:pt x="0" y="0"/>
                </a:moveTo>
                <a:lnTo>
                  <a:pt x="1462316" y="0"/>
                </a:lnTo>
              </a:path>
            </a:pathLst>
          </a:custGeom>
          <a:ln w="38100">
            <a:solidFill>
              <a:srgbClr val="648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6835140"/>
            <a:ext cx="2092439" cy="37642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11707" y="1534667"/>
            <a:ext cx="8632190" cy="2402205"/>
            <a:chOff x="711707" y="1534667"/>
            <a:chExt cx="8632190" cy="24022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6" y="1534667"/>
              <a:ext cx="3201923" cy="240182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1534667"/>
              <a:ext cx="3200399" cy="24018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19" y="1534667"/>
              <a:ext cx="3201923" cy="24018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707" y="1534667"/>
              <a:ext cx="3200399" cy="240182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7476" y="1534667"/>
              <a:ext cx="3200399" cy="24018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8672" y="1534667"/>
              <a:ext cx="3200399" cy="240182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928109" y="5010964"/>
            <a:ext cx="2875280" cy="1827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5585">
              <a:lnSpc>
                <a:spcPct val="120000"/>
              </a:lnSpc>
              <a:spcBef>
                <a:spcPts val="95"/>
              </a:spcBef>
            </a:pPr>
            <a:r>
              <a:rPr dirty="0" sz="2000" spc="100" b="1">
                <a:solidFill>
                  <a:srgbClr val="002F56"/>
                </a:solidFill>
                <a:latin typeface="Calibri"/>
                <a:cs typeface="Calibri"/>
              </a:rPr>
              <a:t>Single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Family</a:t>
            </a:r>
            <a:r>
              <a:rPr dirty="0" sz="2000" spc="7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2F56"/>
                </a:solidFill>
                <a:latin typeface="Calibri"/>
                <a:cs typeface="Calibri"/>
              </a:rPr>
              <a:t>Mortgage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Revenue</a:t>
            </a:r>
            <a:r>
              <a:rPr dirty="0" sz="2000" spc="7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002F56"/>
                </a:solidFill>
                <a:latin typeface="Calibri"/>
                <a:cs typeface="Calibri"/>
              </a:rPr>
              <a:t>Bonds:</a:t>
            </a:r>
            <a:r>
              <a:rPr dirty="0" sz="2000" spc="6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Part</a:t>
            </a:r>
            <a:r>
              <a:rPr dirty="0" sz="2000" spc="5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002F56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Graham</a:t>
            </a:r>
            <a:r>
              <a:rPr dirty="0" sz="1600" spc="14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50" i="1">
                <a:solidFill>
                  <a:srgbClr val="002F56"/>
                </a:solidFill>
                <a:latin typeface="Calibri"/>
                <a:cs typeface="Calibri"/>
              </a:rPr>
              <a:t>Lindsley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Analyst,</a:t>
            </a:r>
            <a:r>
              <a:rPr dirty="0" sz="1600" spc="15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National</a:t>
            </a:r>
            <a:r>
              <a:rPr dirty="0" sz="1600" spc="15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60" i="1">
                <a:solidFill>
                  <a:srgbClr val="002F56"/>
                </a:solidFill>
                <a:latin typeface="Calibri"/>
                <a:cs typeface="Calibri"/>
              </a:rPr>
              <a:t>Housing</a:t>
            </a:r>
            <a:r>
              <a:rPr dirty="0" sz="1600" spc="185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F56"/>
                </a:solidFill>
                <a:latin typeface="Calibri"/>
                <a:cs typeface="Calibri"/>
              </a:rPr>
              <a:t>Group</a:t>
            </a:r>
            <a:r>
              <a:rPr dirty="0" sz="1600" spc="-2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F56"/>
                </a:solidFill>
                <a:latin typeface="Calibri"/>
                <a:cs typeface="Calibri"/>
              </a:rPr>
              <a:t>Stifel</a:t>
            </a:r>
            <a:r>
              <a:rPr dirty="0" sz="1600" spc="13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50" i="1">
                <a:solidFill>
                  <a:srgbClr val="002F56"/>
                </a:solidFill>
                <a:latin typeface="Calibri"/>
                <a:cs typeface="Calibri"/>
              </a:rPr>
              <a:t>Public</a:t>
            </a:r>
            <a:r>
              <a:rPr dirty="0" sz="1600" spc="120" i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F56"/>
                </a:solidFill>
                <a:latin typeface="Calibri"/>
                <a:cs typeface="Calibri"/>
              </a:rPr>
              <a:t>Finance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5931535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Traditional</a:t>
            </a:r>
            <a:r>
              <a:rPr dirty="0" sz="1800" spc="3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002F56"/>
                </a:solidFill>
                <a:latin typeface="Calibri"/>
                <a:cs typeface="Calibri"/>
              </a:rPr>
              <a:t>Single</a:t>
            </a:r>
            <a:r>
              <a:rPr dirty="0" sz="1800" spc="16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Family</a:t>
            </a:r>
            <a:r>
              <a:rPr dirty="0" sz="1800" spc="13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Mortgage</a:t>
            </a:r>
            <a:r>
              <a:rPr dirty="0" sz="1800" spc="14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Revenue</a:t>
            </a:r>
            <a:r>
              <a:rPr dirty="0" sz="1800" spc="16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Bond</a:t>
            </a:r>
            <a:r>
              <a:rPr dirty="0" sz="1800" spc="10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18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dirty="0" sz="1600" spc="50" b="1">
                <a:solidFill>
                  <a:srgbClr val="002F56"/>
                </a:solidFill>
                <a:latin typeface="Calibri"/>
                <a:cs typeface="Calibri"/>
              </a:rPr>
              <a:t>Serial</a:t>
            </a:r>
            <a:r>
              <a:rPr dirty="0" sz="1600" spc="2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2F56"/>
                </a:solidFill>
                <a:latin typeface="Calibri"/>
                <a:cs typeface="Calibri"/>
              </a:rPr>
              <a:t>Bonds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9940" y="1772794"/>
            <a:ext cx="4647565" cy="1061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Take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advantage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short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end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yield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curve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60">
                <a:latin typeface="Calibri"/>
                <a:cs typeface="Calibri"/>
              </a:rPr>
              <a:t>Semiannual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maturities,</a:t>
            </a:r>
            <a:r>
              <a:rPr dirty="0" sz="1600" spc="1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maturities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10-</a:t>
            </a:r>
            <a:r>
              <a:rPr dirty="0" sz="1600" spc="85">
                <a:latin typeface="Calibri"/>
                <a:cs typeface="Calibri"/>
              </a:rPr>
              <a:t>12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years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out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Retail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Investors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9903" y="2961536"/>
            <a:ext cx="4591050" cy="37738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Term</a:t>
            </a:r>
            <a:r>
              <a:rPr dirty="0" sz="1600" spc="-8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2F56"/>
                </a:solidFill>
                <a:latin typeface="Calibri"/>
                <a:cs typeface="Calibri"/>
              </a:rPr>
              <a:t>Bonds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Maturities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10-</a:t>
            </a:r>
            <a:r>
              <a:rPr dirty="0" sz="1600" spc="85">
                <a:latin typeface="Calibri"/>
                <a:cs typeface="Calibri"/>
              </a:rPr>
              <a:t>30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years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out</a:t>
            </a:r>
            <a:endParaRPr sz="1600">
              <a:latin typeface="Calibri"/>
              <a:cs typeface="Calibri"/>
            </a:endParaRPr>
          </a:p>
          <a:p>
            <a:pPr marL="241300" marR="292735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Utilize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semiannual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sinking </a:t>
            </a:r>
            <a:r>
              <a:rPr dirty="0" sz="1600" spc="50">
                <a:latin typeface="Calibri"/>
                <a:cs typeface="Calibri"/>
              </a:rPr>
              <a:t>funds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sync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paydown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underlying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loans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and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lower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overall </a:t>
            </a:r>
            <a:r>
              <a:rPr dirty="0" sz="1600">
                <a:latin typeface="Calibri"/>
                <a:cs typeface="Calibri"/>
              </a:rPr>
              <a:t>cost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funds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20">
                <a:latin typeface="Calibri"/>
                <a:cs typeface="Calibri"/>
              </a:rPr>
              <a:t>Institutional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Investors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(larger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block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sizes)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Planned</a:t>
            </a:r>
            <a:r>
              <a:rPr dirty="0" sz="1600" spc="15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Amortization</a:t>
            </a:r>
            <a:r>
              <a:rPr dirty="0" sz="1600" spc="21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70" b="1">
                <a:solidFill>
                  <a:srgbClr val="002F56"/>
                </a:solidFill>
                <a:latin typeface="Calibri"/>
                <a:cs typeface="Calibri"/>
              </a:rPr>
              <a:t>Class</a:t>
            </a:r>
            <a:r>
              <a:rPr dirty="0" sz="1600" spc="16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2F56"/>
                </a:solidFill>
                <a:latin typeface="Calibri"/>
                <a:cs typeface="Calibri"/>
              </a:rPr>
              <a:t>(“PAC”)</a:t>
            </a:r>
            <a:r>
              <a:rPr dirty="0" sz="1600" spc="15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2F56"/>
                </a:solidFill>
                <a:latin typeface="Calibri"/>
                <a:cs typeface="Calibri"/>
              </a:rPr>
              <a:t>Bond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 spc="45">
                <a:latin typeface="Calibri"/>
                <a:cs typeface="Calibri"/>
              </a:rPr>
              <a:t>Usually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longest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maturity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bond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600">
                <a:latin typeface="Calibri"/>
                <a:cs typeface="Calibri"/>
              </a:rPr>
              <a:t>Priced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premium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a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high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coupon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Priced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its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weighted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average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life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average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time </a:t>
            </a:r>
            <a:r>
              <a:rPr dirty="0" sz="1600" spc="-10">
                <a:latin typeface="Calibri"/>
                <a:cs typeface="Calibri"/>
              </a:rPr>
              <a:t>outstanding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51925" y="1829565"/>
            <a:ext cx="3582035" cy="3020060"/>
            <a:chOff x="6251925" y="1829565"/>
            <a:chExt cx="3582035" cy="3020060"/>
          </a:xfrm>
        </p:grpSpPr>
        <p:sp>
          <p:nvSpPr>
            <p:cNvPr id="6" name="object 6" descr=""/>
            <p:cNvSpPr/>
            <p:nvPr/>
          </p:nvSpPr>
          <p:spPr>
            <a:xfrm>
              <a:off x="6304025" y="4796789"/>
              <a:ext cx="3442970" cy="0"/>
            </a:xfrm>
            <a:custGeom>
              <a:avLst/>
              <a:gdLst/>
              <a:ahLst/>
              <a:cxnLst/>
              <a:rect l="l" t="t" r="r" b="b"/>
              <a:pathLst>
                <a:path w="3442970" h="0">
                  <a:moveTo>
                    <a:pt x="0" y="0"/>
                  </a:moveTo>
                  <a:lnTo>
                    <a:pt x="3442550" y="0"/>
                  </a:lnTo>
                </a:path>
              </a:pathLst>
            </a:custGeom>
            <a:ln w="34925">
              <a:solidFill>
                <a:srgbClr val="002E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729118" y="4744398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0" y="0"/>
                  </a:moveTo>
                  <a:lnTo>
                    <a:pt x="0" y="104775"/>
                  </a:lnTo>
                  <a:lnTo>
                    <a:pt x="104775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04268" y="1916878"/>
              <a:ext cx="8255" cy="2881630"/>
            </a:xfrm>
            <a:custGeom>
              <a:avLst/>
              <a:gdLst/>
              <a:ahLst/>
              <a:cxnLst/>
              <a:rect l="l" t="t" r="r" b="b"/>
              <a:pathLst>
                <a:path w="8254" h="2881629">
                  <a:moveTo>
                    <a:pt x="8039" y="2881122"/>
                  </a:moveTo>
                  <a:lnTo>
                    <a:pt x="0" y="0"/>
                  </a:lnTo>
                </a:path>
              </a:pathLst>
            </a:custGeom>
            <a:ln w="34925">
              <a:solidFill>
                <a:srgbClr val="002E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51925" y="1829565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2095" y="0"/>
                  </a:moveTo>
                  <a:lnTo>
                    <a:pt x="0" y="104914"/>
                  </a:lnTo>
                  <a:lnTo>
                    <a:pt x="104775" y="104622"/>
                  </a:lnTo>
                  <a:lnTo>
                    <a:pt x="52095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3728" y="2979992"/>
              <a:ext cx="1123651" cy="10879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672577" y="2939034"/>
              <a:ext cx="1884045" cy="264160"/>
            </a:xfrm>
            <a:custGeom>
              <a:avLst/>
              <a:gdLst/>
              <a:ahLst/>
              <a:cxnLst/>
              <a:rect l="l" t="t" r="r" b="b"/>
              <a:pathLst>
                <a:path w="1884045" h="264160">
                  <a:moveTo>
                    <a:pt x="0" y="263651"/>
                  </a:moveTo>
                  <a:lnTo>
                    <a:pt x="1727" y="212337"/>
                  </a:lnTo>
                  <a:lnTo>
                    <a:pt x="6437" y="170435"/>
                  </a:lnTo>
                  <a:lnTo>
                    <a:pt x="13421" y="142185"/>
                  </a:lnTo>
                  <a:lnTo>
                    <a:pt x="21971" y="131825"/>
                  </a:lnTo>
                  <a:lnTo>
                    <a:pt x="919861" y="131825"/>
                  </a:lnTo>
                  <a:lnTo>
                    <a:pt x="928410" y="121466"/>
                  </a:lnTo>
                  <a:lnTo>
                    <a:pt x="935394" y="93216"/>
                  </a:lnTo>
                  <a:lnTo>
                    <a:pt x="940104" y="51314"/>
                  </a:lnTo>
                  <a:lnTo>
                    <a:pt x="941832" y="0"/>
                  </a:lnTo>
                  <a:lnTo>
                    <a:pt x="943559" y="51314"/>
                  </a:lnTo>
                  <a:lnTo>
                    <a:pt x="948269" y="93216"/>
                  </a:lnTo>
                  <a:lnTo>
                    <a:pt x="955253" y="121466"/>
                  </a:lnTo>
                  <a:lnTo>
                    <a:pt x="963803" y="131825"/>
                  </a:lnTo>
                  <a:lnTo>
                    <a:pt x="1861693" y="131825"/>
                  </a:lnTo>
                  <a:lnTo>
                    <a:pt x="1870248" y="142185"/>
                  </a:lnTo>
                  <a:lnTo>
                    <a:pt x="1877231" y="170435"/>
                  </a:lnTo>
                  <a:lnTo>
                    <a:pt x="1881938" y="212337"/>
                  </a:lnTo>
                  <a:lnTo>
                    <a:pt x="1883664" y="263651"/>
                  </a:lnTo>
                </a:path>
              </a:pathLst>
            </a:custGeom>
            <a:ln w="22225">
              <a:solidFill>
                <a:srgbClr val="0046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71930" y="3382229"/>
              <a:ext cx="2805430" cy="1247140"/>
            </a:xfrm>
            <a:custGeom>
              <a:avLst/>
              <a:gdLst/>
              <a:ahLst/>
              <a:cxnLst/>
              <a:rect l="l" t="t" r="r" b="b"/>
              <a:pathLst>
                <a:path w="2805429" h="1247139">
                  <a:moveTo>
                    <a:pt x="2805036" y="22822"/>
                  </a:moveTo>
                  <a:lnTo>
                    <a:pt x="2743950" y="17239"/>
                  </a:lnTo>
                  <a:lnTo>
                    <a:pt x="2683126" y="12449"/>
                  </a:lnTo>
                  <a:lnTo>
                    <a:pt x="2622580" y="8446"/>
                  </a:lnTo>
                  <a:lnTo>
                    <a:pt x="2562328" y="5224"/>
                  </a:lnTo>
                  <a:lnTo>
                    <a:pt x="2502384" y="2775"/>
                  </a:lnTo>
                  <a:lnTo>
                    <a:pt x="2442764" y="1092"/>
                  </a:lnTo>
                  <a:lnTo>
                    <a:pt x="2383483" y="169"/>
                  </a:lnTo>
                  <a:lnTo>
                    <a:pt x="2324558" y="0"/>
                  </a:lnTo>
                  <a:lnTo>
                    <a:pt x="2266004" y="576"/>
                  </a:lnTo>
                  <a:lnTo>
                    <a:pt x="2207835" y="1893"/>
                  </a:lnTo>
                  <a:lnTo>
                    <a:pt x="2150068" y="3942"/>
                  </a:lnTo>
                  <a:lnTo>
                    <a:pt x="2092718" y="6717"/>
                  </a:lnTo>
                  <a:lnTo>
                    <a:pt x="2035800" y="10212"/>
                  </a:lnTo>
                  <a:lnTo>
                    <a:pt x="1979331" y="14419"/>
                  </a:lnTo>
                  <a:lnTo>
                    <a:pt x="1923324" y="19332"/>
                  </a:lnTo>
                  <a:lnTo>
                    <a:pt x="1867797" y="24944"/>
                  </a:lnTo>
                  <a:lnTo>
                    <a:pt x="1812764" y="31249"/>
                  </a:lnTo>
                  <a:lnTo>
                    <a:pt x="1758241" y="38239"/>
                  </a:lnTo>
                  <a:lnTo>
                    <a:pt x="1704243" y="45908"/>
                  </a:lnTo>
                  <a:lnTo>
                    <a:pt x="1650786" y="54249"/>
                  </a:lnTo>
                  <a:lnTo>
                    <a:pt x="1597885" y="63255"/>
                  </a:lnTo>
                  <a:lnTo>
                    <a:pt x="1545556" y="72920"/>
                  </a:lnTo>
                  <a:lnTo>
                    <a:pt x="1493814" y="83237"/>
                  </a:lnTo>
                  <a:lnTo>
                    <a:pt x="1442674" y="94199"/>
                  </a:lnTo>
                  <a:lnTo>
                    <a:pt x="1392153" y="105799"/>
                  </a:lnTo>
                  <a:lnTo>
                    <a:pt x="1342266" y="118031"/>
                  </a:lnTo>
                  <a:lnTo>
                    <a:pt x="1293027" y="130888"/>
                  </a:lnTo>
                  <a:lnTo>
                    <a:pt x="1244453" y="144363"/>
                  </a:lnTo>
                  <a:lnTo>
                    <a:pt x="1196559" y="158449"/>
                  </a:lnTo>
                  <a:lnTo>
                    <a:pt x="1149361" y="173140"/>
                  </a:lnTo>
                  <a:lnTo>
                    <a:pt x="1102874" y="188428"/>
                  </a:lnTo>
                  <a:lnTo>
                    <a:pt x="1057113" y="204308"/>
                  </a:lnTo>
                  <a:lnTo>
                    <a:pt x="1012094" y="220772"/>
                  </a:lnTo>
                  <a:lnTo>
                    <a:pt x="967832" y="237813"/>
                  </a:lnTo>
                  <a:lnTo>
                    <a:pt x="924343" y="255426"/>
                  </a:lnTo>
                  <a:lnTo>
                    <a:pt x="881643" y="273602"/>
                  </a:lnTo>
                  <a:lnTo>
                    <a:pt x="839746" y="292336"/>
                  </a:lnTo>
                  <a:lnTo>
                    <a:pt x="798669" y="311621"/>
                  </a:lnTo>
                  <a:lnTo>
                    <a:pt x="758427" y="331449"/>
                  </a:lnTo>
                  <a:lnTo>
                    <a:pt x="719034" y="351814"/>
                  </a:lnTo>
                  <a:lnTo>
                    <a:pt x="680508" y="372710"/>
                  </a:lnTo>
                  <a:lnTo>
                    <a:pt x="642862" y="394129"/>
                  </a:lnTo>
                  <a:lnTo>
                    <a:pt x="606114" y="416065"/>
                  </a:lnTo>
                  <a:lnTo>
                    <a:pt x="570277" y="438511"/>
                  </a:lnTo>
                  <a:lnTo>
                    <a:pt x="535368" y="461460"/>
                  </a:lnTo>
                  <a:lnTo>
                    <a:pt x="501402" y="484906"/>
                  </a:lnTo>
                  <a:lnTo>
                    <a:pt x="468395" y="508842"/>
                  </a:lnTo>
                  <a:lnTo>
                    <a:pt x="436362" y="533261"/>
                  </a:lnTo>
                  <a:lnTo>
                    <a:pt x="405318" y="558156"/>
                  </a:lnTo>
                  <a:lnTo>
                    <a:pt x="375279" y="583521"/>
                  </a:lnTo>
                  <a:lnTo>
                    <a:pt x="346261" y="609349"/>
                  </a:lnTo>
                  <a:lnTo>
                    <a:pt x="318278" y="635632"/>
                  </a:lnTo>
                  <a:lnTo>
                    <a:pt x="265483" y="689541"/>
                  </a:lnTo>
                  <a:lnTo>
                    <a:pt x="217017" y="745193"/>
                  </a:lnTo>
                  <a:lnTo>
                    <a:pt x="173004" y="802534"/>
                  </a:lnTo>
                  <a:lnTo>
                    <a:pt x="133568" y="861510"/>
                  </a:lnTo>
                  <a:lnTo>
                    <a:pt x="98833" y="922067"/>
                  </a:lnTo>
                  <a:lnTo>
                    <a:pt x="68922" y="984152"/>
                  </a:lnTo>
                  <a:lnTo>
                    <a:pt x="43959" y="1047710"/>
                  </a:lnTo>
                  <a:lnTo>
                    <a:pt x="24069" y="1112687"/>
                  </a:lnTo>
                  <a:lnTo>
                    <a:pt x="9374" y="1179029"/>
                  </a:lnTo>
                  <a:lnTo>
                    <a:pt x="4014" y="1212695"/>
                  </a:lnTo>
                  <a:lnTo>
                    <a:pt x="0" y="1246683"/>
                  </a:lnTo>
                </a:path>
              </a:pathLst>
            </a:custGeom>
            <a:ln w="25400">
              <a:solidFill>
                <a:srgbClr val="002E5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047594" y="2597921"/>
            <a:ext cx="1050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002E55"/>
                </a:solidFill>
                <a:latin typeface="Calibri"/>
                <a:cs typeface="Calibri"/>
              </a:rPr>
              <a:t>Term</a:t>
            </a:r>
            <a:r>
              <a:rPr dirty="0" sz="1600" spc="-60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002E55"/>
                </a:solidFill>
                <a:latin typeface="Calibri"/>
                <a:cs typeface="Calibri"/>
              </a:rPr>
              <a:t>Bonds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5844559" y="3129361"/>
            <a:ext cx="228600" cy="4616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39"/>
              </a:lnSpc>
            </a:pPr>
            <a:r>
              <a:rPr dirty="0" sz="1600" spc="40">
                <a:solidFill>
                  <a:srgbClr val="002E55"/>
                </a:solidFill>
                <a:latin typeface="Calibri"/>
                <a:cs typeface="Calibri"/>
              </a:rPr>
              <a:t>Yield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2929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Tax-Exempt</a:t>
            </a:r>
            <a:r>
              <a:rPr dirty="0" sz="1800" spc="10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002F56"/>
                </a:solidFill>
                <a:latin typeface="Calibri"/>
                <a:cs typeface="Calibri"/>
              </a:rPr>
              <a:t>vs</a:t>
            </a:r>
            <a:r>
              <a:rPr dirty="0" sz="1800" spc="6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Taxable</a:t>
            </a:r>
            <a:r>
              <a:rPr dirty="0" sz="1800" spc="9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45" b="1">
                <a:solidFill>
                  <a:srgbClr val="002F56"/>
                </a:solidFill>
                <a:latin typeface="Calibri"/>
                <a:cs typeface="Calibri"/>
              </a:rPr>
              <a:t>Bonds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940" y="1505676"/>
            <a:ext cx="2059939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Tax-Exempt</a:t>
            </a:r>
            <a:r>
              <a:rPr dirty="0" sz="2000" spc="145"/>
              <a:t> </a:t>
            </a:r>
            <a:r>
              <a:rPr dirty="0" sz="2000" spc="55"/>
              <a:t>Bonds</a:t>
            </a:r>
            <a:endParaRPr sz="2000"/>
          </a:p>
        </p:txBody>
      </p:sp>
      <p:sp>
        <p:nvSpPr>
          <p:cNvPr id="4" name="object 4" descr=""/>
          <p:cNvSpPr txBox="1"/>
          <p:nvPr/>
        </p:nvSpPr>
        <p:spPr>
          <a:xfrm>
            <a:off x="499940" y="1811085"/>
            <a:ext cx="3058795" cy="1854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 spc="65">
                <a:latin typeface="Calibri"/>
                <a:cs typeface="Calibri"/>
              </a:rPr>
              <a:t>Yield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restriction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(1.125%)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 spc="45">
                <a:latin typeface="Calibri"/>
                <a:cs typeface="Calibri"/>
              </a:rPr>
              <a:t>Requires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volume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cap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restriction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 b="1" i="1">
                <a:latin typeface="Calibri"/>
                <a:cs typeface="Calibri"/>
              </a:rPr>
              <a:t>Lower</a:t>
            </a:r>
            <a:r>
              <a:rPr dirty="0" sz="2000" spc="5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cost</a:t>
            </a:r>
            <a:r>
              <a:rPr dirty="0" sz="2000" spc="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of</a:t>
            </a:r>
            <a:r>
              <a:rPr dirty="0" sz="2000" spc="75" b="1" i="1">
                <a:latin typeface="Calibri"/>
                <a:cs typeface="Calibri"/>
              </a:rPr>
              <a:t> </a:t>
            </a:r>
            <a:r>
              <a:rPr dirty="0" sz="2000" spc="50" b="1" i="1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86356" y="1353696"/>
            <a:ext cx="3272790" cy="23120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b="1">
                <a:solidFill>
                  <a:srgbClr val="002F56"/>
                </a:solidFill>
                <a:latin typeface="Calibri"/>
                <a:cs typeface="Calibri"/>
              </a:rPr>
              <a:t>Taxable</a:t>
            </a:r>
            <a:r>
              <a:rPr dirty="0" sz="2000" spc="21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002F56"/>
                </a:solidFill>
                <a:latin typeface="Calibri"/>
                <a:cs typeface="Calibri"/>
              </a:rPr>
              <a:t>Bonds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yield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spread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restriction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volume</a:t>
            </a:r>
            <a:r>
              <a:rPr dirty="0" sz="2000" spc="75">
                <a:latin typeface="Calibri"/>
                <a:cs typeface="Calibri"/>
              </a:rPr>
              <a:t> cap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requirement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 spc="100">
                <a:latin typeface="Calibri"/>
                <a:cs typeface="Calibri"/>
              </a:rPr>
              <a:t>Less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Restriction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Higher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cost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2966085" cy="478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Timing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spc="-10" b="1">
                <a:solidFill>
                  <a:srgbClr val="FFC000"/>
                </a:solidFill>
                <a:latin typeface="Calibri"/>
                <a:cs typeface="Calibri"/>
              </a:rPr>
              <a:t>Kickoff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b="1">
                <a:solidFill>
                  <a:srgbClr val="FF5050"/>
                </a:solidFill>
                <a:latin typeface="Calibri"/>
                <a:cs typeface="Calibri"/>
              </a:rPr>
              <a:t>Board</a:t>
            </a:r>
            <a:r>
              <a:rPr dirty="0" sz="1800" spc="-60" b="1">
                <a:solidFill>
                  <a:srgbClr val="FF50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5050"/>
                </a:solidFill>
                <a:latin typeface="Calibri"/>
                <a:cs typeface="Calibri"/>
              </a:rPr>
              <a:t>Approvals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Cashflows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Drafts</a:t>
            </a:r>
            <a:r>
              <a:rPr dirty="0" sz="1800" spc="-3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of</a:t>
            </a:r>
            <a:r>
              <a:rPr dirty="0" sz="1800" spc="-4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7815" algn="l"/>
              </a:tabLst>
            </a:pPr>
            <a:r>
              <a:rPr dirty="0" sz="1800" b="1">
                <a:solidFill>
                  <a:srgbClr val="648D1B"/>
                </a:solidFill>
                <a:latin typeface="Calibri"/>
                <a:cs typeface="Calibri"/>
              </a:rPr>
              <a:t>TEFRA</a:t>
            </a:r>
            <a:r>
              <a:rPr dirty="0" sz="1800" spc="-20" b="1">
                <a:solidFill>
                  <a:srgbClr val="648D1B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48D1B"/>
                </a:solidFill>
                <a:latin typeface="Calibri"/>
                <a:cs typeface="Calibri"/>
              </a:rPr>
              <a:t>Notice/Hearing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b="1">
                <a:latin typeface="Calibri"/>
                <a:cs typeface="Calibri"/>
              </a:rPr>
              <a:t>Rating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b="1">
                <a:solidFill>
                  <a:srgbClr val="37F5FF"/>
                </a:solidFill>
                <a:latin typeface="Calibri"/>
                <a:cs typeface="Calibri"/>
              </a:rPr>
              <a:t>Posting</a:t>
            </a:r>
            <a:r>
              <a:rPr dirty="0" sz="1800" spc="-90" b="1">
                <a:solidFill>
                  <a:srgbClr val="37F5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F5FF"/>
                </a:solidFill>
                <a:latin typeface="Calibri"/>
                <a:cs typeface="Calibri"/>
              </a:rPr>
              <a:t>Offering</a:t>
            </a:r>
            <a:r>
              <a:rPr dirty="0" sz="1800" spc="-65" b="1">
                <a:solidFill>
                  <a:srgbClr val="37F5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7F5FF"/>
                </a:solidFill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Pricing</a:t>
            </a:r>
            <a:endParaRPr sz="1800">
              <a:latin typeface="Calibri"/>
              <a:cs typeface="Calibri"/>
            </a:endParaRPr>
          </a:p>
          <a:p>
            <a:pPr marL="29781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97815" algn="l"/>
              </a:tabLst>
            </a:pPr>
            <a:r>
              <a:rPr dirty="0" sz="1800" spc="-10" b="1">
                <a:solidFill>
                  <a:srgbClr val="663300"/>
                </a:solidFill>
                <a:latin typeface="Calibri"/>
                <a:cs typeface="Calibri"/>
              </a:rPr>
              <a:t>Closing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037077" y="1677909"/>
          <a:ext cx="2473325" cy="187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60"/>
                <a:gridCol w="340360"/>
                <a:gridCol w="340360"/>
                <a:gridCol w="340359"/>
                <a:gridCol w="340359"/>
                <a:gridCol w="340360"/>
                <a:gridCol w="340360"/>
              </a:tblGrid>
              <a:tr h="234950">
                <a:tc gridSpan="7">
                  <a:txBody>
                    <a:bodyPr/>
                    <a:lstStyle/>
                    <a:p>
                      <a:pPr algn="ctr" marL="15240">
                        <a:lnSpc>
                          <a:spcPts val="166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</a:t>
                      </a:r>
                      <a:r>
                        <a:rPr dirty="0" sz="14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4950"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80">
                          <a:latin typeface="Calibri"/>
                          <a:cs typeface="Calibri"/>
                        </a:rPr>
                        <a:t>Su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675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1675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675"/>
                        </a:lnSpc>
                      </a:pPr>
                      <a:r>
                        <a:rPr dirty="0" sz="1400" spc="85">
                          <a:latin typeface="Calibri"/>
                          <a:cs typeface="Calibri"/>
                        </a:rPr>
                        <a:t>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675"/>
                        </a:lnSpc>
                      </a:pPr>
                      <a:r>
                        <a:rPr dirty="0" sz="1400" spc="35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675"/>
                        </a:lnSpc>
                      </a:pPr>
                      <a:r>
                        <a:rPr dirty="0" sz="14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675"/>
                        </a:lnSpc>
                      </a:pPr>
                      <a:r>
                        <a:rPr dirty="0" sz="1400" spc="5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670547" y="1677923"/>
          <a:ext cx="2491740" cy="189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236854">
                <a:tc gridSpan="7">
                  <a:txBody>
                    <a:bodyPr/>
                    <a:lstStyle/>
                    <a:p>
                      <a:pPr algn="ctr" marL="15240">
                        <a:lnSpc>
                          <a:spcPts val="167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6854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85">
                          <a:latin typeface="Calibri"/>
                          <a:cs typeface="Calibri"/>
                        </a:rPr>
                        <a:t>Su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400" spc="90">
                          <a:latin typeface="Calibri"/>
                          <a:cs typeface="Calibri"/>
                        </a:rPr>
                        <a:t>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7F5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361430" y="3739895"/>
          <a:ext cx="2485390" cy="188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341630"/>
                <a:gridCol w="341629"/>
                <a:gridCol w="341630"/>
                <a:gridCol w="341630"/>
                <a:gridCol w="341630"/>
                <a:gridCol w="341630"/>
              </a:tblGrid>
              <a:tr h="236220">
                <a:tc gridSpan="7">
                  <a:txBody>
                    <a:bodyPr/>
                    <a:lstStyle/>
                    <a:p>
                      <a:pPr algn="ctr" marL="15240">
                        <a:lnSpc>
                          <a:spcPts val="1664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6220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80">
                          <a:latin typeface="Calibri"/>
                          <a:cs typeface="Calibri"/>
                        </a:rPr>
                        <a:t>Su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400" spc="90">
                          <a:latin typeface="Calibri"/>
                          <a:cs typeface="Calibri"/>
                        </a:rPr>
                        <a:t>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400" spc="4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400" spc="55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3485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solidFill>
                  <a:srgbClr val="002F56"/>
                </a:solidFill>
                <a:latin typeface="Calibri"/>
                <a:cs typeface="Calibri"/>
              </a:rPr>
              <a:t>Bringing</a:t>
            </a:r>
            <a:r>
              <a:rPr dirty="0" sz="1800" spc="114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the</a:t>
            </a:r>
            <a:r>
              <a:rPr dirty="0" sz="1800" spc="9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Transaction</a:t>
            </a:r>
            <a:r>
              <a:rPr dirty="0" sz="1800" spc="10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to</a:t>
            </a:r>
            <a:r>
              <a:rPr dirty="0" sz="1800" spc="9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9940" y="1223961"/>
            <a:ext cx="3920490" cy="49942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 spc="45" b="1">
                <a:solidFill>
                  <a:srgbClr val="002F56"/>
                </a:solidFill>
                <a:latin typeface="Calibri"/>
                <a:cs typeface="Calibri"/>
              </a:rPr>
              <a:t>Financing</a:t>
            </a:r>
            <a:r>
              <a:rPr dirty="0" sz="1800" spc="-3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Team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 Considerations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 spc="100">
                <a:latin typeface="Calibri"/>
                <a:cs typeface="Calibri"/>
              </a:rPr>
              <a:t>Size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transaction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Day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pricing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Comparable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transactions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Economic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releases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Investor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preferences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60" b="1">
                <a:solidFill>
                  <a:srgbClr val="002F56"/>
                </a:solidFill>
                <a:latin typeface="Calibri"/>
                <a:cs typeface="Calibri"/>
              </a:rPr>
              <a:t>Leading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up</a:t>
            </a:r>
            <a:r>
              <a:rPr dirty="0" sz="1800" spc="1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to</a:t>
            </a:r>
            <a:r>
              <a:rPr dirty="0" sz="1800" spc="2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002F56"/>
                </a:solidFill>
                <a:latin typeface="Calibri"/>
                <a:cs typeface="Calibri"/>
              </a:rPr>
              <a:t>Pricing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 spc="50">
                <a:latin typeface="Calibri"/>
                <a:cs typeface="Calibri"/>
              </a:rPr>
              <a:t>Posting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offering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0665" algn="l"/>
              </a:tabLst>
            </a:pPr>
            <a:r>
              <a:rPr dirty="0" sz="1800">
                <a:latin typeface="Calibri"/>
                <a:cs typeface="Calibri"/>
              </a:rPr>
              <a:t>Marketing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70" b="1">
                <a:solidFill>
                  <a:srgbClr val="002F56"/>
                </a:solidFill>
                <a:latin typeface="Calibri"/>
                <a:cs typeface="Calibri"/>
              </a:rPr>
              <a:t>Striking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a</a:t>
            </a:r>
            <a:r>
              <a:rPr dirty="0" sz="1800" spc="1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45" b="1">
                <a:solidFill>
                  <a:srgbClr val="002F56"/>
                </a:solidFill>
                <a:latin typeface="Calibri"/>
                <a:cs typeface="Calibri"/>
              </a:rPr>
              <a:t>Balance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 on</a:t>
            </a:r>
            <a:r>
              <a:rPr dirty="0" sz="1800" spc="2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60" b="1">
                <a:solidFill>
                  <a:srgbClr val="002F56"/>
                </a:solidFill>
                <a:latin typeface="Calibri"/>
                <a:cs typeface="Calibri"/>
              </a:rPr>
              <a:t>Pricing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2F56"/>
                </a:solidFill>
                <a:latin typeface="Calibri"/>
                <a:cs typeface="Calibri"/>
              </a:rPr>
              <a:t>Day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241300" algn="l"/>
              </a:tabLst>
            </a:pPr>
            <a:r>
              <a:rPr dirty="0" sz="1800" spc="60">
                <a:latin typeface="Calibri"/>
                <a:cs typeface="Calibri"/>
              </a:rPr>
              <a:t>Opposing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incentives </a:t>
            </a:r>
            <a:r>
              <a:rPr dirty="0" sz="1800">
                <a:latin typeface="Calibri"/>
                <a:cs typeface="Calibri"/>
              </a:rPr>
              <a:t>between</a:t>
            </a:r>
            <a:r>
              <a:rPr dirty="0" sz="1800" spc="65">
                <a:latin typeface="Calibri"/>
                <a:cs typeface="Calibri"/>
              </a:rPr>
              <a:t> issuers and</a:t>
            </a:r>
            <a:r>
              <a:rPr dirty="0" sz="1800" spc="-10">
                <a:latin typeface="Calibri"/>
                <a:cs typeface="Calibri"/>
              </a:rPr>
              <a:t> investors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137" y="3202533"/>
            <a:ext cx="4293003" cy="113324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778707" y="2586334"/>
            <a:ext cx="48514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002E55"/>
                </a:solidFill>
                <a:latin typeface="Calibri"/>
                <a:cs typeface="Calibri"/>
              </a:rPr>
              <a:t>HFA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8257048" y="3371973"/>
            <a:ext cx="11379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002E55"/>
                </a:solidFill>
                <a:latin typeface="Calibri"/>
                <a:cs typeface="Calibri"/>
              </a:rPr>
              <a:t>Investors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24953" y="4518777"/>
            <a:ext cx="19050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55" b="1">
                <a:solidFill>
                  <a:srgbClr val="002E55"/>
                </a:solidFill>
                <a:latin typeface="Calibri"/>
                <a:cs typeface="Calibri"/>
              </a:rPr>
              <a:t>Financing</a:t>
            </a:r>
            <a:r>
              <a:rPr dirty="0" sz="2200" spc="60" b="1">
                <a:solidFill>
                  <a:srgbClr val="002E55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E55"/>
                </a:solidFill>
                <a:latin typeface="Calibri"/>
                <a:cs typeface="Calibri"/>
              </a:rPr>
              <a:t>Team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00" y="589845"/>
            <a:ext cx="5067935" cy="497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Texas-</a:t>
            </a:r>
            <a:r>
              <a:rPr dirty="0" sz="1800" spc="65" b="1">
                <a:solidFill>
                  <a:srgbClr val="002F56"/>
                </a:solidFill>
                <a:latin typeface="Calibri"/>
                <a:cs typeface="Calibri"/>
              </a:rPr>
              <a:t>Specific</a:t>
            </a:r>
            <a:r>
              <a:rPr dirty="0" sz="1800" spc="15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Considerations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dirty="0" sz="1800" spc="135" b="1">
                <a:solidFill>
                  <a:srgbClr val="002F56"/>
                </a:solidFill>
                <a:latin typeface="Calibri"/>
                <a:cs typeface="Calibri"/>
              </a:rPr>
              <a:t>80%</a:t>
            </a:r>
            <a:r>
              <a:rPr dirty="0" sz="1800" spc="-4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AMI</a:t>
            </a:r>
            <a:r>
              <a:rPr dirty="0" sz="1800" spc="-3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F56"/>
                </a:solidFill>
                <a:latin typeface="Calibri"/>
                <a:cs typeface="Calibri"/>
              </a:rPr>
              <a:t>Requirement</a:t>
            </a:r>
            <a:endParaRPr sz="1800">
              <a:latin typeface="Calibri"/>
              <a:cs typeface="Calibri"/>
            </a:endParaRPr>
          </a:p>
          <a:p>
            <a:pPr marL="332740" marR="34290" indent="-228600">
              <a:lnSpc>
                <a:spcPts val="1939"/>
              </a:lnSpc>
              <a:spcBef>
                <a:spcPts val="103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800">
                <a:latin typeface="Calibri"/>
                <a:cs typeface="Calibri"/>
              </a:rPr>
              <a:t>Texas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Issuers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must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reserve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145">
                <a:latin typeface="Calibri"/>
                <a:cs typeface="Calibri"/>
              </a:rPr>
              <a:t>50%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non-</a:t>
            </a:r>
            <a:r>
              <a:rPr dirty="0" sz="1800" spc="-10">
                <a:latin typeface="Calibri"/>
                <a:cs typeface="Calibri"/>
              </a:rPr>
              <a:t>targeted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funds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individuals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families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with </a:t>
            </a:r>
            <a:r>
              <a:rPr dirty="0" sz="1800" spc="55">
                <a:latin typeface="Calibri"/>
                <a:cs typeface="Calibri"/>
              </a:rPr>
              <a:t>incomes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below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145">
                <a:latin typeface="Calibri"/>
                <a:cs typeface="Calibri"/>
              </a:rPr>
              <a:t>80%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median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family income</a:t>
            </a:r>
            <a:endParaRPr sz="1800">
              <a:latin typeface="Calibri"/>
              <a:cs typeface="Calibri"/>
            </a:endParaRPr>
          </a:p>
          <a:p>
            <a:pPr marL="332740" marR="203835" indent="-228600">
              <a:lnSpc>
                <a:spcPts val="1939"/>
              </a:lnSpc>
              <a:spcBef>
                <a:spcPts val="101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800" spc="50">
                <a:latin typeface="Calibri"/>
                <a:cs typeface="Calibri"/>
              </a:rPr>
              <a:t>Funds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must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be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reserved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6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months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after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 spc="10">
                <a:latin typeface="Calibri"/>
                <a:cs typeface="Calibri"/>
              </a:rPr>
              <a:t>start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of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the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origination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period</a:t>
            </a:r>
            <a:endParaRPr sz="1800">
              <a:latin typeface="Calibri"/>
              <a:cs typeface="Calibri"/>
            </a:endParaRPr>
          </a:p>
          <a:p>
            <a:pPr marL="332740" marR="339725" indent="-228600">
              <a:lnSpc>
                <a:spcPts val="1939"/>
              </a:lnSpc>
              <a:spcBef>
                <a:spcPts val="102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two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statewide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HFAs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exempt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this </a:t>
            </a:r>
            <a:r>
              <a:rPr dirty="0" sz="1800" spc="-10">
                <a:latin typeface="Calibri"/>
                <a:cs typeface="Calibri"/>
              </a:rPr>
              <a:t>requirement</a:t>
            </a:r>
            <a:endParaRPr sz="18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175"/>
              </a:spcBef>
            </a:pP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Texas</a:t>
            </a:r>
            <a:r>
              <a:rPr dirty="0" sz="1800" spc="10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F56"/>
                </a:solidFill>
                <a:latin typeface="Calibri"/>
                <a:cs typeface="Calibri"/>
              </a:rPr>
              <a:t>Volume</a:t>
            </a:r>
            <a:r>
              <a:rPr dirty="0" sz="1800" spc="105" b="1">
                <a:solidFill>
                  <a:srgbClr val="002F56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2F56"/>
                </a:solidFill>
                <a:latin typeface="Calibri"/>
                <a:cs typeface="Calibri"/>
              </a:rPr>
              <a:t>Cap</a:t>
            </a:r>
            <a:endParaRPr sz="1800">
              <a:latin typeface="Calibri"/>
              <a:cs typeface="Calibri"/>
            </a:endParaRPr>
          </a:p>
          <a:p>
            <a:pPr algn="just" marL="332740" marR="5080" indent="-228600">
              <a:lnSpc>
                <a:spcPct val="100000"/>
              </a:lnSpc>
              <a:spcBef>
                <a:spcPts val="1200"/>
              </a:spcBef>
              <a:buClr>
                <a:srgbClr val="648D1B"/>
              </a:buClr>
              <a:buFont typeface="Wingdings"/>
              <a:buChar char=""/>
              <a:tabLst>
                <a:tab pos="332740" algn="l"/>
              </a:tabLst>
            </a:pPr>
            <a:r>
              <a:rPr dirty="0" sz="1800" spc="90">
                <a:solidFill>
                  <a:srgbClr val="000A13"/>
                </a:solidFill>
                <a:latin typeface="Calibri"/>
                <a:cs typeface="Calibri"/>
              </a:rPr>
              <a:t>$696,727,805</a:t>
            </a:r>
            <a:r>
              <a:rPr dirty="0" sz="1800" spc="10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000A13"/>
                </a:solidFill>
                <a:latin typeface="Calibri"/>
                <a:cs typeface="Calibri"/>
              </a:rPr>
              <a:t>has</a:t>
            </a:r>
            <a:r>
              <a:rPr dirty="0" sz="1800" spc="2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been</a:t>
            </a:r>
            <a:r>
              <a:rPr dirty="0" sz="1800" spc="45">
                <a:solidFill>
                  <a:srgbClr val="000A13"/>
                </a:solidFill>
                <a:latin typeface="Calibri"/>
                <a:cs typeface="Calibri"/>
              </a:rPr>
              <a:t> allocated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to</a:t>
            </a:r>
            <a:r>
              <a:rPr dirty="0" sz="1800" spc="5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000A13"/>
                </a:solidFill>
                <a:latin typeface="Calibri"/>
                <a:cs typeface="Calibri"/>
              </a:rPr>
              <a:t>local</a:t>
            </a:r>
            <a:r>
              <a:rPr dirty="0" sz="1800" spc="1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A13"/>
                </a:solidFill>
                <a:latin typeface="Calibri"/>
                <a:cs typeface="Calibri"/>
              </a:rPr>
              <a:t>Texas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HFAs</a:t>
            </a:r>
            <a:r>
              <a:rPr dirty="0" sz="1800" spc="5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for</a:t>
            </a:r>
            <a:r>
              <a:rPr dirty="0" sz="1800" spc="105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mortgage</a:t>
            </a:r>
            <a:r>
              <a:rPr dirty="0" sz="1800" spc="9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A13"/>
                </a:solidFill>
                <a:latin typeface="Calibri"/>
                <a:cs typeface="Calibri"/>
              </a:rPr>
              <a:t>revenue</a:t>
            </a:r>
            <a:r>
              <a:rPr dirty="0" sz="1800" spc="75">
                <a:solidFill>
                  <a:srgbClr val="000A13"/>
                </a:solidFill>
                <a:latin typeface="Calibri"/>
                <a:cs typeface="Calibri"/>
              </a:rPr>
              <a:t> bonds</a:t>
            </a:r>
            <a:r>
              <a:rPr dirty="0" sz="1800" spc="45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00A13"/>
                </a:solidFill>
                <a:latin typeface="Calibri"/>
                <a:cs typeface="Calibri"/>
              </a:rPr>
              <a:t>and</a:t>
            </a:r>
            <a:r>
              <a:rPr dirty="0" sz="1800" spc="70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A13"/>
                </a:solidFill>
                <a:latin typeface="Calibri"/>
                <a:cs typeface="Calibri"/>
              </a:rPr>
              <a:t>mortgage </a:t>
            </a:r>
            <a:r>
              <a:rPr dirty="0" sz="1800" spc="10">
                <a:solidFill>
                  <a:srgbClr val="000A13"/>
                </a:solidFill>
                <a:latin typeface="Calibri"/>
                <a:cs typeface="Calibri"/>
              </a:rPr>
              <a:t>credit</a:t>
            </a:r>
            <a:r>
              <a:rPr dirty="0" sz="1800" spc="105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000A13"/>
                </a:solidFill>
                <a:latin typeface="Calibri"/>
                <a:cs typeface="Calibri"/>
              </a:rPr>
              <a:t>certificates</a:t>
            </a:r>
            <a:r>
              <a:rPr dirty="0" sz="1800" spc="155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0A13"/>
                </a:solidFill>
                <a:latin typeface="Calibri"/>
                <a:cs typeface="Calibri"/>
              </a:rPr>
              <a:t>in</a:t>
            </a:r>
            <a:r>
              <a:rPr dirty="0" sz="1800" spc="145">
                <a:solidFill>
                  <a:srgbClr val="000A13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00A13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0" y="2417063"/>
            <a:ext cx="3208019" cy="213817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3970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Stifel,</a:t>
            </a:r>
            <a:r>
              <a:rPr dirty="0" spc="75"/>
              <a:t> </a:t>
            </a:r>
            <a:r>
              <a:rPr dirty="0" spc="10"/>
              <a:t>Nicolaus</a:t>
            </a:r>
            <a:r>
              <a:rPr dirty="0" spc="100"/>
              <a:t> </a:t>
            </a:r>
            <a:r>
              <a:rPr dirty="0" spc="10"/>
              <a:t>&amp;</a:t>
            </a:r>
            <a:r>
              <a:rPr dirty="0" spc="105"/>
              <a:t> </a:t>
            </a:r>
            <a:r>
              <a:rPr dirty="0" spc="10"/>
              <a:t>Company,</a:t>
            </a:r>
            <a:r>
              <a:rPr dirty="0" spc="100"/>
              <a:t> </a:t>
            </a:r>
            <a:r>
              <a:rPr dirty="0" spc="10"/>
              <a:t>Incorporated</a:t>
            </a:r>
            <a:r>
              <a:rPr dirty="0" spc="85"/>
              <a:t> </a:t>
            </a:r>
            <a:r>
              <a:rPr dirty="0" spc="10"/>
              <a:t>(“Stifel”)</a:t>
            </a:r>
            <a:r>
              <a:rPr dirty="0" spc="95"/>
              <a:t> </a:t>
            </a:r>
            <a:r>
              <a:rPr dirty="0" spc="10"/>
              <a:t>has</a:t>
            </a:r>
            <a:r>
              <a:rPr dirty="0" spc="85"/>
              <a:t> </a:t>
            </a:r>
            <a:r>
              <a:rPr dirty="0" spc="10"/>
              <a:t>prepared</a:t>
            </a:r>
            <a:r>
              <a:rPr dirty="0" spc="85"/>
              <a:t> </a:t>
            </a:r>
            <a:r>
              <a:rPr dirty="0" spc="10"/>
              <a:t>the</a:t>
            </a:r>
            <a:r>
              <a:rPr dirty="0" spc="95"/>
              <a:t> </a:t>
            </a:r>
            <a:r>
              <a:rPr dirty="0" spc="10"/>
              <a:t>attached</a:t>
            </a:r>
            <a:r>
              <a:rPr dirty="0" spc="85"/>
              <a:t> </a:t>
            </a:r>
            <a:r>
              <a:rPr dirty="0" spc="10"/>
              <a:t>materials.</a:t>
            </a:r>
            <a:r>
              <a:rPr dirty="0" spc="370"/>
              <a:t> </a:t>
            </a:r>
            <a:r>
              <a:rPr dirty="0" spc="10"/>
              <a:t>Such</a:t>
            </a:r>
            <a:r>
              <a:rPr dirty="0" spc="95"/>
              <a:t> </a:t>
            </a:r>
            <a:r>
              <a:rPr dirty="0" spc="10"/>
              <a:t>material</a:t>
            </a:r>
            <a:r>
              <a:rPr dirty="0" spc="105"/>
              <a:t> </a:t>
            </a:r>
            <a:r>
              <a:rPr dirty="0" spc="10"/>
              <a:t>consists</a:t>
            </a:r>
            <a:r>
              <a:rPr dirty="0" spc="100"/>
              <a:t> </a:t>
            </a:r>
            <a:r>
              <a:rPr dirty="0" spc="10"/>
              <a:t>of</a:t>
            </a:r>
            <a:r>
              <a:rPr dirty="0" spc="85"/>
              <a:t> </a:t>
            </a:r>
            <a:r>
              <a:rPr dirty="0" spc="10"/>
              <a:t>factual</a:t>
            </a:r>
            <a:r>
              <a:rPr dirty="0" spc="105"/>
              <a:t> </a:t>
            </a:r>
            <a:r>
              <a:rPr dirty="0" spc="10"/>
              <a:t>or</a:t>
            </a:r>
            <a:r>
              <a:rPr dirty="0" spc="95"/>
              <a:t> </a:t>
            </a:r>
            <a:r>
              <a:rPr dirty="0" spc="10"/>
              <a:t>general</a:t>
            </a:r>
            <a:r>
              <a:rPr dirty="0" spc="105"/>
              <a:t> </a:t>
            </a:r>
            <a:r>
              <a:rPr dirty="0" spc="10"/>
              <a:t>information</a:t>
            </a:r>
            <a:r>
              <a:rPr dirty="0" spc="85"/>
              <a:t> </a:t>
            </a:r>
            <a:r>
              <a:rPr dirty="0" spc="10"/>
              <a:t>(as</a:t>
            </a:r>
            <a:r>
              <a:rPr dirty="0" spc="100"/>
              <a:t> </a:t>
            </a:r>
            <a:r>
              <a:rPr dirty="0" spc="10"/>
              <a:t>defined</a:t>
            </a:r>
            <a:r>
              <a:rPr dirty="0" spc="85"/>
              <a:t> </a:t>
            </a:r>
            <a:r>
              <a:rPr dirty="0" spc="10"/>
              <a:t>in</a:t>
            </a:r>
            <a:r>
              <a:rPr dirty="0" spc="100"/>
              <a:t> </a:t>
            </a:r>
            <a:r>
              <a:rPr dirty="0" spc="10"/>
              <a:t>the</a:t>
            </a:r>
            <a:r>
              <a:rPr dirty="0" spc="90"/>
              <a:t> </a:t>
            </a:r>
            <a:r>
              <a:rPr dirty="0" spc="10"/>
              <a:t>SEC’s</a:t>
            </a:r>
            <a:r>
              <a:rPr dirty="0" spc="85"/>
              <a:t> </a:t>
            </a:r>
            <a:r>
              <a:rPr dirty="0" spc="10"/>
              <a:t>Municipal</a:t>
            </a:r>
            <a:r>
              <a:rPr dirty="0" spc="95"/>
              <a:t> </a:t>
            </a:r>
            <a:r>
              <a:rPr dirty="0" spc="10"/>
              <a:t>Advisor</a:t>
            </a:r>
            <a:r>
              <a:rPr dirty="0" spc="90"/>
              <a:t> </a:t>
            </a:r>
            <a:r>
              <a:rPr dirty="0" spc="10"/>
              <a:t>Rule).</a:t>
            </a:r>
            <a:r>
              <a:rPr dirty="0" spc="360"/>
              <a:t> </a:t>
            </a:r>
            <a:r>
              <a:rPr dirty="0" spc="10"/>
              <a:t>Stifel</a:t>
            </a:r>
            <a:r>
              <a:rPr dirty="0" spc="8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 spc="10"/>
              <a:t>not</a:t>
            </a:r>
            <a:r>
              <a:rPr dirty="0" spc="65"/>
              <a:t> </a:t>
            </a:r>
            <a:r>
              <a:rPr dirty="0" spc="10"/>
              <a:t>hereby</a:t>
            </a:r>
            <a:r>
              <a:rPr dirty="0" spc="70"/>
              <a:t> </a:t>
            </a:r>
            <a:r>
              <a:rPr dirty="0" spc="10"/>
              <a:t>providing</a:t>
            </a:r>
            <a:r>
              <a:rPr dirty="0" spc="65"/>
              <a:t> </a:t>
            </a:r>
            <a:r>
              <a:rPr dirty="0" spc="10"/>
              <a:t>a</a:t>
            </a:r>
            <a:r>
              <a:rPr dirty="0" spc="75"/>
              <a:t> </a:t>
            </a:r>
            <a:r>
              <a:rPr dirty="0" spc="10"/>
              <a:t>municipal</a:t>
            </a:r>
            <a:r>
              <a:rPr dirty="0" spc="70"/>
              <a:t> </a:t>
            </a:r>
            <a:r>
              <a:rPr dirty="0" spc="10"/>
              <a:t>entity</a:t>
            </a:r>
            <a:r>
              <a:rPr dirty="0" spc="75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obligated</a:t>
            </a:r>
            <a:r>
              <a:rPr dirty="0" spc="65"/>
              <a:t> </a:t>
            </a:r>
            <a:r>
              <a:rPr dirty="0" spc="10"/>
              <a:t>person</a:t>
            </a:r>
            <a:r>
              <a:rPr dirty="0" spc="65"/>
              <a:t> </a:t>
            </a:r>
            <a:r>
              <a:rPr dirty="0" spc="10"/>
              <a:t>with</a:t>
            </a:r>
            <a:r>
              <a:rPr dirty="0" spc="70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advice</a:t>
            </a:r>
            <a:r>
              <a:rPr dirty="0" spc="75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making</a:t>
            </a:r>
            <a:r>
              <a:rPr dirty="0" spc="75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recommendation</a:t>
            </a:r>
            <a:r>
              <a:rPr dirty="0" spc="65"/>
              <a:t> </a:t>
            </a:r>
            <a:r>
              <a:rPr dirty="0" spc="50"/>
              <a:t>as</a:t>
            </a:r>
            <a:r>
              <a:rPr dirty="0" spc="65"/>
              <a:t> </a:t>
            </a:r>
            <a:r>
              <a:rPr dirty="0" spc="10"/>
              <a:t>to</a:t>
            </a:r>
            <a:r>
              <a:rPr dirty="0" spc="75"/>
              <a:t> </a:t>
            </a:r>
            <a:r>
              <a:rPr dirty="0" spc="10"/>
              <a:t>action</a:t>
            </a:r>
            <a:r>
              <a:rPr dirty="0" spc="65"/>
              <a:t> </a:t>
            </a:r>
            <a:r>
              <a:rPr dirty="0" spc="10"/>
              <a:t>concerning</a:t>
            </a:r>
            <a:r>
              <a:rPr dirty="0" spc="60"/>
              <a:t> </a:t>
            </a:r>
            <a:r>
              <a:rPr dirty="0" spc="10"/>
              <a:t>the</a:t>
            </a:r>
            <a:r>
              <a:rPr dirty="0" spc="70"/>
              <a:t> </a:t>
            </a:r>
            <a:r>
              <a:rPr dirty="0" spc="10"/>
              <a:t>structure,</a:t>
            </a:r>
            <a:r>
              <a:rPr dirty="0" spc="65"/>
              <a:t> </a:t>
            </a:r>
            <a:r>
              <a:rPr dirty="0" spc="10"/>
              <a:t>timing</a:t>
            </a:r>
            <a:r>
              <a:rPr dirty="0" spc="60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terms</a:t>
            </a:r>
            <a:r>
              <a:rPr dirty="0" spc="65"/>
              <a:t> </a:t>
            </a:r>
            <a:r>
              <a:rPr dirty="0" spc="10"/>
              <a:t>of</a:t>
            </a:r>
            <a:r>
              <a:rPr dirty="0" spc="65"/>
              <a:t> </a:t>
            </a:r>
            <a:r>
              <a:rPr dirty="0" spc="10"/>
              <a:t>any</a:t>
            </a:r>
            <a:r>
              <a:rPr dirty="0" spc="70"/>
              <a:t> </a:t>
            </a:r>
            <a:r>
              <a:rPr dirty="0" spc="10"/>
              <a:t>issuance</a:t>
            </a:r>
            <a:r>
              <a:rPr dirty="0" spc="70"/>
              <a:t> </a:t>
            </a:r>
            <a:r>
              <a:rPr dirty="0" spc="10"/>
              <a:t>of</a:t>
            </a:r>
            <a:r>
              <a:rPr dirty="0" spc="65"/>
              <a:t> </a:t>
            </a:r>
            <a:r>
              <a:rPr dirty="0" spc="10"/>
              <a:t>municipal</a:t>
            </a:r>
            <a:r>
              <a:rPr dirty="0" spc="75"/>
              <a:t> </a:t>
            </a:r>
            <a:r>
              <a:rPr dirty="0" spc="10"/>
              <a:t>securities</a:t>
            </a:r>
            <a:r>
              <a:rPr dirty="0" spc="6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financial</a:t>
            </a:r>
            <a:r>
              <a:rPr dirty="0" spc="60"/>
              <a:t> </a:t>
            </a:r>
            <a:r>
              <a:rPr dirty="0" spc="10"/>
              <a:t>products.</a:t>
            </a:r>
            <a:r>
              <a:rPr dirty="0" spc="315"/>
              <a:t> </a:t>
            </a:r>
            <a:r>
              <a:rPr dirty="0" spc="10"/>
              <a:t>To</a:t>
            </a:r>
            <a:r>
              <a:rPr dirty="0" spc="65"/>
              <a:t> </a:t>
            </a:r>
            <a:r>
              <a:rPr dirty="0" spc="10"/>
              <a:t>the</a:t>
            </a:r>
            <a:r>
              <a:rPr dirty="0" spc="60"/>
              <a:t> </a:t>
            </a:r>
            <a:r>
              <a:rPr dirty="0" spc="10"/>
              <a:t>extent</a:t>
            </a:r>
            <a:r>
              <a:rPr dirty="0" spc="55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provides</a:t>
            </a:r>
            <a:r>
              <a:rPr dirty="0" spc="60"/>
              <a:t> </a:t>
            </a:r>
            <a:r>
              <a:rPr dirty="0" spc="10"/>
              <a:t>any</a:t>
            </a:r>
            <a:r>
              <a:rPr dirty="0" spc="65"/>
              <a:t> </a:t>
            </a:r>
            <a:r>
              <a:rPr dirty="0" spc="10"/>
              <a:t>alternatives,</a:t>
            </a:r>
            <a:r>
              <a:rPr dirty="0" spc="55"/>
              <a:t> </a:t>
            </a:r>
            <a:r>
              <a:rPr dirty="0" spc="10"/>
              <a:t>options,</a:t>
            </a:r>
            <a:r>
              <a:rPr dirty="0" spc="55"/>
              <a:t> </a:t>
            </a:r>
            <a:r>
              <a:rPr dirty="0" spc="10"/>
              <a:t>calculations</a:t>
            </a:r>
            <a:r>
              <a:rPr dirty="0" spc="60"/>
              <a:t> </a:t>
            </a:r>
            <a:r>
              <a:rPr dirty="0" spc="10"/>
              <a:t>or</a:t>
            </a:r>
            <a:r>
              <a:rPr dirty="0" spc="70"/>
              <a:t> </a:t>
            </a:r>
            <a:r>
              <a:rPr dirty="0" spc="10"/>
              <a:t>examples</a:t>
            </a:r>
            <a:r>
              <a:rPr dirty="0" spc="60"/>
              <a:t> </a:t>
            </a:r>
            <a:r>
              <a:rPr dirty="0" spc="10"/>
              <a:t>in</a:t>
            </a:r>
            <a:r>
              <a:rPr dirty="0" spc="60"/>
              <a:t> </a:t>
            </a:r>
            <a:r>
              <a:rPr dirty="0" spc="10"/>
              <a:t>the</a:t>
            </a:r>
            <a:r>
              <a:rPr dirty="0" spc="60"/>
              <a:t> </a:t>
            </a:r>
            <a:r>
              <a:rPr dirty="0" spc="10"/>
              <a:t>attached</a:t>
            </a:r>
            <a:r>
              <a:rPr dirty="0" spc="60"/>
              <a:t> </a:t>
            </a:r>
            <a:r>
              <a:rPr dirty="0" spc="10"/>
              <a:t>information,</a:t>
            </a:r>
            <a:r>
              <a:rPr dirty="0" spc="55"/>
              <a:t> </a:t>
            </a:r>
            <a:r>
              <a:rPr dirty="0" spc="10"/>
              <a:t>such</a:t>
            </a:r>
            <a:r>
              <a:rPr dirty="0" spc="60"/>
              <a:t> </a:t>
            </a:r>
            <a:r>
              <a:rPr dirty="0" spc="10"/>
              <a:t>information</a:t>
            </a:r>
            <a:r>
              <a:rPr dirty="0" spc="60"/>
              <a:t> </a:t>
            </a:r>
            <a:r>
              <a:rPr dirty="0" spc="10"/>
              <a:t>is</a:t>
            </a:r>
            <a:r>
              <a:rPr dirty="0" spc="60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intended</a:t>
            </a:r>
            <a:r>
              <a:rPr dirty="0" spc="60"/>
              <a:t> </a:t>
            </a:r>
            <a:r>
              <a:rPr dirty="0" spc="10"/>
              <a:t>to</a:t>
            </a:r>
            <a:r>
              <a:rPr dirty="0" spc="70"/>
              <a:t> </a:t>
            </a:r>
            <a:r>
              <a:rPr dirty="0" spc="10"/>
              <a:t>express</a:t>
            </a:r>
            <a:r>
              <a:rPr dirty="0" spc="60"/>
              <a:t> </a:t>
            </a:r>
            <a:r>
              <a:rPr dirty="0" spc="10"/>
              <a:t>any</a:t>
            </a:r>
            <a:r>
              <a:rPr dirty="0" spc="65"/>
              <a:t> </a:t>
            </a:r>
            <a:r>
              <a:rPr dirty="0" spc="10"/>
              <a:t>view</a:t>
            </a:r>
            <a:r>
              <a:rPr dirty="0" spc="65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-25"/>
              <a:t>the</a:t>
            </a:r>
            <a:r>
              <a:rPr dirty="0" spc="500"/>
              <a:t> </a:t>
            </a:r>
            <a:r>
              <a:rPr dirty="0" spc="10"/>
              <a:t>municipal</a:t>
            </a:r>
            <a:r>
              <a:rPr dirty="0" spc="85"/>
              <a:t> </a:t>
            </a:r>
            <a:r>
              <a:rPr dirty="0" spc="10"/>
              <a:t>entity</a:t>
            </a:r>
            <a:r>
              <a:rPr dirty="0" spc="100"/>
              <a:t> </a:t>
            </a:r>
            <a:r>
              <a:rPr dirty="0" spc="10"/>
              <a:t>or</a:t>
            </a:r>
            <a:r>
              <a:rPr dirty="0" spc="95"/>
              <a:t> </a:t>
            </a:r>
            <a:r>
              <a:rPr dirty="0" spc="10"/>
              <a:t>obligated</a:t>
            </a:r>
            <a:r>
              <a:rPr dirty="0" spc="105"/>
              <a:t> </a:t>
            </a:r>
            <a:r>
              <a:rPr dirty="0" spc="10"/>
              <a:t>person</a:t>
            </a:r>
            <a:r>
              <a:rPr dirty="0" spc="105"/>
              <a:t> </a:t>
            </a:r>
            <a:r>
              <a:rPr dirty="0" spc="10"/>
              <a:t>could</a:t>
            </a:r>
            <a:r>
              <a:rPr dirty="0" spc="100"/>
              <a:t> </a:t>
            </a:r>
            <a:r>
              <a:rPr dirty="0" spc="10"/>
              <a:t>achieve</a:t>
            </a:r>
            <a:r>
              <a:rPr dirty="0" spc="95"/>
              <a:t> </a:t>
            </a:r>
            <a:r>
              <a:rPr dirty="0" spc="10"/>
              <a:t>particular</a:t>
            </a:r>
            <a:r>
              <a:rPr dirty="0" spc="100"/>
              <a:t> </a:t>
            </a:r>
            <a:r>
              <a:rPr dirty="0" spc="10"/>
              <a:t>results</a:t>
            </a:r>
            <a:r>
              <a:rPr dirty="0" spc="100"/>
              <a:t> </a:t>
            </a:r>
            <a:r>
              <a:rPr dirty="0" spc="10"/>
              <a:t>in</a:t>
            </a:r>
            <a:r>
              <a:rPr dirty="0" spc="100"/>
              <a:t> </a:t>
            </a:r>
            <a:r>
              <a:rPr dirty="0" spc="10"/>
              <a:t>any</a:t>
            </a:r>
            <a:r>
              <a:rPr dirty="0" spc="114"/>
              <a:t> </a:t>
            </a:r>
            <a:r>
              <a:rPr dirty="0" spc="10"/>
              <a:t>municipal</a:t>
            </a:r>
            <a:r>
              <a:rPr dirty="0" spc="100"/>
              <a:t> </a:t>
            </a:r>
            <a:r>
              <a:rPr dirty="0" spc="10"/>
              <a:t>securities</a:t>
            </a:r>
            <a:r>
              <a:rPr dirty="0" spc="85"/>
              <a:t> </a:t>
            </a:r>
            <a:r>
              <a:rPr dirty="0" spc="10"/>
              <a:t>transaction,</a:t>
            </a:r>
            <a:r>
              <a:rPr dirty="0" spc="105"/>
              <a:t> </a:t>
            </a:r>
            <a:r>
              <a:rPr dirty="0" spc="10"/>
              <a:t>and</a:t>
            </a:r>
            <a:r>
              <a:rPr dirty="0" spc="100"/>
              <a:t> </a:t>
            </a:r>
            <a:r>
              <a:rPr dirty="0" spc="10"/>
              <a:t>those</a:t>
            </a:r>
            <a:r>
              <a:rPr dirty="0" spc="95"/>
              <a:t> </a:t>
            </a:r>
            <a:r>
              <a:rPr dirty="0" spc="10"/>
              <a:t>alternatives,</a:t>
            </a:r>
            <a:r>
              <a:rPr dirty="0" spc="90"/>
              <a:t> </a:t>
            </a:r>
            <a:r>
              <a:rPr dirty="0" spc="10"/>
              <a:t>options,</a:t>
            </a:r>
            <a:r>
              <a:rPr dirty="0" spc="105"/>
              <a:t> </a:t>
            </a:r>
            <a:r>
              <a:rPr dirty="0" spc="10"/>
              <a:t>calculations</a:t>
            </a:r>
            <a:r>
              <a:rPr dirty="0" spc="105"/>
              <a:t> </a:t>
            </a:r>
            <a:r>
              <a:rPr dirty="0" spc="10"/>
              <a:t>or</a:t>
            </a:r>
            <a:r>
              <a:rPr dirty="0" spc="100"/>
              <a:t> </a:t>
            </a:r>
            <a:r>
              <a:rPr dirty="0" spc="10"/>
              <a:t>examples</a:t>
            </a:r>
            <a:r>
              <a:rPr dirty="0" spc="85"/>
              <a:t> </a:t>
            </a:r>
            <a:r>
              <a:rPr dirty="0" spc="10"/>
              <a:t>do</a:t>
            </a:r>
            <a:r>
              <a:rPr dirty="0" spc="110"/>
              <a:t> </a:t>
            </a:r>
            <a:r>
              <a:rPr dirty="0" spc="10"/>
              <a:t>not</a:t>
            </a:r>
            <a:r>
              <a:rPr dirty="0" spc="105"/>
              <a:t> </a:t>
            </a:r>
            <a:r>
              <a:rPr dirty="0" spc="10"/>
              <a:t>constitute</a:t>
            </a:r>
            <a:r>
              <a:rPr dirty="0" spc="95"/>
              <a:t> </a:t>
            </a:r>
            <a:r>
              <a:rPr dirty="0" spc="10"/>
              <a:t>a</a:t>
            </a:r>
            <a:r>
              <a:rPr dirty="0" spc="100"/>
              <a:t> </a:t>
            </a:r>
            <a:r>
              <a:rPr dirty="0" spc="-10"/>
              <a:t>recommendation</a:t>
            </a:r>
            <a:r>
              <a:rPr dirty="0" spc="500"/>
              <a:t> </a:t>
            </a:r>
            <a:r>
              <a:rPr dirty="0" spc="10"/>
              <a:t>that</a:t>
            </a:r>
            <a:r>
              <a:rPr dirty="0" spc="55"/>
              <a:t> </a:t>
            </a:r>
            <a:r>
              <a:rPr dirty="0" spc="10"/>
              <a:t>any</a:t>
            </a:r>
            <a:r>
              <a:rPr dirty="0" spc="6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issuer</a:t>
            </a:r>
            <a:r>
              <a:rPr dirty="0" spc="70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obligated</a:t>
            </a:r>
            <a:r>
              <a:rPr dirty="0" spc="60"/>
              <a:t> </a:t>
            </a:r>
            <a:r>
              <a:rPr dirty="0" spc="10"/>
              <a:t>person</a:t>
            </a:r>
            <a:r>
              <a:rPr dirty="0" spc="55"/>
              <a:t> </a:t>
            </a:r>
            <a:r>
              <a:rPr dirty="0" spc="10"/>
              <a:t>should</a:t>
            </a:r>
            <a:r>
              <a:rPr dirty="0" spc="55"/>
              <a:t> </a:t>
            </a:r>
            <a:r>
              <a:rPr dirty="0"/>
              <a:t>effect</a:t>
            </a:r>
            <a:r>
              <a:rPr dirty="0" spc="55"/>
              <a:t> </a:t>
            </a:r>
            <a:r>
              <a:rPr dirty="0" spc="10"/>
              <a:t>any</a:t>
            </a:r>
            <a:r>
              <a:rPr dirty="0" spc="6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securities</a:t>
            </a:r>
            <a:r>
              <a:rPr dirty="0" spc="55"/>
              <a:t> </a:t>
            </a:r>
            <a:r>
              <a:rPr dirty="0" spc="10"/>
              <a:t>transaction.</a:t>
            </a:r>
            <a:r>
              <a:rPr dirty="0" spc="300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is</a:t>
            </a:r>
            <a:r>
              <a:rPr dirty="0" spc="45"/>
              <a:t> </a:t>
            </a:r>
            <a:r>
              <a:rPr dirty="0" spc="10"/>
              <a:t>acting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its</a:t>
            </a:r>
            <a:r>
              <a:rPr dirty="0" spc="55"/>
              <a:t> </a:t>
            </a:r>
            <a:r>
              <a:rPr dirty="0" spc="10"/>
              <a:t>own</a:t>
            </a:r>
            <a:r>
              <a:rPr dirty="0" spc="55"/>
              <a:t> </a:t>
            </a:r>
            <a:r>
              <a:rPr dirty="0" spc="10"/>
              <a:t>interests,</a:t>
            </a:r>
            <a:r>
              <a:rPr dirty="0" spc="55"/>
              <a:t> </a:t>
            </a:r>
            <a:r>
              <a:rPr dirty="0" spc="10"/>
              <a:t>is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acting</a:t>
            </a:r>
            <a:r>
              <a:rPr dirty="0" spc="55"/>
              <a:t> </a:t>
            </a:r>
            <a:r>
              <a:rPr dirty="0" spc="50"/>
              <a:t>as</a:t>
            </a:r>
            <a:r>
              <a:rPr dirty="0" spc="75"/>
              <a:t> </a:t>
            </a:r>
            <a:r>
              <a:rPr dirty="0" spc="10"/>
              <a:t>your</a:t>
            </a:r>
            <a:r>
              <a:rPr dirty="0" spc="70"/>
              <a:t> </a:t>
            </a:r>
            <a:r>
              <a:rPr dirty="0" spc="10"/>
              <a:t>municipal</a:t>
            </a:r>
            <a:r>
              <a:rPr dirty="0" spc="60"/>
              <a:t> </a:t>
            </a:r>
            <a:r>
              <a:rPr dirty="0" spc="10"/>
              <a:t>advisor</a:t>
            </a:r>
            <a:r>
              <a:rPr dirty="0" spc="70"/>
              <a:t> </a:t>
            </a:r>
            <a:r>
              <a:rPr dirty="0" spc="10"/>
              <a:t>and</a:t>
            </a:r>
            <a:r>
              <a:rPr dirty="0" spc="75"/>
              <a:t> </a:t>
            </a:r>
            <a:r>
              <a:rPr dirty="0" spc="10"/>
              <a:t>does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55"/>
              <a:t> </a:t>
            </a:r>
            <a:r>
              <a:rPr dirty="0" spc="10"/>
              <a:t>owe</a:t>
            </a:r>
            <a:r>
              <a:rPr dirty="0" spc="60"/>
              <a:t> </a:t>
            </a:r>
            <a:r>
              <a:rPr dirty="0" spc="10"/>
              <a:t>a</a:t>
            </a:r>
            <a:r>
              <a:rPr dirty="0" spc="55"/>
              <a:t> </a:t>
            </a:r>
            <a:r>
              <a:rPr dirty="0" spc="10"/>
              <a:t>fiduciary</a:t>
            </a:r>
            <a:r>
              <a:rPr dirty="0" spc="65"/>
              <a:t> </a:t>
            </a:r>
            <a:r>
              <a:rPr dirty="0" spc="-20"/>
              <a:t>duty</a:t>
            </a:r>
            <a:r>
              <a:rPr dirty="0" spc="500"/>
              <a:t> </a:t>
            </a:r>
            <a:r>
              <a:rPr dirty="0" spc="20"/>
              <a:t>pursuant</a:t>
            </a:r>
            <a:r>
              <a:rPr dirty="0" spc="10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20"/>
              <a:t>Section</a:t>
            </a:r>
            <a:r>
              <a:rPr dirty="0" spc="-25"/>
              <a:t> </a:t>
            </a:r>
            <a:r>
              <a:rPr dirty="0" spc="50"/>
              <a:t>15B</a:t>
            </a:r>
            <a:r>
              <a:rPr dirty="0" spc="-15"/>
              <a:t> </a:t>
            </a:r>
            <a:r>
              <a:rPr dirty="0" spc="20"/>
              <a:t>of</a:t>
            </a:r>
            <a:r>
              <a:rPr dirty="0" spc="-10"/>
              <a:t> </a:t>
            </a:r>
            <a:r>
              <a:rPr dirty="0" spc="20"/>
              <a:t>the</a:t>
            </a:r>
            <a:r>
              <a:rPr dirty="0" spc="-5"/>
              <a:t> </a:t>
            </a:r>
            <a:r>
              <a:rPr dirty="0" spc="20"/>
              <a:t>Securities</a:t>
            </a:r>
            <a:r>
              <a:rPr dirty="0" spc="-20"/>
              <a:t> </a:t>
            </a:r>
            <a:r>
              <a:rPr dirty="0" spc="20"/>
              <a:t>Exchange</a:t>
            </a:r>
            <a:r>
              <a:rPr dirty="0" spc="-10"/>
              <a:t> </a:t>
            </a:r>
            <a:r>
              <a:rPr dirty="0" spc="20"/>
              <a:t>Act</a:t>
            </a:r>
            <a:r>
              <a:rPr dirty="0"/>
              <a:t> </a:t>
            </a:r>
            <a:r>
              <a:rPr dirty="0" spc="20"/>
              <a:t>of</a:t>
            </a:r>
            <a:r>
              <a:rPr dirty="0" spc="-10"/>
              <a:t> </a:t>
            </a:r>
            <a:r>
              <a:rPr dirty="0" spc="20"/>
              <a:t>1934,</a:t>
            </a:r>
            <a:r>
              <a:rPr dirty="0" spc="-20"/>
              <a:t> </a:t>
            </a:r>
            <a:r>
              <a:rPr dirty="0" spc="50"/>
              <a:t>as</a:t>
            </a:r>
            <a:r>
              <a:rPr dirty="0"/>
              <a:t> </a:t>
            </a:r>
            <a:r>
              <a:rPr dirty="0" spc="20"/>
              <a:t>amended,</a:t>
            </a:r>
            <a:r>
              <a:rPr dirty="0" spc="25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10"/>
              <a:t>the</a:t>
            </a:r>
            <a:r>
              <a:rPr dirty="0" spc="-15"/>
              <a:t> </a:t>
            </a:r>
            <a:r>
              <a:rPr dirty="0" spc="20"/>
              <a:t>municipal</a:t>
            </a:r>
            <a:r>
              <a:rPr dirty="0" spc="5"/>
              <a:t> </a:t>
            </a:r>
            <a:r>
              <a:rPr dirty="0" spc="10"/>
              <a:t>entity</a:t>
            </a:r>
            <a:r>
              <a:rPr dirty="0" spc="-15"/>
              <a:t> </a:t>
            </a:r>
            <a:r>
              <a:rPr dirty="0" spc="20"/>
              <a:t>or</a:t>
            </a:r>
            <a:r>
              <a:rPr dirty="0" spc="-5"/>
              <a:t> </a:t>
            </a:r>
            <a:r>
              <a:rPr dirty="0" spc="20"/>
              <a:t>obligated</a:t>
            </a:r>
            <a:r>
              <a:rPr dirty="0" spc="5"/>
              <a:t> </a:t>
            </a:r>
            <a:r>
              <a:rPr dirty="0" spc="10"/>
              <a:t>party</a:t>
            </a:r>
            <a:r>
              <a:rPr dirty="0" spc="-15"/>
              <a:t> </a:t>
            </a:r>
            <a:r>
              <a:rPr dirty="0" spc="10"/>
              <a:t>with</a:t>
            </a:r>
            <a:r>
              <a:rPr dirty="0" spc="-20"/>
              <a:t> </a:t>
            </a:r>
            <a:r>
              <a:rPr dirty="0" spc="20"/>
              <a:t>respect</a:t>
            </a:r>
            <a:r>
              <a:rPr dirty="0" spc="-20"/>
              <a:t> </a:t>
            </a:r>
            <a:r>
              <a:rPr dirty="0" spc="20"/>
              <a:t>to</a:t>
            </a:r>
            <a:r>
              <a:rPr dirty="0" spc="-5"/>
              <a:t> </a:t>
            </a:r>
            <a:r>
              <a:rPr dirty="0" spc="10"/>
              <a:t>the</a:t>
            </a:r>
            <a:r>
              <a:rPr dirty="0" spc="-20"/>
              <a:t> </a:t>
            </a:r>
            <a:r>
              <a:rPr dirty="0" spc="10"/>
              <a:t>information</a:t>
            </a:r>
            <a:r>
              <a:rPr dirty="0" spc="-5"/>
              <a:t> </a:t>
            </a:r>
            <a:r>
              <a:rPr dirty="0" spc="20"/>
              <a:t>and</a:t>
            </a:r>
            <a:r>
              <a:rPr dirty="0" spc="15"/>
              <a:t> </a:t>
            </a:r>
            <a:r>
              <a:rPr dirty="0" spc="20"/>
              <a:t>materials</a:t>
            </a:r>
            <a:r>
              <a:rPr dirty="0"/>
              <a:t> </a:t>
            </a:r>
            <a:r>
              <a:rPr dirty="0" spc="20"/>
              <a:t>contained</a:t>
            </a:r>
            <a:r>
              <a:rPr dirty="0"/>
              <a:t> </a:t>
            </a:r>
            <a:r>
              <a:rPr dirty="0" spc="20"/>
              <a:t>in</a:t>
            </a:r>
            <a:r>
              <a:rPr dirty="0"/>
              <a:t> </a:t>
            </a:r>
            <a:r>
              <a:rPr dirty="0" spc="20"/>
              <a:t>this</a:t>
            </a:r>
            <a:r>
              <a:rPr dirty="0" spc="-5"/>
              <a:t> </a:t>
            </a:r>
            <a:r>
              <a:rPr dirty="0" spc="-10"/>
              <a:t>communication.</a:t>
            </a:r>
          </a:p>
          <a:p>
            <a:pPr algn="just" marL="12700" marR="5080" indent="5080">
              <a:lnSpc>
                <a:spcPct val="100000"/>
              </a:lnSpc>
              <a:spcBef>
                <a:spcPts val="955"/>
              </a:spcBef>
            </a:pPr>
            <a:r>
              <a:rPr dirty="0"/>
              <a:t>Stifel</a:t>
            </a:r>
            <a:r>
              <a:rPr dirty="0" spc="16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providing</a:t>
            </a:r>
            <a:r>
              <a:rPr dirty="0" spc="155"/>
              <a:t> </a:t>
            </a:r>
            <a:r>
              <a:rPr dirty="0"/>
              <a:t>information</a:t>
            </a:r>
            <a:r>
              <a:rPr dirty="0" spc="165"/>
              <a:t> </a:t>
            </a:r>
            <a:r>
              <a:rPr dirty="0"/>
              <a:t>and</a:t>
            </a:r>
            <a:r>
              <a:rPr dirty="0" spc="17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declaring</a:t>
            </a:r>
            <a:r>
              <a:rPr dirty="0" spc="155"/>
              <a:t> </a:t>
            </a:r>
            <a:r>
              <a:rPr dirty="0"/>
              <a:t>to</a:t>
            </a:r>
            <a:r>
              <a:rPr dirty="0" spc="175"/>
              <a:t> </a:t>
            </a:r>
            <a:r>
              <a:rPr dirty="0"/>
              <a:t>the</a:t>
            </a:r>
            <a:r>
              <a:rPr dirty="0" spc="160"/>
              <a:t> </a:t>
            </a:r>
            <a:r>
              <a:rPr dirty="0"/>
              <a:t>proposed</a:t>
            </a:r>
            <a:r>
              <a:rPr dirty="0" spc="160"/>
              <a:t> </a:t>
            </a:r>
            <a:r>
              <a:rPr dirty="0"/>
              <a:t>municipal</a:t>
            </a:r>
            <a:r>
              <a:rPr dirty="0" spc="165"/>
              <a:t> </a:t>
            </a:r>
            <a:r>
              <a:rPr dirty="0"/>
              <a:t>issuer</a:t>
            </a:r>
            <a:r>
              <a:rPr dirty="0" spc="170"/>
              <a:t> </a:t>
            </a:r>
            <a:r>
              <a:rPr dirty="0"/>
              <a:t>and</a:t>
            </a:r>
            <a:r>
              <a:rPr dirty="0" spc="170"/>
              <a:t> </a:t>
            </a:r>
            <a:r>
              <a:rPr dirty="0"/>
              <a:t>any</a:t>
            </a:r>
            <a:r>
              <a:rPr dirty="0" spc="170"/>
              <a:t> </a:t>
            </a:r>
            <a:r>
              <a:rPr dirty="0"/>
              <a:t>obligated</a:t>
            </a:r>
            <a:r>
              <a:rPr dirty="0" spc="110"/>
              <a:t> </a:t>
            </a:r>
            <a:r>
              <a:rPr dirty="0"/>
              <a:t>person</a:t>
            </a:r>
            <a:r>
              <a:rPr dirty="0" spc="160"/>
              <a:t> </a:t>
            </a:r>
            <a:r>
              <a:rPr dirty="0"/>
              <a:t>that</a:t>
            </a:r>
            <a:r>
              <a:rPr dirty="0" spc="155"/>
              <a:t> </a:t>
            </a:r>
            <a:r>
              <a:rPr dirty="0"/>
              <a:t>it</a:t>
            </a:r>
            <a:r>
              <a:rPr dirty="0" spc="160"/>
              <a:t> </a:t>
            </a:r>
            <a:r>
              <a:rPr dirty="0"/>
              <a:t>has</a:t>
            </a:r>
            <a:r>
              <a:rPr dirty="0" spc="170"/>
              <a:t> </a:t>
            </a:r>
            <a:r>
              <a:rPr dirty="0"/>
              <a:t>done</a:t>
            </a:r>
            <a:r>
              <a:rPr dirty="0" spc="165"/>
              <a:t> </a:t>
            </a:r>
            <a:r>
              <a:rPr dirty="0"/>
              <a:t>so</a:t>
            </a:r>
            <a:r>
              <a:rPr dirty="0" spc="170"/>
              <a:t> </a:t>
            </a:r>
            <a:r>
              <a:rPr dirty="0"/>
              <a:t>within</a:t>
            </a:r>
            <a:r>
              <a:rPr dirty="0" spc="160"/>
              <a:t> </a:t>
            </a:r>
            <a:r>
              <a:rPr dirty="0"/>
              <a:t>the</a:t>
            </a:r>
            <a:r>
              <a:rPr dirty="0" spc="165"/>
              <a:t> </a:t>
            </a:r>
            <a:r>
              <a:rPr dirty="0"/>
              <a:t>regulatory</a:t>
            </a:r>
            <a:r>
              <a:rPr dirty="0" spc="170"/>
              <a:t> </a:t>
            </a:r>
            <a:r>
              <a:rPr dirty="0"/>
              <a:t>framework</a:t>
            </a:r>
            <a:r>
              <a:rPr dirty="0" spc="155"/>
              <a:t> </a:t>
            </a:r>
            <a:r>
              <a:rPr dirty="0"/>
              <a:t>of</a:t>
            </a:r>
            <a:r>
              <a:rPr dirty="0" spc="160"/>
              <a:t> </a:t>
            </a:r>
            <a:r>
              <a:rPr dirty="0"/>
              <a:t>MSRB</a:t>
            </a:r>
            <a:r>
              <a:rPr dirty="0" spc="170"/>
              <a:t> </a:t>
            </a:r>
            <a:r>
              <a:rPr dirty="0"/>
              <a:t>Rule</a:t>
            </a:r>
            <a:r>
              <a:rPr dirty="0" spc="165"/>
              <a:t> </a:t>
            </a:r>
            <a:r>
              <a:rPr dirty="0" spc="-10"/>
              <a:t>G-</a:t>
            </a:r>
            <a:r>
              <a:rPr dirty="0" spc="50"/>
              <a:t>23</a:t>
            </a:r>
            <a:r>
              <a:rPr dirty="0" spc="165"/>
              <a:t> </a:t>
            </a:r>
            <a:r>
              <a:rPr dirty="0" spc="50"/>
              <a:t>as</a:t>
            </a:r>
            <a:r>
              <a:rPr dirty="0" spc="160"/>
              <a:t> </a:t>
            </a:r>
            <a:r>
              <a:rPr dirty="0"/>
              <a:t>an</a:t>
            </a:r>
            <a:r>
              <a:rPr dirty="0" spc="175"/>
              <a:t> </a:t>
            </a:r>
            <a:r>
              <a:rPr dirty="0"/>
              <a:t>underwriter</a:t>
            </a:r>
            <a:r>
              <a:rPr dirty="0" spc="170"/>
              <a:t> </a:t>
            </a:r>
            <a:r>
              <a:rPr dirty="0" spc="-25"/>
              <a:t>(by</a:t>
            </a:r>
            <a:r>
              <a:rPr dirty="0" spc="500"/>
              <a:t> </a:t>
            </a:r>
            <a:r>
              <a:rPr dirty="0" spc="20"/>
              <a:t>definition</a:t>
            </a:r>
            <a:r>
              <a:rPr dirty="0" spc="10"/>
              <a:t> </a:t>
            </a:r>
            <a:r>
              <a:rPr dirty="0" spc="20"/>
              <a:t>also</a:t>
            </a:r>
            <a:r>
              <a:rPr dirty="0" spc="15"/>
              <a:t> </a:t>
            </a:r>
            <a:r>
              <a:rPr dirty="0" spc="20"/>
              <a:t>including</a:t>
            </a:r>
            <a:r>
              <a:rPr dirty="0" spc="10"/>
              <a:t> </a:t>
            </a:r>
            <a:r>
              <a:rPr dirty="0" spc="20"/>
              <a:t>the</a:t>
            </a:r>
            <a:r>
              <a:rPr dirty="0" spc="10"/>
              <a:t> </a:t>
            </a:r>
            <a:r>
              <a:rPr dirty="0" spc="20"/>
              <a:t>role</a:t>
            </a:r>
            <a:r>
              <a:rPr dirty="0" spc="15"/>
              <a:t> </a:t>
            </a:r>
            <a:r>
              <a:rPr dirty="0" spc="20"/>
              <a:t>of</a:t>
            </a:r>
            <a:r>
              <a:rPr dirty="0" spc="190"/>
              <a:t> </a:t>
            </a:r>
            <a:r>
              <a:rPr dirty="0" spc="20"/>
              <a:t>placement</a:t>
            </a:r>
            <a:r>
              <a:rPr dirty="0" spc="10"/>
              <a:t> </a:t>
            </a:r>
            <a:r>
              <a:rPr dirty="0" spc="20"/>
              <a:t>agent)</a:t>
            </a:r>
            <a:r>
              <a:rPr dirty="0" spc="15"/>
              <a:t> </a:t>
            </a:r>
            <a:r>
              <a:rPr dirty="0" spc="20"/>
              <a:t>and not</a:t>
            </a:r>
            <a:r>
              <a:rPr dirty="0" spc="25"/>
              <a:t> </a:t>
            </a:r>
            <a:r>
              <a:rPr dirty="0" spc="50"/>
              <a:t>as</a:t>
            </a:r>
            <a:r>
              <a:rPr dirty="0" spc="20"/>
              <a:t> a financial</a:t>
            </a:r>
            <a:r>
              <a:rPr dirty="0" spc="25"/>
              <a:t> </a:t>
            </a:r>
            <a:r>
              <a:rPr dirty="0" spc="20"/>
              <a:t>advisor,</a:t>
            </a:r>
            <a:r>
              <a:rPr dirty="0" spc="10"/>
              <a:t> </a:t>
            </a:r>
            <a:r>
              <a:rPr dirty="0" spc="50"/>
              <a:t>as</a:t>
            </a:r>
            <a:r>
              <a:rPr dirty="0" spc="20"/>
              <a:t> defined</a:t>
            </a:r>
            <a:r>
              <a:rPr dirty="0" spc="15"/>
              <a:t> </a:t>
            </a:r>
            <a:r>
              <a:rPr dirty="0" spc="20"/>
              <a:t>therein, </a:t>
            </a:r>
            <a:r>
              <a:rPr dirty="0" spc="10"/>
              <a:t>with</a:t>
            </a:r>
            <a:r>
              <a:rPr dirty="0" spc="15"/>
              <a:t> </a:t>
            </a:r>
            <a:r>
              <a:rPr dirty="0" spc="20"/>
              <a:t>respect</a:t>
            </a:r>
            <a:r>
              <a:rPr dirty="0" spc="5"/>
              <a:t> </a:t>
            </a:r>
            <a:r>
              <a:rPr dirty="0" spc="20"/>
              <a:t>to the</a:t>
            </a:r>
            <a:r>
              <a:rPr dirty="0" spc="10"/>
              <a:t> referenced</a:t>
            </a:r>
            <a:r>
              <a:rPr dirty="0" spc="15"/>
              <a:t> </a:t>
            </a:r>
            <a:r>
              <a:rPr dirty="0" spc="20"/>
              <a:t>proposed</a:t>
            </a:r>
            <a:r>
              <a:rPr dirty="0" spc="10"/>
              <a:t> </a:t>
            </a:r>
            <a:r>
              <a:rPr dirty="0" spc="20"/>
              <a:t>issuance</a:t>
            </a:r>
            <a:r>
              <a:rPr dirty="0" spc="15"/>
              <a:t> </a:t>
            </a:r>
            <a:r>
              <a:rPr dirty="0" spc="20"/>
              <a:t>of</a:t>
            </a:r>
            <a:r>
              <a:rPr dirty="0" spc="10"/>
              <a:t> </a:t>
            </a:r>
            <a:r>
              <a:rPr dirty="0" spc="20"/>
              <a:t>municipal</a:t>
            </a:r>
            <a:r>
              <a:rPr dirty="0" spc="10"/>
              <a:t> </a:t>
            </a:r>
            <a:r>
              <a:rPr dirty="0" spc="20"/>
              <a:t>securities.</a:t>
            </a:r>
            <a:r>
              <a:rPr dirty="0" spc="204"/>
              <a:t> </a:t>
            </a:r>
            <a:r>
              <a:rPr dirty="0" spc="20"/>
              <a:t>The</a:t>
            </a:r>
            <a:r>
              <a:rPr dirty="0" spc="15"/>
              <a:t> </a:t>
            </a:r>
            <a:r>
              <a:rPr dirty="0" spc="10"/>
              <a:t>primary</a:t>
            </a:r>
            <a:r>
              <a:rPr dirty="0" spc="15"/>
              <a:t> </a:t>
            </a:r>
            <a:r>
              <a:rPr dirty="0" spc="20"/>
              <a:t>role of</a:t>
            </a:r>
            <a:r>
              <a:rPr dirty="0" spc="10"/>
              <a:t> </a:t>
            </a:r>
            <a:r>
              <a:rPr dirty="0" spc="-10"/>
              <a:t>Stifel,</a:t>
            </a:r>
            <a:r>
              <a:rPr dirty="0" spc="500"/>
              <a:t> </a:t>
            </a:r>
            <a:r>
              <a:rPr dirty="0" spc="50"/>
              <a:t>as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65"/>
              <a:t> </a:t>
            </a:r>
            <a:r>
              <a:rPr dirty="0"/>
              <a:t>underwriter,</a:t>
            </a:r>
            <a:r>
              <a:rPr dirty="0" spc="50"/>
              <a:t> </a:t>
            </a:r>
            <a:r>
              <a:rPr dirty="0" spc="10"/>
              <a:t>is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purchase</a:t>
            </a:r>
            <a:r>
              <a:rPr dirty="0" spc="55"/>
              <a:t> </a:t>
            </a:r>
            <a:r>
              <a:rPr dirty="0" spc="10"/>
              <a:t>securities</a:t>
            </a:r>
            <a:r>
              <a:rPr dirty="0" spc="55"/>
              <a:t> </a:t>
            </a:r>
            <a:r>
              <a:rPr dirty="0" spc="10"/>
              <a:t>for</a:t>
            </a:r>
            <a:r>
              <a:rPr dirty="0" spc="65"/>
              <a:t> </a:t>
            </a:r>
            <a:r>
              <a:rPr dirty="0" spc="10"/>
              <a:t>resale</a:t>
            </a:r>
            <a:r>
              <a:rPr dirty="0" spc="60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investors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55"/>
              <a:t> </a:t>
            </a:r>
            <a:r>
              <a:rPr dirty="0" spc="10"/>
              <a:t>arm’s-</a:t>
            </a:r>
            <a:r>
              <a:rPr dirty="0" spc="55"/>
              <a:t> </a:t>
            </a:r>
            <a:r>
              <a:rPr dirty="0" spc="10"/>
              <a:t>length</a:t>
            </a:r>
            <a:r>
              <a:rPr dirty="0" spc="55"/>
              <a:t> </a:t>
            </a:r>
            <a:r>
              <a:rPr dirty="0" spc="10"/>
              <a:t>commercial</a:t>
            </a:r>
            <a:r>
              <a:rPr dirty="0" spc="60"/>
              <a:t> </a:t>
            </a:r>
            <a:r>
              <a:rPr dirty="0" spc="10"/>
              <a:t>transaction.</a:t>
            </a:r>
            <a:r>
              <a:rPr dirty="0" spc="290"/>
              <a:t> </a:t>
            </a:r>
            <a:r>
              <a:rPr dirty="0" spc="10"/>
              <a:t>Serving</a:t>
            </a:r>
            <a:r>
              <a:rPr dirty="0" spc="50"/>
              <a:t> </a:t>
            </a:r>
            <a:r>
              <a:rPr dirty="0" spc="10"/>
              <a:t>in</a:t>
            </a:r>
            <a:r>
              <a:rPr dirty="0" spc="55"/>
              <a:t> </a:t>
            </a:r>
            <a:r>
              <a:rPr dirty="0" spc="10"/>
              <a:t>the</a:t>
            </a:r>
            <a:r>
              <a:rPr dirty="0" spc="55"/>
              <a:t> </a:t>
            </a:r>
            <a:r>
              <a:rPr dirty="0" spc="10"/>
              <a:t>role</a:t>
            </a:r>
            <a:r>
              <a:rPr dirty="0" spc="55"/>
              <a:t> </a:t>
            </a:r>
            <a:r>
              <a:rPr dirty="0" spc="10"/>
              <a:t>of</a:t>
            </a:r>
            <a:r>
              <a:rPr dirty="0" spc="55"/>
              <a:t> </a:t>
            </a:r>
            <a:r>
              <a:rPr dirty="0"/>
              <a:t>underwriter,</a:t>
            </a:r>
            <a:r>
              <a:rPr dirty="0" spc="50"/>
              <a:t> </a:t>
            </a:r>
            <a:r>
              <a:rPr dirty="0" spc="10"/>
              <a:t>Stifel</a:t>
            </a:r>
            <a:r>
              <a:rPr dirty="0" spc="55"/>
              <a:t> </a:t>
            </a:r>
            <a:r>
              <a:rPr dirty="0" spc="10"/>
              <a:t>has</a:t>
            </a:r>
            <a:r>
              <a:rPr dirty="0" spc="55"/>
              <a:t> </a:t>
            </a:r>
            <a:r>
              <a:rPr dirty="0" spc="10"/>
              <a:t>financial</a:t>
            </a:r>
            <a:r>
              <a:rPr dirty="0" spc="55"/>
              <a:t> </a:t>
            </a:r>
            <a:r>
              <a:rPr dirty="0" spc="10"/>
              <a:t>and</a:t>
            </a:r>
            <a:r>
              <a:rPr dirty="0" spc="70"/>
              <a:t> </a:t>
            </a:r>
            <a:r>
              <a:rPr dirty="0" spc="10"/>
              <a:t>other</a:t>
            </a:r>
            <a:r>
              <a:rPr dirty="0" spc="60"/>
              <a:t> </a:t>
            </a:r>
            <a:r>
              <a:rPr dirty="0" spc="10"/>
              <a:t>interests</a:t>
            </a:r>
            <a:r>
              <a:rPr dirty="0" spc="55"/>
              <a:t> </a:t>
            </a:r>
            <a:r>
              <a:rPr dirty="0" spc="10"/>
              <a:t>that</a:t>
            </a:r>
            <a:r>
              <a:rPr dirty="0" spc="50"/>
              <a:t> </a:t>
            </a:r>
            <a:r>
              <a:rPr dirty="0" spc="10"/>
              <a:t>differ</a:t>
            </a:r>
            <a:r>
              <a:rPr dirty="0" spc="60"/>
              <a:t> </a:t>
            </a:r>
            <a:r>
              <a:rPr dirty="0" spc="10"/>
              <a:t>from</a:t>
            </a:r>
            <a:r>
              <a:rPr dirty="0" spc="50"/>
              <a:t> </a:t>
            </a:r>
            <a:r>
              <a:rPr dirty="0" spc="-10"/>
              <a:t>those</a:t>
            </a:r>
            <a:r>
              <a:rPr dirty="0" spc="500"/>
              <a:t> </a:t>
            </a:r>
            <a:r>
              <a:rPr dirty="0" spc="20"/>
              <a:t>of</a:t>
            </a:r>
            <a:r>
              <a:rPr dirty="0"/>
              <a:t> </a:t>
            </a:r>
            <a:r>
              <a:rPr dirty="0" spc="10"/>
              <a:t>the</a:t>
            </a:r>
            <a:r>
              <a:rPr dirty="0" spc="-5"/>
              <a:t> </a:t>
            </a:r>
            <a:r>
              <a:rPr dirty="0" spc="20"/>
              <a:t>issuer. </a:t>
            </a:r>
            <a:r>
              <a:rPr dirty="0" spc="10"/>
              <a:t>The</a:t>
            </a:r>
            <a:r>
              <a:rPr dirty="0" spc="-5"/>
              <a:t> </a:t>
            </a:r>
            <a:r>
              <a:rPr dirty="0" spc="20"/>
              <a:t>issuer should</a:t>
            </a:r>
            <a:r>
              <a:rPr dirty="0" spc="15"/>
              <a:t> </a:t>
            </a:r>
            <a:r>
              <a:rPr dirty="0" spc="20"/>
              <a:t>consult</a:t>
            </a:r>
            <a:r>
              <a:rPr dirty="0" spc="15"/>
              <a:t> </a:t>
            </a:r>
            <a:r>
              <a:rPr dirty="0" spc="10"/>
              <a:t>with</a:t>
            </a:r>
            <a:r>
              <a:rPr dirty="0" spc="-15"/>
              <a:t> </a:t>
            </a:r>
            <a:r>
              <a:rPr dirty="0" spc="20"/>
              <a:t>its’ </a:t>
            </a:r>
            <a:r>
              <a:rPr dirty="0" spc="10"/>
              <a:t>own</a:t>
            </a:r>
            <a:r>
              <a:rPr dirty="0" spc="-15"/>
              <a:t> </a:t>
            </a:r>
            <a:r>
              <a:rPr dirty="0" spc="20"/>
              <a:t>financial</a:t>
            </a:r>
            <a:r>
              <a:rPr dirty="0" spc="30"/>
              <a:t> </a:t>
            </a:r>
            <a:r>
              <a:rPr dirty="0" spc="20"/>
              <a:t>and/or municipal,</a:t>
            </a:r>
            <a:r>
              <a:rPr dirty="0" spc="25"/>
              <a:t> </a:t>
            </a:r>
            <a:r>
              <a:rPr dirty="0" spc="20"/>
              <a:t>legal,</a:t>
            </a:r>
            <a:r>
              <a:rPr dirty="0" spc="15"/>
              <a:t> </a:t>
            </a:r>
            <a:r>
              <a:rPr dirty="0" spc="20"/>
              <a:t>accounting,</a:t>
            </a:r>
            <a:r>
              <a:rPr dirty="0" spc="40"/>
              <a:t> </a:t>
            </a:r>
            <a:r>
              <a:rPr dirty="0" spc="20"/>
              <a:t>tax</a:t>
            </a:r>
            <a:r>
              <a:rPr dirty="0" spc="15"/>
              <a:t> </a:t>
            </a:r>
            <a:r>
              <a:rPr dirty="0" spc="20"/>
              <a:t>and</a:t>
            </a:r>
            <a:r>
              <a:rPr dirty="0" spc="30"/>
              <a:t> </a:t>
            </a:r>
            <a:r>
              <a:rPr dirty="0" spc="10"/>
              <a:t>other</a:t>
            </a:r>
            <a:r>
              <a:rPr dirty="0"/>
              <a:t> </a:t>
            </a:r>
            <a:r>
              <a:rPr dirty="0" spc="20"/>
              <a:t>advisors,</a:t>
            </a:r>
            <a:r>
              <a:rPr dirty="0" spc="10"/>
              <a:t> </a:t>
            </a:r>
            <a:r>
              <a:rPr dirty="0" spc="50"/>
              <a:t>as</a:t>
            </a:r>
            <a:r>
              <a:rPr dirty="0" spc="35"/>
              <a:t> </a:t>
            </a:r>
            <a:r>
              <a:rPr dirty="0" spc="20"/>
              <a:t>applicable,</a:t>
            </a:r>
            <a:r>
              <a:rPr dirty="0" spc="-5"/>
              <a:t> </a:t>
            </a:r>
            <a:r>
              <a:rPr dirty="0" spc="20"/>
              <a:t>to</a:t>
            </a:r>
            <a:r>
              <a:rPr dirty="0" spc="10"/>
              <a:t> </a:t>
            </a:r>
            <a:r>
              <a:rPr dirty="0" spc="20"/>
              <a:t>the</a:t>
            </a:r>
            <a:r>
              <a:rPr dirty="0" spc="10"/>
              <a:t> extent</a:t>
            </a:r>
            <a:r>
              <a:rPr dirty="0" spc="-10"/>
              <a:t> </a:t>
            </a:r>
            <a:r>
              <a:rPr dirty="0" spc="20"/>
              <a:t>it</a:t>
            </a:r>
            <a:r>
              <a:rPr dirty="0"/>
              <a:t> </a:t>
            </a:r>
            <a:r>
              <a:rPr dirty="0" spc="20"/>
              <a:t>deems</a:t>
            </a:r>
            <a:r>
              <a:rPr dirty="0" spc="15"/>
              <a:t> </a:t>
            </a:r>
            <a:r>
              <a:rPr dirty="0" spc="-10"/>
              <a:t>appropriate.</a:t>
            </a:r>
          </a:p>
          <a:p>
            <a:pPr algn="just" marL="12700" marR="5080" indent="1905">
              <a:lnSpc>
                <a:spcPct val="100000"/>
              </a:lnSpc>
              <a:spcBef>
                <a:spcPts val="960"/>
              </a:spcBef>
            </a:pPr>
            <a:r>
              <a:rPr dirty="0" spc="20"/>
              <a:t>These</a:t>
            </a:r>
            <a:r>
              <a:rPr dirty="0" spc="10"/>
              <a:t> </a:t>
            </a:r>
            <a:r>
              <a:rPr dirty="0" spc="20"/>
              <a:t>materials</a:t>
            </a:r>
            <a:r>
              <a:rPr dirty="0" spc="5"/>
              <a:t> </a:t>
            </a:r>
            <a:r>
              <a:rPr dirty="0" spc="20"/>
              <a:t>have</a:t>
            </a:r>
            <a:r>
              <a:rPr dirty="0" spc="10"/>
              <a:t> </a:t>
            </a:r>
            <a:r>
              <a:rPr dirty="0" spc="20"/>
              <a:t>been</a:t>
            </a:r>
            <a:r>
              <a:rPr dirty="0" spc="5"/>
              <a:t> </a:t>
            </a:r>
            <a:r>
              <a:rPr dirty="0" spc="10"/>
              <a:t>prepared</a:t>
            </a:r>
            <a:r>
              <a:rPr dirty="0" spc="20"/>
              <a:t> by</a:t>
            </a:r>
            <a:r>
              <a:rPr dirty="0" spc="10"/>
              <a:t> </a:t>
            </a:r>
            <a:r>
              <a:rPr dirty="0" spc="20"/>
              <a:t>Stifel</a:t>
            </a:r>
            <a:r>
              <a:rPr dirty="0" spc="10"/>
              <a:t> for </a:t>
            </a:r>
            <a:r>
              <a:rPr dirty="0" spc="20"/>
              <a:t>the</a:t>
            </a:r>
            <a:r>
              <a:rPr dirty="0" spc="10"/>
              <a:t> </a:t>
            </a:r>
            <a:r>
              <a:rPr dirty="0" spc="20"/>
              <a:t>client</a:t>
            </a:r>
            <a:r>
              <a:rPr dirty="0" spc="5"/>
              <a:t> </a:t>
            </a:r>
            <a:r>
              <a:rPr dirty="0" spc="20"/>
              <a:t>or</a:t>
            </a:r>
            <a:r>
              <a:rPr dirty="0" spc="15"/>
              <a:t> </a:t>
            </a:r>
            <a:r>
              <a:rPr dirty="0" spc="10"/>
              <a:t>potential</a:t>
            </a:r>
            <a:r>
              <a:rPr dirty="0" spc="-5"/>
              <a:t> </a:t>
            </a:r>
            <a:r>
              <a:rPr dirty="0" spc="20"/>
              <a:t>client</a:t>
            </a:r>
            <a:r>
              <a:rPr dirty="0" spc="5"/>
              <a:t> </a:t>
            </a:r>
            <a:r>
              <a:rPr dirty="0" spc="20"/>
              <a:t>to</a:t>
            </a:r>
            <a:r>
              <a:rPr dirty="0" spc="10"/>
              <a:t> whom</a:t>
            </a:r>
            <a:r>
              <a:rPr dirty="0" spc="5"/>
              <a:t> </a:t>
            </a:r>
            <a:r>
              <a:rPr dirty="0" spc="20"/>
              <a:t>such</a:t>
            </a:r>
            <a:r>
              <a:rPr dirty="0" spc="10"/>
              <a:t> </a:t>
            </a:r>
            <a:r>
              <a:rPr dirty="0" spc="20"/>
              <a:t>materials</a:t>
            </a:r>
            <a:r>
              <a:rPr dirty="0" spc="5"/>
              <a:t> </a:t>
            </a:r>
            <a:r>
              <a:rPr dirty="0" spc="20"/>
              <a:t>are </a:t>
            </a:r>
            <a:r>
              <a:rPr dirty="0" spc="10"/>
              <a:t>directly </a:t>
            </a:r>
            <a:r>
              <a:rPr dirty="0" spc="20"/>
              <a:t>addressed and delivered</a:t>
            </a:r>
            <a:r>
              <a:rPr dirty="0" spc="5"/>
              <a:t> </a:t>
            </a:r>
            <a:r>
              <a:rPr dirty="0" spc="10"/>
              <a:t>for </a:t>
            </a:r>
            <a:r>
              <a:rPr dirty="0" spc="20"/>
              <a:t>discussion</a:t>
            </a:r>
            <a:r>
              <a:rPr dirty="0" spc="5"/>
              <a:t> </a:t>
            </a:r>
            <a:r>
              <a:rPr dirty="0" spc="20"/>
              <a:t>purposes</a:t>
            </a:r>
            <a:r>
              <a:rPr dirty="0" spc="5"/>
              <a:t> </a:t>
            </a:r>
            <a:r>
              <a:rPr dirty="0" spc="20"/>
              <a:t>only.</a:t>
            </a:r>
            <a:r>
              <a:rPr dirty="0" spc="195"/>
              <a:t> </a:t>
            </a:r>
            <a:r>
              <a:rPr dirty="0" spc="20"/>
              <a:t>All</a:t>
            </a:r>
            <a:r>
              <a:rPr dirty="0" spc="10"/>
              <a:t> </a:t>
            </a:r>
            <a:r>
              <a:rPr dirty="0" spc="20"/>
              <a:t>terms</a:t>
            </a:r>
            <a:r>
              <a:rPr dirty="0" spc="5"/>
              <a:t> </a:t>
            </a:r>
            <a:r>
              <a:rPr dirty="0" spc="20"/>
              <a:t>and conditions</a:t>
            </a:r>
            <a:r>
              <a:rPr dirty="0" spc="5"/>
              <a:t> </a:t>
            </a:r>
            <a:r>
              <a:rPr dirty="0" spc="20"/>
              <a:t>are</a:t>
            </a:r>
            <a:r>
              <a:rPr dirty="0" spc="10"/>
              <a:t> </a:t>
            </a:r>
            <a:r>
              <a:rPr dirty="0" spc="-10"/>
              <a:t>subject</a:t>
            </a:r>
            <a:r>
              <a:rPr dirty="0" spc="500"/>
              <a:t>  </a:t>
            </a:r>
            <a:r>
              <a:rPr dirty="0" spc="20"/>
              <a:t>to</a:t>
            </a:r>
            <a:r>
              <a:rPr dirty="0" spc="60"/>
              <a:t> </a:t>
            </a:r>
            <a:r>
              <a:rPr dirty="0" spc="10"/>
              <a:t>further</a:t>
            </a:r>
            <a:r>
              <a:rPr dirty="0" spc="60"/>
              <a:t> </a:t>
            </a:r>
            <a:r>
              <a:rPr dirty="0" spc="20"/>
              <a:t>discussion</a:t>
            </a:r>
            <a:r>
              <a:rPr dirty="0" spc="65"/>
              <a:t> </a:t>
            </a:r>
            <a:r>
              <a:rPr dirty="0" spc="20"/>
              <a:t>and</a:t>
            </a:r>
            <a:r>
              <a:rPr dirty="0" spc="75"/>
              <a:t> </a:t>
            </a:r>
            <a:r>
              <a:rPr dirty="0" spc="20"/>
              <a:t>negotiation.</a:t>
            </a:r>
            <a:r>
              <a:rPr dirty="0" spc="300"/>
              <a:t> </a:t>
            </a:r>
            <a:r>
              <a:rPr dirty="0" spc="20"/>
              <a:t>Stifel</a:t>
            </a:r>
            <a:r>
              <a:rPr dirty="0" spc="60"/>
              <a:t> </a:t>
            </a:r>
            <a:r>
              <a:rPr dirty="0" spc="20"/>
              <a:t>does</a:t>
            </a:r>
            <a:r>
              <a:rPr dirty="0" spc="55"/>
              <a:t> </a:t>
            </a:r>
            <a:r>
              <a:rPr dirty="0" spc="20"/>
              <a:t>not</a:t>
            </a:r>
            <a:r>
              <a:rPr dirty="0" spc="65"/>
              <a:t> </a:t>
            </a:r>
            <a:r>
              <a:rPr dirty="0" spc="20"/>
              <a:t>express</a:t>
            </a:r>
            <a:r>
              <a:rPr dirty="0" spc="55"/>
              <a:t> </a:t>
            </a:r>
            <a:r>
              <a:rPr dirty="0" spc="20"/>
              <a:t>any</a:t>
            </a:r>
            <a:r>
              <a:rPr dirty="0" spc="75"/>
              <a:t> </a:t>
            </a:r>
            <a:r>
              <a:rPr dirty="0" spc="20"/>
              <a:t>view</a:t>
            </a:r>
            <a:r>
              <a:rPr dirty="0" spc="65"/>
              <a:t> </a:t>
            </a:r>
            <a:r>
              <a:rPr dirty="0" spc="50"/>
              <a:t>as</a:t>
            </a:r>
            <a:r>
              <a:rPr dirty="0" spc="70"/>
              <a:t> </a:t>
            </a:r>
            <a:r>
              <a:rPr dirty="0" spc="20"/>
              <a:t>to</a:t>
            </a:r>
            <a:r>
              <a:rPr dirty="0" spc="60"/>
              <a:t> </a:t>
            </a:r>
            <a:r>
              <a:rPr dirty="0" spc="20"/>
              <a:t>whether</a:t>
            </a:r>
            <a:r>
              <a:rPr dirty="0" spc="60"/>
              <a:t> </a:t>
            </a:r>
            <a:r>
              <a:rPr dirty="0" spc="20"/>
              <a:t>financing</a:t>
            </a:r>
            <a:r>
              <a:rPr dirty="0" spc="65"/>
              <a:t> </a:t>
            </a:r>
            <a:r>
              <a:rPr dirty="0" spc="20"/>
              <a:t>options</a:t>
            </a:r>
            <a:r>
              <a:rPr dirty="0" spc="55"/>
              <a:t> </a:t>
            </a:r>
            <a:r>
              <a:rPr dirty="0" spc="20"/>
              <a:t>presented</a:t>
            </a:r>
            <a:r>
              <a:rPr dirty="0" spc="55"/>
              <a:t> </a:t>
            </a:r>
            <a:r>
              <a:rPr dirty="0" spc="20"/>
              <a:t>in</a:t>
            </a:r>
            <a:r>
              <a:rPr dirty="0" spc="65"/>
              <a:t> </a:t>
            </a:r>
            <a:r>
              <a:rPr dirty="0" spc="20"/>
              <a:t>these</a:t>
            </a:r>
            <a:r>
              <a:rPr dirty="0" spc="60"/>
              <a:t> </a:t>
            </a:r>
            <a:r>
              <a:rPr dirty="0" spc="20"/>
              <a:t>materials</a:t>
            </a:r>
            <a:r>
              <a:rPr dirty="0" spc="55"/>
              <a:t> </a:t>
            </a:r>
            <a:r>
              <a:rPr dirty="0" spc="20"/>
              <a:t>are</a:t>
            </a:r>
            <a:r>
              <a:rPr dirty="0" spc="80"/>
              <a:t> </a:t>
            </a:r>
            <a:r>
              <a:rPr dirty="0" spc="20"/>
              <a:t>achievable</a:t>
            </a:r>
            <a:r>
              <a:rPr dirty="0" spc="60"/>
              <a:t> </a:t>
            </a:r>
            <a:r>
              <a:rPr dirty="0" spc="20"/>
              <a:t>or</a:t>
            </a:r>
            <a:r>
              <a:rPr dirty="0" spc="60"/>
              <a:t> </a:t>
            </a:r>
            <a:r>
              <a:rPr dirty="0" spc="20"/>
              <a:t>will</a:t>
            </a:r>
            <a:r>
              <a:rPr dirty="0" spc="60"/>
              <a:t> </a:t>
            </a:r>
            <a:r>
              <a:rPr dirty="0" spc="20"/>
              <a:t>be</a:t>
            </a:r>
            <a:r>
              <a:rPr dirty="0" spc="70"/>
              <a:t> </a:t>
            </a:r>
            <a:r>
              <a:rPr dirty="0" spc="20"/>
              <a:t>available</a:t>
            </a:r>
            <a:r>
              <a:rPr dirty="0" spc="60"/>
              <a:t> </a:t>
            </a:r>
            <a:r>
              <a:rPr dirty="0" spc="20"/>
              <a:t>at</a:t>
            </a:r>
            <a:r>
              <a:rPr dirty="0" spc="80"/>
              <a:t> </a:t>
            </a:r>
            <a:r>
              <a:rPr dirty="0" spc="20"/>
              <a:t>the</a:t>
            </a:r>
            <a:r>
              <a:rPr dirty="0" spc="60"/>
              <a:t> </a:t>
            </a:r>
            <a:r>
              <a:rPr dirty="0" spc="20"/>
              <a:t>time</a:t>
            </a:r>
            <a:r>
              <a:rPr dirty="0" spc="60"/>
              <a:t> </a:t>
            </a:r>
            <a:r>
              <a:rPr dirty="0" spc="20"/>
              <a:t>of</a:t>
            </a:r>
            <a:r>
              <a:rPr dirty="0" spc="55"/>
              <a:t> </a:t>
            </a:r>
            <a:r>
              <a:rPr dirty="0" spc="20"/>
              <a:t>any</a:t>
            </a:r>
            <a:r>
              <a:rPr dirty="0" spc="75"/>
              <a:t> </a:t>
            </a:r>
            <a:r>
              <a:rPr dirty="0" spc="-10"/>
              <a:t>contemplated</a:t>
            </a:r>
            <a:r>
              <a:rPr dirty="0" spc="500"/>
              <a:t> </a:t>
            </a:r>
            <a:r>
              <a:rPr dirty="0"/>
              <a:t>transaction.</a:t>
            </a:r>
            <a:r>
              <a:rPr dirty="0" spc="480"/>
              <a:t> </a:t>
            </a:r>
            <a:r>
              <a:rPr dirty="0"/>
              <a:t>These</a:t>
            </a:r>
            <a:r>
              <a:rPr dirty="0" spc="155"/>
              <a:t> </a:t>
            </a:r>
            <a:r>
              <a:rPr dirty="0"/>
              <a:t>materials</a:t>
            </a:r>
            <a:r>
              <a:rPr dirty="0" spc="160"/>
              <a:t> </a:t>
            </a:r>
            <a:r>
              <a:rPr dirty="0"/>
              <a:t>do</a:t>
            </a:r>
            <a:r>
              <a:rPr dirty="0" spc="160"/>
              <a:t> </a:t>
            </a:r>
            <a:r>
              <a:rPr dirty="0"/>
              <a:t>not</a:t>
            </a:r>
            <a:r>
              <a:rPr dirty="0" spc="150"/>
              <a:t> </a:t>
            </a:r>
            <a:r>
              <a:rPr dirty="0"/>
              <a:t>constitute</a:t>
            </a:r>
            <a:r>
              <a:rPr dirty="0" spc="160"/>
              <a:t> </a:t>
            </a:r>
            <a:r>
              <a:rPr dirty="0"/>
              <a:t>an</a:t>
            </a:r>
            <a:r>
              <a:rPr dirty="0" spc="155"/>
              <a:t> </a:t>
            </a:r>
            <a:r>
              <a:rPr dirty="0"/>
              <a:t>offer</a:t>
            </a:r>
            <a:r>
              <a:rPr dirty="0" spc="165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/>
              <a:t>solicitation</a:t>
            </a:r>
            <a:r>
              <a:rPr dirty="0" spc="160"/>
              <a:t> </a:t>
            </a:r>
            <a:r>
              <a:rPr dirty="0"/>
              <a:t>to</a:t>
            </a:r>
            <a:r>
              <a:rPr dirty="0" spc="160"/>
              <a:t> </a:t>
            </a:r>
            <a:r>
              <a:rPr dirty="0"/>
              <a:t>sell</a:t>
            </a:r>
            <a:r>
              <a:rPr dirty="0" spc="160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/>
              <a:t>purchase</a:t>
            </a:r>
            <a:r>
              <a:rPr dirty="0" spc="160"/>
              <a:t> </a:t>
            </a:r>
            <a:r>
              <a:rPr dirty="0"/>
              <a:t>any</a:t>
            </a:r>
            <a:r>
              <a:rPr dirty="0" spc="160"/>
              <a:t> </a:t>
            </a:r>
            <a:r>
              <a:rPr dirty="0"/>
              <a:t>securities</a:t>
            </a:r>
            <a:r>
              <a:rPr dirty="0" spc="150"/>
              <a:t> </a:t>
            </a:r>
            <a:r>
              <a:rPr dirty="0"/>
              <a:t>and</a:t>
            </a:r>
            <a:r>
              <a:rPr dirty="0" spc="165"/>
              <a:t> </a:t>
            </a:r>
            <a:r>
              <a:rPr dirty="0"/>
              <a:t>are</a:t>
            </a:r>
            <a:r>
              <a:rPr dirty="0" spc="155"/>
              <a:t> </a:t>
            </a:r>
            <a:r>
              <a:rPr dirty="0"/>
              <a:t>not</a:t>
            </a:r>
            <a:r>
              <a:rPr dirty="0" spc="165"/>
              <a:t> </a:t>
            </a:r>
            <a:r>
              <a:rPr dirty="0"/>
              <a:t>a</a:t>
            </a:r>
            <a:r>
              <a:rPr dirty="0" spc="150"/>
              <a:t> </a:t>
            </a:r>
            <a:r>
              <a:rPr dirty="0"/>
              <a:t>commitment</a:t>
            </a:r>
            <a:r>
              <a:rPr dirty="0" spc="165"/>
              <a:t> </a:t>
            </a:r>
            <a:r>
              <a:rPr dirty="0"/>
              <a:t>by</a:t>
            </a:r>
            <a:r>
              <a:rPr dirty="0" spc="150"/>
              <a:t> </a:t>
            </a:r>
            <a:r>
              <a:rPr dirty="0"/>
              <a:t>Stifel</a:t>
            </a:r>
            <a:r>
              <a:rPr dirty="0" spc="15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/>
              <a:t>provide</a:t>
            </a:r>
            <a:r>
              <a:rPr dirty="0" spc="155"/>
              <a:t> </a:t>
            </a:r>
            <a:r>
              <a:rPr dirty="0"/>
              <a:t>or</a:t>
            </a:r>
            <a:r>
              <a:rPr dirty="0" spc="165"/>
              <a:t> </a:t>
            </a:r>
            <a:r>
              <a:rPr dirty="0"/>
              <a:t>arrange</a:t>
            </a:r>
            <a:r>
              <a:rPr dirty="0" spc="160"/>
              <a:t> </a:t>
            </a:r>
            <a:r>
              <a:rPr dirty="0"/>
              <a:t>any</a:t>
            </a:r>
            <a:r>
              <a:rPr dirty="0" spc="165"/>
              <a:t> </a:t>
            </a:r>
            <a:r>
              <a:rPr dirty="0"/>
              <a:t>financing</a:t>
            </a:r>
            <a:r>
              <a:rPr dirty="0" spc="170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/>
              <a:t>any</a:t>
            </a:r>
            <a:r>
              <a:rPr dirty="0" spc="160"/>
              <a:t> </a:t>
            </a:r>
            <a:r>
              <a:rPr dirty="0"/>
              <a:t>transaction</a:t>
            </a:r>
            <a:r>
              <a:rPr dirty="0" spc="160"/>
              <a:t> </a:t>
            </a:r>
            <a:r>
              <a:rPr dirty="0"/>
              <a:t>or</a:t>
            </a:r>
            <a:r>
              <a:rPr dirty="0" spc="16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 spc="10"/>
              <a:t>purchase</a:t>
            </a:r>
            <a:r>
              <a:rPr dirty="0" spc="35"/>
              <a:t> </a:t>
            </a:r>
            <a:r>
              <a:rPr dirty="0" spc="10"/>
              <a:t>any</a:t>
            </a:r>
            <a:r>
              <a:rPr dirty="0" spc="40"/>
              <a:t> </a:t>
            </a:r>
            <a:r>
              <a:rPr dirty="0" spc="10"/>
              <a:t>security</a:t>
            </a:r>
            <a:r>
              <a:rPr dirty="0" spc="40"/>
              <a:t> </a:t>
            </a:r>
            <a:r>
              <a:rPr dirty="0" spc="10"/>
              <a:t>in</a:t>
            </a:r>
            <a:r>
              <a:rPr dirty="0" spc="65"/>
              <a:t> </a:t>
            </a:r>
            <a:r>
              <a:rPr dirty="0" spc="10"/>
              <a:t>connection</a:t>
            </a:r>
            <a:r>
              <a:rPr dirty="0" spc="45"/>
              <a:t> </a:t>
            </a:r>
            <a:r>
              <a:rPr dirty="0"/>
              <a:t>therewith</a:t>
            </a:r>
            <a:r>
              <a:rPr dirty="0" spc="40"/>
              <a:t> </a:t>
            </a:r>
            <a:r>
              <a:rPr dirty="0" spc="10"/>
              <a:t>and</a:t>
            </a:r>
            <a:r>
              <a:rPr dirty="0" spc="50"/>
              <a:t> </a:t>
            </a:r>
            <a:r>
              <a:rPr dirty="0" spc="10"/>
              <a:t>may</a:t>
            </a:r>
            <a:r>
              <a:rPr dirty="0" spc="55"/>
              <a:t> </a:t>
            </a:r>
            <a:r>
              <a:rPr dirty="0" spc="10"/>
              <a:t>not</a:t>
            </a:r>
            <a:r>
              <a:rPr dirty="0" spc="35"/>
              <a:t> </a:t>
            </a:r>
            <a:r>
              <a:rPr dirty="0" spc="10"/>
              <a:t>relied</a:t>
            </a:r>
            <a:r>
              <a:rPr dirty="0" spc="50"/>
              <a:t> </a:t>
            </a:r>
            <a:r>
              <a:rPr dirty="0" spc="10"/>
              <a:t>upon</a:t>
            </a:r>
            <a:r>
              <a:rPr dirty="0" spc="50"/>
              <a:t> as</a:t>
            </a:r>
            <a:r>
              <a:rPr dirty="0" spc="65"/>
              <a:t> </a:t>
            </a:r>
            <a:r>
              <a:rPr dirty="0" spc="10"/>
              <a:t>an</a:t>
            </a:r>
            <a:r>
              <a:rPr dirty="0" spc="60"/>
              <a:t> </a:t>
            </a:r>
            <a:r>
              <a:rPr dirty="0" spc="10"/>
              <a:t>indication</a:t>
            </a:r>
            <a:r>
              <a:rPr dirty="0" spc="45"/>
              <a:t> </a:t>
            </a:r>
            <a:r>
              <a:rPr dirty="0" spc="10"/>
              <a:t>that</a:t>
            </a:r>
            <a:r>
              <a:rPr dirty="0" spc="45"/>
              <a:t> </a:t>
            </a:r>
            <a:r>
              <a:rPr dirty="0" spc="10"/>
              <a:t>such</a:t>
            </a:r>
            <a:r>
              <a:rPr dirty="0" spc="55"/>
              <a:t> </a:t>
            </a:r>
            <a:r>
              <a:rPr dirty="0" spc="10"/>
              <a:t>an</a:t>
            </a:r>
            <a:r>
              <a:rPr dirty="0" spc="50"/>
              <a:t> </a:t>
            </a:r>
            <a:r>
              <a:rPr dirty="0"/>
              <a:t>offer</a:t>
            </a:r>
            <a:r>
              <a:rPr dirty="0" spc="40"/>
              <a:t> </a:t>
            </a:r>
            <a:r>
              <a:rPr dirty="0" spc="10"/>
              <a:t>will</a:t>
            </a:r>
            <a:r>
              <a:rPr dirty="0" spc="50"/>
              <a:t> </a:t>
            </a:r>
            <a:r>
              <a:rPr dirty="0" spc="10"/>
              <a:t>be</a:t>
            </a:r>
            <a:r>
              <a:rPr dirty="0" spc="55"/>
              <a:t> </a:t>
            </a:r>
            <a:r>
              <a:rPr dirty="0" spc="10"/>
              <a:t>provided</a:t>
            </a:r>
            <a:r>
              <a:rPr dirty="0" spc="55"/>
              <a:t> </a:t>
            </a:r>
            <a:r>
              <a:rPr dirty="0" spc="10"/>
              <a:t>in</a:t>
            </a:r>
            <a:r>
              <a:rPr dirty="0" spc="50"/>
              <a:t> </a:t>
            </a:r>
            <a:r>
              <a:rPr dirty="0" spc="10"/>
              <a:t>the</a:t>
            </a:r>
            <a:r>
              <a:rPr dirty="0" spc="50"/>
              <a:t> </a:t>
            </a:r>
            <a:r>
              <a:rPr dirty="0" spc="10"/>
              <a:t>future.</a:t>
            </a:r>
            <a:r>
              <a:rPr dirty="0" spc="280"/>
              <a:t> </a:t>
            </a:r>
            <a:r>
              <a:rPr dirty="0"/>
              <a:t>Where</a:t>
            </a:r>
            <a:r>
              <a:rPr dirty="0" spc="55"/>
              <a:t> </a:t>
            </a:r>
            <a:r>
              <a:rPr dirty="0" spc="10"/>
              <a:t>indicated,</a:t>
            </a:r>
            <a:r>
              <a:rPr dirty="0" spc="45"/>
              <a:t> </a:t>
            </a:r>
            <a:r>
              <a:rPr dirty="0" spc="10"/>
              <a:t>this</a:t>
            </a:r>
            <a:r>
              <a:rPr dirty="0" spc="50"/>
              <a:t> </a:t>
            </a:r>
            <a:r>
              <a:rPr dirty="0" spc="10"/>
              <a:t>presentation</a:t>
            </a:r>
            <a:r>
              <a:rPr dirty="0" spc="50"/>
              <a:t> </a:t>
            </a:r>
            <a:r>
              <a:rPr dirty="0" spc="10"/>
              <a:t>may</a:t>
            </a:r>
            <a:r>
              <a:rPr dirty="0" spc="60"/>
              <a:t> </a:t>
            </a:r>
            <a:r>
              <a:rPr dirty="0" spc="10"/>
              <a:t>contain</a:t>
            </a:r>
            <a:r>
              <a:rPr dirty="0" spc="50"/>
              <a:t> </a:t>
            </a:r>
            <a:r>
              <a:rPr dirty="0" spc="10"/>
              <a:t>information</a:t>
            </a:r>
            <a:r>
              <a:rPr dirty="0" spc="50"/>
              <a:t> </a:t>
            </a:r>
            <a:r>
              <a:rPr dirty="0" spc="-10"/>
              <a:t>derived</a:t>
            </a:r>
            <a:r>
              <a:rPr dirty="0" spc="500"/>
              <a:t> </a:t>
            </a:r>
            <a:r>
              <a:rPr dirty="0"/>
              <a:t>from</a:t>
            </a:r>
            <a:r>
              <a:rPr dirty="0" spc="135"/>
              <a:t> </a:t>
            </a:r>
            <a:r>
              <a:rPr dirty="0"/>
              <a:t>sources</a:t>
            </a:r>
            <a:r>
              <a:rPr dirty="0" spc="145"/>
              <a:t> </a:t>
            </a:r>
            <a:r>
              <a:rPr dirty="0"/>
              <a:t>other</a:t>
            </a:r>
            <a:r>
              <a:rPr dirty="0" spc="155"/>
              <a:t> </a:t>
            </a:r>
            <a:r>
              <a:rPr dirty="0"/>
              <a:t>than</a:t>
            </a:r>
            <a:r>
              <a:rPr dirty="0" spc="145"/>
              <a:t> </a:t>
            </a:r>
            <a:r>
              <a:rPr dirty="0"/>
              <a:t>Stifel.</a:t>
            </a:r>
            <a:r>
              <a:rPr dirty="0" spc="145"/>
              <a:t> </a:t>
            </a:r>
            <a:r>
              <a:rPr dirty="0"/>
              <a:t>While</a:t>
            </a:r>
            <a:r>
              <a:rPr dirty="0" spc="150"/>
              <a:t> </a:t>
            </a:r>
            <a:r>
              <a:rPr dirty="0"/>
              <a:t>we</a:t>
            </a:r>
            <a:r>
              <a:rPr dirty="0" spc="145"/>
              <a:t> </a:t>
            </a:r>
            <a:r>
              <a:rPr dirty="0"/>
              <a:t>believe</a:t>
            </a:r>
            <a:r>
              <a:rPr dirty="0" spc="145"/>
              <a:t> </a:t>
            </a:r>
            <a:r>
              <a:rPr dirty="0"/>
              <a:t>such</a:t>
            </a:r>
            <a:r>
              <a:rPr dirty="0" spc="170"/>
              <a:t> </a:t>
            </a:r>
            <a:r>
              <a:rPr dirty="0"/>
              <a:t>information</a:t>
            </a:r>
            <a:r>
              <a:rPr dirty="0" spc="14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/>
              <a:t>be</a:t>
            </a:r>
            <a:r>
              <a:rPr dirty="0" spc="150"/>
              <a:t> </a:t>
            </a:r>
            <a:r>
              <a:rPr dirty="0"/>
              <a:t>accurate</a:t>
            </a:r>
            <a:r>
              <a:rPr dirty="0" spc="155"/>
              <a:t> </a:t>
            </a:r>
            <a:r>
              <a:rPr dirty="0"/>
              <a:t>and</a:t>
            </a:r>
            <a:r>
              <a:rPr dirty="0" spc="160"/>
              <a:t> </a:t>
            </a:r>
            <a:r>
              <a:rPr dirty="0"/>
              <a:t>complete,</a:t>
            </a:r>
            <a:r>
              <a:rPr dirty="0" spc="135"/>
              <a:t> </a:t>
            </a:r>
            <a:r>
              <a:rPr dirty="0"/>
              <a:t>Stifel</a:t>
            </a:r>
            <a:r>
              <a:rPr dirty="0" spc="150"/>
              <a:t> </a:t>
            </a:r>
            <a:r>
              <a:rPr dirty="0"/>
              <a:t>does</a:t>
            </a:r>
            <a:r>
              <a:rPr dirty="0" spc="145"/>
              <a:t> </a:t>
            </a:r>
            <a:r>
              <a:rPr dirty="0"/>
              <a:t>not</a:t>
            </a:r>
            <a:r>
              <a:rPr dirty="0" spc="135"/>
              <a:t> </a:t>
            </a:r>
            <a:r>
              <a:rPr dirty="0"/>
              <a:t>guarantee</a:t>
            </a:r>
            <a:r>
              <a:rPr dirty="0" spc="155"/>
              <a:t> </a:t>
            </a:r>
            <a:r>
              <a:rPr dirty="0"/>
              <a:t>the</a:t>
            </a:r>
            <a:r>
              <a:rPr dirty="0" spc="150"/>
              <a:t> </a:t>
            </a:r>
            <a:r>
              <a:rPr dirty="0"/>
              <a:t>accuracy</a:t>
            </a:r>
            <a:r>
              <a:rPr dirty="0" spc="155"/>
              <a:t> </a:t>
            </a:r>
            <a:r>
              <a:rPr dirty="0"/>
              <a:t>of</a:t>
            </a:r>
            <a:r>
              <a:rPr dirty="0" spc="155"/>
              <a:t> </a:t>
            </a:r>
            <a:r>
              <a:rPr dirty="0"/>
              <a:t>this</a:t>
            </a:r>
            <a:r>
              <a:rPr dirty="0" spc="150"/>
              <a:t> </a:t>
            </a:r>
            <a:r>
              <a:rPr dirty="0"/>
              <a:t>information.</a:t>
            </a:r>
            <a:r>
              <a:rPr dirty="0" spc="145"/>
              <a:t> </a:t>
            </a:r>
            <a:r>
              <a:rPr dirty="0"/>
              <a:t>This</a:t>
            </a:r>
            <a:r>
              <a:rPr dirty="0" spc="145"/>
              <a:t> </a:t>
            </a:r>
            <a:r>
              <a:rPr dirty="0"/>
              <a:t>material</a:t>
            </a:r>
            <a:r>
              <a:rPr dirty="0" spc="150"/>
              <a:t> </a:t>
            </a:r>
            <a:r>
              <a:rPr dirty="0"/>
              <a:t>is</a:t>
            </a:r>
            <a:r>
              <a:rPr dirty="0" spc="160"/>
              <a:t> </a:t>
            </a:r>
            <a:r>
              <a:rPr dirty="0"/>
              <a:t>based</a:t>
            </a:r>
            <a:r>
              <a:rPr dirty="0" spc="160"/>
              <a:t> </a:t>
            </a:r>
            <a:r>
              <a:rPr dirty="0"/>
              <a:t>on</a:t>
            </a:r>
            <a:r>
              <a:rPr dirty="0" spc="145"/>
              <a:t> </a:t>
            </a:r>
            <a:r>
              <a:rPr dirty="0"/>
              <a:t>information</a:t>
            </a:r>
            <a:r>
              <a:rPr dirty="0" spc="145"/>
              <a:t> </a:t>
            </a:r>
            <a:r>
              <a:rPr dirty="0" spc="-10"/>
              <a:t>currently</a:t>
            </a:r>
            <a:r>
              <a:rPr dirty="0" spc="500"/>
              <a:t> </a:t>
            </a:r>
            <a:r>
              <a:rPr dirty="0" spc="10"/>
              <a:t>available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60"/>
              <a:t> </a:t>
            </a:r>
            <a:r>
              <a:rPr dirty="0" spc="10"/>
              <a:t>Stifel</a:t>
            </a:r>
            <a:r>
              <a:rPr dirty="0" spc="55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its</a:t>
            </a:r>
            <a:r>
              <a:rPr dirty="0" spc="55"/>
              <a:t> </a:t>
            </a:r>
            <a:r>
              <a:rPr dirty="0" spc="10"/>
              <a:t>sources</a:t>
            </a:r>
            <a:r>
              <a:rPr dirty="0" spc="50"/>
              <a:t> </a:t>
            </a:r>
            <a:r>
              <a:rPr dirty="0" spc="10"/>
              <a:t>and</a:t>
            </a:r>
            <a:r>
              <a:rPr dirty="0" spc="50"/>
              <a:t> </a:t>
            </a:r>
            <a:r>
              <a:rPr dirty="0" spc="10"/>
              <a:t>is</a:t>
            </a:r>
            <a:r>
              <a:rPr dirty="0" spc="70"/>
              <a:t> </a:t>
            </a:r>
            <a:r>
              <a:rPr dirty="0" spc="10"/>
              <a:t>subject</a:t>
            </a:r>
            <a:r>
              <a:rPr dirty="0" spc="55"/>
              <a:t> </a:t>
            </a:r>
            <a:r>
              <a:rPr dirty="0" spc="10"/>
              <a:t>to</a:t>
            </a:r>
            <a:r>
              <a:rPr dirty="0" spc="55"/>
              <a:t> </a:t>
            </a:r>
            <a:r>
              <a:rPr dirty="0" spc="10"/>
              <a:t>change</a:t>
            </a:r>
            <a:r>
              <a:rPr dirty="0" spc="60"/>
              <a:t> </a:t>
            </a:r>
            <a:r>
              <a:rPr dirty="0" spc="10"/>
              <a:t>without</a:t>
            </a:r>
            <a:r>
              <a:rPr dirty="0" spc="50"/>
              <a:t> </a:t>
            </a:r>
            <a:r>
              <a:rPr dirty="0" spc="10"/>
              <a:t>notice.</a:t>
            </a:r>
            <a:r>
              <a:rPr dirty="0" spc="60"/>
              <a:t> </a:t>
            </a:r>
            <a:r>
              <a:rPr dirty="0" spc="10"/>
              <a:t>Stifel</a:t>
            </a:r>
            <a:r>
              <a:rPr dirty="0" spc="60"/>
              <a:t> </a:t>
            </a:r>
            <a:r>
              <a:rPr dirty="0" spc="10"/>
              <a:t>does</a:t>
            </a:r>
            <a:r>
              <a:rPr dirty="0" spc="50"/>
              <a:t> </a:t>
            </a:r>
            <a:r>
              <a:rPr dirty="0" spc="10"/>
              <a:t>not</a:t>
            </a:r>
            <a:r>
              <a:rPr dirty="0" spc="50"/>
              <a:t> </a:t>
            </a:r>
            <a:r>
              <a:rPr dirty="0" spc="10"/>
              <a:t>provide</a:t>
            </a:r>
            <a:r>
              <a:rPr dirty="0" spc="60"/>
              <a:t> </a:t>
            </a:r>
            <a:r>
              <a:rPr dirty="0" spc="10"/>
              <a:t>accounting,</a:t>
            </a:r>
            <a:r>
              <a:rPr dirty="0" spc="50"/>
              <a:t> </a:t>
            </a:r>
            <a:r>
              <a:rPr dirty="0" spc="10"/>
              <a:t>tax</a:t>
            </a:r>
            <a:r>
              <a:rPr dirty="0" spc="65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legal</a:t>
            </a:r>
            <a:r>
              <a:rPr dirty="0" spc="60"/>
              <a:t> </a:t>
            </a:r>
            <a:r>
              <a:rPr dirty="0" spc="10"/>
              <a:t>advice;</a:t>
            </a:r>
            <a:r>
              <a:rPr dirty="0" spc="50"/>
              <a:t> </a:t>
            </a:r>
            <a:r>
              <a:rPr dirty="0" spc="10"/>
              <a:t>however,</a:t>
            </a:r>
            <a:r>
              <a:rPr dirty="0" spc="50"/>
              <a:t> </a:t>
            </a:r>
            <a:r>
              <a:rPr dirty="0" spc="10"/>
              <a:t>you</a:t>
            </a:r>
            <a:r>
              <a:rPr dirty="0" spc="55"/>
              <a:t> </a:t>
            </a:r>
            <a:r>
              <a:rPr dirty="0" spc="10"/>
              <a:t>should</a:t>
            </a:r>
            <a:r>
              <a:rPr dirty="0" spc="70"/>
              <a:t> </a:t>
            </a:r>
            <a:r>
              <a:rPr dirty="0" spc="10"/>
              <a:t>be</a:t>
            </a:r>
            <a:r>
              <a:rPr dirty="0" spc="70"/>
              <a:t> </a:t>
            </a:r>
            <a:r>
              <a:rPr dirty="0" spc="10"/>
              <a:t>aware</a:t>
            </a:r>
            <a:r>
              <a:rPr dirty="0" spc="60"/>
              <a:t> </a:t>
            </a:r>
            <a:r>
              <a:rPr dirty="0" spc="10"/>
              <a:t>that</a:t>
            </a:r>
            <a:r>
              <a:rPr dirty="0" spc="50"/>
              <a:t> </a:t>
            </a:r>
            <a:r>
              <a:rPr dirty="0" spc="10"/>
              <a:t>any</a:t>
            </a:r>
            <a:r>
              <a:rPr dirty="0" spc="55"/>
              <a:t> </a:t>
            </a:r>
            <a:r>
              <a:rPr dirty="0" spc="10"/>
              <a:t>proposed</a:t>
            </a:r>
            <a:r>
              <a:rPr dirty="0" spc="55"/>
              <a:t> </a:t>
            </a:r>
            <a:r>
              <a:rPr dirty="0" spc="10"/>
              <a:t>indicative</a:t>
            </a:r>
            <a:r>
              <a:rPr dirty="0" spc="55"/>
              <a:t> </a:t>
            </a:r>
            <a:r>
              <a:rPr dirty="0" spc="10"/>
              <a:t>transaction</a:t>
            </a:r>
            <a:r>
              <a:rPr dirty="0" spc="75"/>
              <a:t> </a:t>
            </a:r>
            <a:r>
              <a:rPr dirty="0" spc="-10"/>
              <a:t>could</a:t>
            </a:r>
            <a:r>
              <a:rPr dirty="0" spc="500"/>
              <a:t> </a:t>
            </a:r>
            <a:r>
              <a:rPr dirty="0" spc="20"/>
              <a:t>have</a:t>
            </a:r>
            <a:r>
              <a:rPr dirty="0" spc="-5"/>
              <a:t> </a:t>
            </a:r>
            <a:r>
              <a:rPr dirty="0" spc="20"/>
              <a:t>accounting,</a:t>
            </a:r>
            <a:r>
              <a:rPr dirty="0" spc="40"/>
              <a:t> </a:t>
            </a:r>
            <a:r>
              <a:rPr dirty="0" spc="20"/>
              <a:t>tax,</a:t>
            </a:r>
            <a:r>
              <a:rPr dirty="0" spc="30"/>
              <a:t> </a:t>
            </a:r>
            <a:r>
              <a:rPr dirty="0" spc="20"/>
              <a:t>legal</a:t>
            </a:r>
            <a:r>
              <a:rPr dirty="0" spc="10"/>
              <a:t> </a:t>
            </a:r>
            <a:r>
              <a:rPr dirty="0" spc="20"/>
              <a:t>or</a:t>
            </a:r>
            <a:r>
              <a:rPr dirty="0" spc="15"/>
              <a:t> </a:t>
            </a:r>
            <a:r>
              <a:rPr dirty="0" spc="10"/>
              <a:t>other</a:t>
            </a:r>
            <a:r>
              <a:rPr dirty="0"/>
              <a:t> </a:t>
            </a:r>
            <a:r>
              <a:rPr dirty="0" spc="20"/>
              <a:t>implications</a:t>
            </a:r>
            <a:r>
              <a:rPr dirty="0" spc="10"/>
              <a:t> that</a:t>
            </a:r>
            <a:r>
              <a:rPr dirty="0"/>
              <a:t> </a:t>
            </a:r>
            <a:r>
              <a:rPr dirty="0" spc="20"/>
              <a:t>should be</a:t>
            </a:r>
            <a:r>
              <a:rPr dirty="0" spc="10"/>
              <a:t> </a:t>
            </a:r>
            <a:r>
              <a:rPr dirty="0" spc="20"/>
              <a:t>discussed</a:t>
            </a:r>
            <a:r>
              <a:rPr dirty="0" spc="45"/>
              <a:t> </a:t>
            </a:r>
            <a:r>
              <a:rPr dirty="0" spc="10"/>
              <a:t>with</a:t>
            </a:r>
            <a:r>
              <a:rPr dirty="0" spc="-15"/>
              <a:t> </a:t>
            </a:r>
            <a:r>
              <a:rPr dirty="0" spc="10"/>
              <a:t>your</a:t>
            </a:r>
            <a:r>
              <a:rPr dirty="0" spc="15"/>
              <a:t> </a:t>
            </a:r>
            <a:r>
              <a:rPr dirty="0" spc="20"/>
              <a:t>advisors</a:t>
            </a:r>
            <a:r>
              <a:rPr dirty="0" spc="5"/>
              <a:t> </a:t>
            </a:r>
            <a:r>
              <a:rPr dirty="0" spc="20"/>
              <a:t>and</a:t>
            </a:r>
            <a:r>
              <a:rPr dirty="0" spc="45"/>
              <a:t> </a:t>
            </a:r>
            <a:r>
              <a:rPr dirty="0" spc="20"/>
              <a:t>/or</a:t>
            </a:r>
            <a:r>
              <a:rPr dirty="0" spc="15"/>
              <a:t> </a:t>
            </a:r>
            <a:r>
              <a:rPr dirty="0" spc="20"/>
              <a:t>counsel</a:t>
            </a:r>
            <a:r>
              <a:rPr dirty="0" spc="5"/>
              <a:t> </a:t>
            </a:r>
            <a:r>
              <a:rPr dirty="0" spc="50"/>
              <a:t>as</a:t>
            </a:r>
            <a:r>
              <a:rPr dirty="0" spc="35"/>
              <a:t> </a:t>
            </a:r>
            <a:r>
              <a:rPr dirty="0" spc="20"/>
              <a:t>you</a:t>
            </a:r>
            <a:r>
              <a:rPr dirty="0" spc="10"/>
              <a:t> </a:t>
            </a:r>
            <a:r>
              <a:rPr dirty="0" spc="20"/>
              <a:t>deem</a:t>
            </a:r>
            <a:r>
              <a:rPr dirty="0" spc="5"/>
              <a:t> </a:t>
            </a:r>
            <a:r>
              <a:rPr dirty="0" spc="-10"/>
              <a:t>appropriate.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Disclosure</a:t>
            </a:r>
          </a:p>
        </p:txBody>
      </p:sp>
    </p:spTree>
  </p:cSld>
  <p:clrMapOvr>
    <a:masterClrMapping/>
  </p:clrMapOvr>
  <p:transition spd="fast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Tricia (ISG-Advertising Graphics)</dc:creator>
  <dc:title>PowerPoint Presentation</dc:title>
  <dcterms:created xsi:type="dcterms:W3CDTF">2024-10-18T19:33:34Z</dcterms:created>
  <dcterms:modified xsi:type="dcterms:W3CDTF">2024-10-18T19:33:34Z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2024-10-18T00:00:00Z</vt:filetime>
  </property>
  <property fmtid="{D5CDD505-2E9C-101B-9397-08002B2CF9AE}" pid="5" name="Producer">
    <vt:lpwstr>Adobe PDF Library 24.3.144</vt:lpwstr>
  </property>
</Properties>
</file>