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1"/>
  </p:notesMasterIdLst>
  <p:handoutMasterIdLst>
    <p:handoutMasterId r:id="rId12"/>
  </p:handoutMasterIdLst>
  <p:sldIdLst>
    <p:sldId id="256" r:id="rId2"/>
    <p:sldId id="293" r:id="rId3"/>
    <p:sldId id="294" r:id="rId4"/>
    <p:sldId id="296" r:id="rId5"/>
    <p:sldId id="303" r:id="rId6"/>
    <p:sldId id="272" r:id="rId7"/>
    <p:sldId id="266" r:id="rId8"/>
    <p:sldId id="302" r:id="rId9"/>
    <p:sldId id="284" r:id="rId10"/>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330C"/>
    <a:srgbClr val="F055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41" autoAdjust="0"/>
  </p:normalViewPr>
  <p:slideViewPr>
    <p:cSldViewPr>
      <p:cViewPr varScale="1">
        <p:scale>
          <a:sx n="114" d="100"/>
          <a:sy n="114" d="100"/>
        </p:scale>
        <p:origin x="1506" y="102"/>
      </p:cViewPr>
      <p:guideLst>
        <p:guide orient="horz" pos="2160"/>
        <p:guide pos="2880"/>
      </p:guideLst>
    </p:cSldViewPr>
  </p:slideViewPr>
  <p:outlineViewPr>
    <p:cViewPr>
      <p:scale>
        <a:sx n="33" d="100"/>
        <a:sy n="33" d="100"/>
      </p:scale>
      <p:origin x="0" y="-405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2"/>
            <a:ext cx="3044734" cy="465615"/>
          </a:xfrm>
          <a:prstGeom prst="rect">
            <a:avLst/>
          </a:prstGeom>
          <a:noFill/>
          <a:ln w="9525">
            <a:noFill/>
            <a:miter lim="800000"/>
            <a:headEnd/>
            <a:tailEnd/>
          </a:ln>
          <a:effectLst/>
        </p:spPr>
        <p:txBody>
          <a:bodyPr vert="horz" wrap="square" lIns="93310" tIns="46656" rIns="93310" bIns="46656" numCol="1" anchor="t" anchorCtr="0" compatLnSpc="1">
            <a:prstTxWarp prst="textNoShape">
              <a:avLst/>
            </a:prstTxWarp>
          </a:bodyPr>
          <a:lstStyle>
            <a:lvl1pPr defTabSz="933203" eaLnBrk="1" hangingPunct="1">
              <a:defRPr sz="1200">
                <a:latin typeface="Arial" charset="0"/>
              </a:defRPr>
            </a:lvl1pPr>
          </a:lstStyle>
          <a:p>
            <a:pPr>
              <a:defRPr/>
            </a:pPr>
            <a:endParaRPr lang="en-US"/>
          </a:p>
        </p:txBody>
      </p:sp>
      <p:sp>
        <p:nvSpPr>
          <p:cNvPr id="21507" name="Rectangle 3"/>
          <p:cNvSpPr>
            <a:spLocks noGrp="1" noChangeArrowheads="1"/>
          </p:cNvSpPr>
          <p:nvPr>
            <p:ph type="dt" sz="quarter" idx="1"/>
          </p:nvPr>
        </p:nvSpPr>
        <p:spPr bwMode="auto">
          <a:xfrm>
            <a:off x="3976763" y="2"/>
            <a:ext cx="3044734" cy="465615"/>
          </a:xfrm>
          <a:prstGeom prst="rect">
            <a:avLst/>
          </a:prstGeom>
          <a:noFill/>
          <a:ln w="9525">
            <a:noFill/>
            <a:miter lim="800000"/>
            <a:headEnd/>
            <a:tailEnd/>
          </a:ln>
          <a:effectLst/>
        </p:spPr>
        <p:txBody>
          <a:bodyPr vert="horz" wrap="square" lIns="93310" tIns="46656" rIns="93310" bIns="46656" numCol="1" anchor="t" anchorCtr="0" compatLnSpc="1">
            <a:prstTxWarp prst="textNoShape">
              <a:avLst/>
            </a:prstTxWarp>
          </a:bodyPr>
          <a:lstStyle>
            <a:lvl1pPr algn="r" defTabSz="933203" eaLnBrk="1" hangingPunct="1">
              <a:defRPr sz="1200">
                <a:latin typeface="Arial" charset="0"/>
              </a:defRPr>
            </a:lvl1pPr>
          </a:lstStyle>
          <a:p>
            <a:pPr>
              <a:defRPr/>
            </a:pPr>
            <a:endParaRPr lang="en-US"/>
          </a:p>
        </p:txBody>
      </p:sp>
      <p:sp>
        <p:nvSpPr>
          <p:cNvPr id="21508" name="Rectangle 4"/>
          <p:cNvSpPr>
            <a:spLocks noGrp="1" noChangeArrowheads="1"/>
          </p:cNvSpPr>
          <p:nvPr>
            <p:ph type="ftr" sz="quarter" idx="2"/>
          </p:nvPr>
        </p:nvSpPr>
        <p:spPr bwMode="auto">
          <a:xfrm>
            <a:off x="0" y="8841887"/>
            <a:ext cx="3044734" cy="465615"/>
          </a:xfrm>
          <a:prstGeom prst="rect">
            <a:avLst/>
          </a:prstGeom>
          <a:noFill/>
          <a:ln w="9525">
            <a:noFill/>
            <a:miter lim="800000"/>
            <a:headEnd/>
            <a:tailEnd/>
          </a:ln>
          <a:effectLst/>
        </p:spPr>
        <p:txBody>
          <a:bodyPr vert="horz" wrap="square" lIns="93310" tIns="46656" rIns="93310" bIns="46656" numCol="1" anchor="b" anchorCtr="0" compatLnSpc="1">
            <a:prstTxWarp prst="textNoShape">
              <a:avLst/>
            </a:prstTxWarp>
          </a:bodyPr>
          <a:lstStyle>
            <a:lvl1pPr defTabSz="933203" eaLnBrk="1" hangingPunct="1">
              <a:defRPr sz="1200">
                <a:latin typeface="Arial" charset="0"/>
              </a:defRPr>
            </a:lvl1pPr>
          </a:lstStyle>
          <a:p>
            <a:pPr>
              <a:defRPr/>
            </a:pPr>
            <a:endParaRPr lang="en-US"/>
          </a:p>
        </p:txBody>
      </p:sp>
      <p:sp>
        <p:nvSpPr>
          <p:cNvPr id="21509" name="Rectangle 5"/>
          <p:cNvSpPr>
            <a:spLocks noGrp="1" noChangeArrowheads="1"/>
          </p:cNvSpPr>
          <p:nvPr>
            <p:ph type="sldNum" sz="quarter" idx="3"/>
          </p:nvPr>
        </p:nvSpPr>
        <p:spPr bwMode="auto">
          <a:xfrm>
            <a:off x="3976763" y="8841887"/>
            <a:ext cx="3044734" cy="465615"/>
          </a:xfrm>
          <a:prstGeom prst="rect">
            <a:avLst/>
          </a:prstGeom>
          <a:noFill/>
          <a:ln w="9525">
            <a:noFill/>
            <a:miter lim="800000"/>
            <a:headEnd/>
            <a:tailEnd/>
          </a:ln>
          <a:effectLst/>
        </p:spPr>
        <p:txBody>
          <a:bodyPr vert="horz" wrap="square" lIns="93310" tIns="46656" rIns="93310" bIns="46656" numCol="1" anchor="b" anchorCtr="0" compatLnSpc="1">
            <a:prstTxWarp prst="textNoShape">
              <a:avLst/>
            </a:prstTxWarp>
          </a:bodyPr>
          <a:lstStyle>
            <a:lvl1pPr algn="r" defTabSz="933203" eaLnBrk="1" hangingPunct="1">
              <a:defRPr sz="1200">
                <a:latin typeface="Arial" charset="0"/>
              </a:defRPr>
            </a:lvl1pPr>
          </a:lstStyle>
          <a:p>
            <a:pPr>
              <a:defRPr/>
            </a:pPr>
            <a:fld id="{7F4F5F1C-150B-4374-AB81-D580BEF5387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2"/>
            <a:ext cx="3044734" cy="465615"/>
          </a:xfrm>
          <a:prstGeom prst="rect">
            <a:avLst/>
          </a:prstGeom>
          <a:noFill/>
          <a:ln w="9525">
            <a:noFill/>
            <a:miter lim="800000"/>
            <a:headEnd/>
            <a:tailEnd/>
          </a:ln>
          <a:effectLst/>
        </p:spPr>
        <p:txBody>
          <a:bodyPr vert="horz" wrap="square" lIns="91571" tIns="45786" rIns="91571" bIns="45786"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1747" name="Rectangle 3"/>
          <p:cNvSpPr>
            <a:spLocks noGrp="1" noChangeArrowheads="1"/>
          </p:cNvSpPr>
          <p:nvPr>
            <p:ph type="dt" idx="1"/>
          </p:nvPr>
        </p:nvSpPr>
        <p:spPr bwMode="auto">
          <a:xfrm>
            <a:off x="3976763" y="2"/>
            <a:ext cx="3044734" cy="465615"/>
          </a:xfrm>
          <a:prstGeom prst="rect">
            <a:avLst/>
          </a:prstGeom>
          <a:noFill/>
          <a:ln w="9525">
            <a:noFill/>
            <a:miter lim="800000"/>
            <a:headEnd/>
            <a:tailEnd/>
          </a:ln>
          <a:effectLst/>
        </p:spPr>
        <p:txBody>
          <a:bodyPr vert="horz" wrap="square" lIns="91571" tIns="45786" rIns="91571" bIns="45786"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4275" y="696913"/>
            <a:ext cx="4654550" cy="3490912"/>
          </a:xfrm>
          <a:prstGeom prst="rect">
            <a:avLst/>
          </a:prstGeom>
          <a:noFill/>
          <a:ln w="9525">
            <a:solidFill>
              <a:srgbClr val="000000"/>
            </a:solidFill>
            <a:miter lim="800000"/>
            <a:headEnd/>
            <a:tailEnd/>
          </a:ln>
        </p:spPr>
      </p:sp>
      <p:sp>
        <p:nvSpPr>
          <p:cNvPr id="31749" name="Rectangle 5"/>
          <p:cNvSpPr>
            <a:spLocks noGrp="1" noChangeArrowheads="1"/>
          </p:cNvSpPr>
          <p:nvPr>
            <p:ph type="body" sz="quarter" idx="3"/>
          </p:nvPr>
        </p:nvSpPr>
        <p:spPr bwMode="auto">
          <a:xfrm>
            <a:off x="702632" y="4422543"/>
            <a:ext cx="5617838" cy="4188935"/>
          </a:xfrm>
          <a:prstGeom prst="rect">
            <a:avLst/>
          </a:prstGeom>
          <a:noFill/>
          <a:ln w="9525">
            <a:noFill/>
            <a:miter lim="800000"/>
            <a:headEnd/>
            <a:tailEnd/>
          </a:ln>
          <a:effectLst/>
        </p:spPr>
        <p:txBody>
          <a:bodyPr vert="horz" wrap="square" lIns="91571" tIns="45786" rIns="91571" bIns="457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1750" name="Rectangle 6"/>
          <p:cNvSpPr>
            <a:spLocks noGrp="1" noChangeArrowheads="1"/>
          </p:cNvSpPr>
          <p:nvPr>
            <p:ph type="ftr" sz="quarter" idx="4"/>
          </p:nvPr>
        </p:nvSpPr>
        <p:spPr bwMode="auto">
          <a:xfrm>
            <a:off x="0" y="8841887"/>
            <a:ext cx="3044734" cy="465615"/>
          </a:xfrm>
          <a:prstGeom prst="rect">
            <a:avLst/>
          </a:prstGeom>
          <a:noFill/>
          <a:ln w="9525">
            <a:noFill/>
            <a:miter lim="800000"/>
            <a:headEnd/>
            <a:tailEnd/>
          </a:ln>
          <a:effectLst/>
        </p:spPr>
        <p:txBody>
          <a:bodyPr vert="horz" wrap="square" lIns="91571" tIns="45786" rIns="91571" bIns="45786"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1751" name="Rectangle 7"/>
          <p:cNvSpPr>
            <a:spLocks noGrp="1" noChangeArrowheads="1"/>
          </p:cNvSpPr>
          <p:nvPr>
            <p:ph type="sldNum" sz="quarter" idx="5"/>
          </p:nvPr>
        </p:nvSpPr>
        <p:spPr bwMode="auto">
          <a:xfrm>
            <a:off x="3976763" y="8841887"/>
            <a:ext cx="3044734" cy="465615"/>
          </a:xfrm>
          <a:prstGeom prst="rect">
            <a:avLst/>
          </a:prstGeom>
          <a:noFill/>
          <a:ln w="9525">
            <a:noFill/>
            <a:miter lim="800000"/>
            <a:headEnd/>
            <a:tailEnd/>
          </a:ln>
          <a:effectLst/>
        </p:spPr>
        <p:txBody>
          <a:bodyPr vert="horz" wrap="square" lIns="91571" tIns="45786" rIns="91571" bIns="45786" numCol="1" anchor="b" anchorCtr="0" compatLnSpc="1">
            <a:prstTxWarp prst="textNoShape">
              <a:avLst/>
            </a:prstTxWarp>
          </a:bodyPr>
          <a:lstStyle>
            <a:lvl1pPr algn="r" eaLnBrk="1" hangingPunct="1">
              <a:defRPr sz="1200">
                <a:latin typeface="Arial" charset="0"/>
              </a:defRPr>
            </a:lvl1pPr>
          </a:lstStyle>
          <a:p>
            <a:pPr>
              <a:defRPr/>
            </a:pPr>
            <a:fld id="{1DB9325E-48BE-495C-8C53-97D8E817A58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19D8F09B-6F0D-4420-81B9-49D4F4EC69BC}" type="slidenum">
              <a:rPr lang="en-US" smtClean="0"/>
              <a:pPr/>
              <a:t>1</a:t>
            </a:fld>
            <a:endParaRPr 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a:p>
        </p:txBody>
      </p:sp>
      <p:sp>
        <p:nvSpPr>
          <p:cNvPr id="16388" name="Slide Number Placeholder 3"/>
          <p:cNvSpPr>
            <a:spLocks noGrp="1"/>
          </p:cNvSpPr>
          <p:nvPr>
            <p:ph type="sldNum" sz="quarter" idx="5"/>
          </p:nvPr>
        </p:nvSpPr>
        <p:spPr>
          <a:noFill/>
        </p:spPr>
        <p:txBody>
          <a:bodyPr/>
          <a:lstStyle/>
          <a:p>
            <a:fld id="{27690B62-DD68-4F86-9927-0D86E7FB49B2}"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8C779930-A468-401E-B3A7-458326745080}" type="slidenum">
              <a:rPr lang="en-US" smtClean="0"/>
              <a:pPr/>
              <a:t>7</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7179"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718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0C4CBEA4-6793-4BD7-BDDF-06F88088A5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E7738589-3C91-4C76-816D-A9C606A8ACD8}"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F14BDE19-0B6E-4BCD-94F9-D24F6B3C8943}"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CB5CF016-5287-4511-93D6-C02BEA5786E2}"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1AD9BF50-C0F9-446D-A714-663F39A26D5A}"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3352F59A-67F5-4C69-AA45-69272BBC5829}"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70DC9634-1834-4797-B3A3-9BEB1F0285B6}"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A0240EC1-91B1-45EC-B05A-91BB35B6D4FB}"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285598C8-1BD5-48D0-8EA5-A121F5F30D3F}"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425DF7BF-B9C1-4DDF-B414-601D533A7AF4}"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BE6532B3-7EB8-4BE4-8DE1-4AEC230D0814}"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147"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A351CD8A-5877-4F1E-AEEF-0E5F747FE9AC}" type="slidenum">
              <a:rPr lang="en-US"/>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6150"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6151"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6152"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6153"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6154"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155"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6156"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6157"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158"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p>
        </p:txBody>
      </p:sp>
      <p:sp>
        <p:nvSpPr>
          <p:cNvPr id="6159"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830"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2971800"/>
            <a:ext cx="7772400" cy="1920875"/>
          </a:xfrm>
        </p:spPr>
        <p:txBody>
          <a:bodyPr/>
          <a:lstStyle/>
          <a:p>
            <a:pPr eaLnBrk="1" hangingPunct="1">
              <a:defRPr/>
            </a:pPr>
            <a:r>
              <a:rPr lang="en-US" sz="5400" dirty="0"/>
              <a:t>State Allocated Private Activity Bonding in Texas</a:t>
            </a:r>
            <a:br>
              <a:rPr lang="en-US" sz="5400" dirty="0"/>
            </a:br>
            <a:r>
              <a:rPr lang="en-US" sz="2400" dirty="0"/>
              <a:t>(Senate Committee on Intergovernmental Relations)</a:t>
            </a:r>
          </a:p>
        </p:txBody>
      </p:sp>
      <p:sp>
        <p:nvSpPr>
          <p:cNvPr id="2051" name="Rectangle 3"/>
          <p:cNvSpPr>
            <a:spLocks noGrp="1" noChangeArrowheads="1"/>
          </p:cNvSpPr>
          <p:nvPr>
            <p:ph type="subTitle" idx="1"/>
          </p:nvPr>
        </p:nvSpPr>
        <p:spPr>
          <a:xfrm>
            <a:off x="2057400" y="762000"/>
            <a:ext cx="6400800" cy="1752600"/>
          </a:xfrm>
        </p:spPr>
        <p:txBody>
          <a:bodyPr/>
          <a:lstStyle/>
          <a:p>
            <a:pPr eaLnBrk="1" hangingPunct="1">
              <a:lnSpc>
                <a:spcPct val="90000"/>
              </a:lnSpc>
              <a:defRPr/>
            </a:pPr>
            <a:r>
              <a:rPr lang="en-US" b="1" dirty="0"/>
              <a:t>TEXAS BOND REVIEW BOARD  </a:t>
            </a:r>
          </a:p>
          <a:p>
            <a:pPr eaLnBrk="1" hangingPunct="1">
              <a:lnSpc>
                <a:spcPct val="90000"/>
              </a:lnSpc>
              <a:defRPr/>
            </a:pPr>
            <a:r>
              <a:rPr lang="en-US" sz="1200" dirty="0"/>
              <a:t>Governor Greg Abbott, Chairman</a:t>
            </a:r>
          </a:p>
          <a:p>
            <a:pPr eaLnBrk="1" hangingPunct="1">
              <a:lnSpc>
                <a:spcPct val="90000"/>
              </a:lnSpc>
              <a:defRPr/>
            </a:pPr>
            <a:r>
              <a:rPr lang="en-US" sz="1200" dirty="0"/>
              <a:t>Lieutenant Governor Dan Patrick</a:t>
            </a:r>
          </a:p>
          <a:p>
            <a:pPr eaLnBrk="1" hangingPunct="1">
              <a:lnSpc>
                <a:spcPct val="90000"/>
              </a:lnSpc>
              <a:defRPr/>
            </a:pPr>
            <a:r>
              <a:rPr lang="en-US" sz="1200" dirty="0"/>
              <a:t>Speaker Dennis </a:t>
            </a:r>
            <a:r>
              <a:rPr lang="en-US" sz="1200" dirty="0" err="1"/>
              <a:t>Bonnen</a:t>
            </a:r>
            <a:endParaRPr lang="en-US" sz="1200" dirty="0"/>
          </a:p>
          <a:p>
            <a:pPr eaLnBrk="1" hangingPunct="1">
              <a:lnSpc>
                <a:spcPct val="90000"/>
              </a:lnSpc>
              <a:defRPr/>
            </a:pPr>
            <a:r>
              <a:rPr lang="en-US" sz="1200" dirty="0"/>
              <a:t>Comptroller Glenn </a:t>
            </a:r>
            <a:r>
              <a:rPr lang="en-US" sz="1200" dirty="0" err="1"/>
              <a:t>Hegar</a:t>
            </a:r>
            <a:endParaRPr lang="en-US" sz="1200" dirty="0"/>
          </a:p>
          <a:p>
            <a:pPr eaLnBrk="1" hangingPunct="1">
              <a:lnSpc>
                <a:spcPct val="90000"/>
              </a:lnSpc>
              <a:defRPr/>
            </a:pPr>
            <a:r>
              <a:rPr lang="en-US" sz="1200" dirty="0"/>
              <a:t>Rob Latsha Executive Director</a:t>
            </a:r>
          </a:p>
        </p:txBody>
      </p:sp>
      <p:pic>
        <p:nvPicPr>
          <p:cNvPr id="3076" name="Picture 5" descr="Sm_mseal"/>
          <p:cNvPicPr>
            <a:picLocks noChangeAspect="1" noChangeArrowheads="1"/>
          </p:cNvPicPr>
          <p:nvPr/>
        </p:nvPicPr>
        <p:blipFill>
          <a:blip r:embed="rId3" cstate="print">
            <a:lum contrast="18000"/>
          </a:blip>
          <a:srcRect/>
          <a:stretch>
            <a:fillRect/>
          </a:stretch>
        </p:blipFill>
        <p:spPr bwMode="auto">
          <a:xfrm>
            <a:off x="533400" y="533400"/>
            <a:ext cx="1600200" cy="1566863"/>
          </a:xfrm>
          <a:prstGeom prst="rect">
            <a:avLst/>
          </a:prstGeom>
          <a:solidFill>
            <a:schemeClr val="accent1">
              <a:alpha val="87000"/>
            </a:schemeClr>
          </a:solidFill>
          <a:ln w="9525">
            <a:gradFill>
              <a:gsLst>
                <a:gs pos="0">
                  <a:schemeClr val="accent1">
                    <a:lumMod val="5000"/>
                    <a:lumOff val="95000"/>
                    <a:alpha val="33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miter lim="800000"/>
            <a:headEnd/>
            <a:tailEnd/>
          </a:ln>
          <a:effectLst>
            <a:glow rad="228600">
              <a:schemeClr val="accent2">
                <a:satMod val="175000"/>
                <a:alpha val="66000"/>
              </a:schemeClr>
            </a:glow>
            <a:softEdge rad="127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C352C-EC2D-45BC-A3A6-E0C88E03B82E}"/>
              </a:ext>
            </a:extLst>
          </p:cNvPr>
          <p:cNvSpPr>
            <a:spLocks noGrp="1"/>
          </p:cNvSpPr>
          <p:nvPr>
            <p:ph type="title"/>
          </p:nvPr>
        </p:nvSpPr>
        <p:spPr/>
        <p:txBody>
          <a:bodyPr/>
          <a:lstStyle/>
          <a:p>
            <a:r>
              <a:rPr lang="en-US" dirty="0"/>
              <a:t>What is a PAB?</a:t>
            </a:r>
            <a:br>
              <a:rPr lang="en-US" dirty="0"/>
            </a:br>
            <a:r>
              <a:rPr lang="en-US" sz="2000" dirty="0"/>
              <a:t>Title 26 Internal Revenue Code, TGC Ch. 1372</a:t>
            </a:r>
          </a:p>
        </p:txBody>
      </p:sp>
      <p:sp>
        <p:nvSpPr>
          <p:cNvPr id="3" name="Content Placeholder 2">
            <a:extLst>
              <a:ext uri="{FF2B5EF4-FFF2-40B4-BE49-F238E27FC236}">
                <a16:creationId xmlns:a16="http://schemas.microsoft.com/office/drawing/2014/main" id="{BB058BE4-3F82-4E80-B986-8FDF847F47FD}"/>
              </a:ext>
            </a:extLst>
          </p:cNvPr>
          <p:cNvSpPr>
            <a:spLocks noGrp="1"/>
          </p:cNvSpPr>
          <p:nvPr>
            <p:ph idx="1"/>
          </p:nvPr>
        </p:nvSpPr>
        <p:spPr/>
        <p:txBody>
          <a:bodyPr/>
          <a:lstStyle/>
          <a:p>
            <a:endParaRPr lang="en-US" dirty="0"/>
          </a:p>
          <a:p>
            <a:r>
              <a:rPr lang="en-US" dirty="0"/>
              <a:t>A </a:t>
            </a:r>
            <a:r>
              <a:rPr lang="en-US" b="1" dirty="0"/>
              <a:t>private activity bond</a:t>
            </a:r>
            <a:r>
              <a:rPr lang="en-US" dirty="0"/>
              <a:t> is a bond issued by or on behalf of local or state government for the purpose of financing the project of a private user.</a:t>
            </a:r>
          </a:p>
          <a:p>
            <a:r>
              <a:rPr lang="en-US" dirty="0"/>
              <a:t>Private Debt sold like a public security (tax-exempt)</a:t>
            </a:r>
          </a:p>
          <a:p>
            <a:endParaRPr lang="en-US" dirty="0"/>
          </a:p>
        </p:txBody>
      </p:sp>
    </p:spTree>
    <p:extLst>
      <p:ext uri="{BB962C8B-B14F-4D97-AF65-F5344CB8AC3E}">
        <p14:creationId xmlns:p14="http://schemas.microsoft.com/office/powerpoint/2010/main" val="4006495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D0753-C490-4068-8F02-B0BFFDECACFF}"/>
              </a:ext>
            </a:extLst>
          </p:cNvPr>
          <p:cNvSpPr>
            <a:spLocks noGrp="1"/>
          </p:cNvSpPr>
          <p:nvPr>
            <p:ph type="title"/>
          </p:nvPr>
        </p:nvSpPr>
        <p:spPr/>
        <p:txBody>
          <a:bodyPr/>
          <a:lstStyle/>
          <a:p>
            <a:r>
              <a:rPr lang="en-US" dirty="0"/>
              <a:t>Benefits of PABs</a:t>
            </a:r>
          </a:p>
        </p:txBody>
      </p:sp>
      <p:sp>
        <p:nvSpPr>
          <p:cNvPr id="3" name="Content Placeholder 2">
            <a:extLst>
              <a:ext uri="{FF2B5EF4-FFF2-40B4-BE49-F238E27FC236}">
                <a16:creationId xmlns:a16="http://schemas.microsoft.com/office/drawing/2014/main" id="{FE690CEF-8F44-4A24-AEEA-CAB000ED8700}"/>
              </a:ext>
            </a:extLst>
          </p:cNvPr>
          <p:cNvSpPr>
            <a:spLocks noGrp="1"/>
          </p:cNvSpPr>
          <p:nvPr>
            <p:ph idx="1"/>
          </p:nvPr>
        </p:nvSpPr>
        <p:spPr/>
        <p:txBody>
          <a:bodyPr/>
          <a:lstStyle/>
          <a:p>
            <a:r>
              <a:rPr lang="en-US" dirty="0"/>
              <a:t>A lower interest rate paid on borrowed money, providing cost savings for project expenditures.</a:t>
            </a:r>
          </a:p>
          <a:p>
            <a:r>
              <a:rPr lang="en-US" dirty="0"/>
              <a:t>Reduced project risk. The risk is shifted to the private sector.</a:t>
            </a:r>
          </a:p>
          <a:p>
            <a:r>
              <a:rPr lang="en-US" dirty="0"/>
              <a:t>The opportunity to complete projects with a positive benefit for the community.</a:t>
            </a:r>
          </a:p>
          <a:p>
            <a:r>
              <a:rPr lang="en-US" dirty="0"/>
              <a:t>Secure tax-exempt financing to fund capital expenditures.</a:t>
            </a:r>
          </a:p>
          <a:p>
            <a:endParaRPr lang="en-US" dirty="0"/>
          </a:p>
        </p:txBody>
      </p:sp>
    </p:spTree>
    <p:extLst>
      <p:ext uri="{BB962C8B-B14F-4D97-AF65-F5344CB8AC3E}">
        <p14:creationId xmlns:p14="http://schemas.microsoft.com/office/powerpoint/2010/main" val="3598824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D1BEA-1235-4462-8600-F194CE637262}"/>
              </a:ext>
            </a:extLst>
          </p:cNvPr>
          <p:cNvSpPr>
            <a:spLocks noGrp="1"/>
          </p:cNvSpPr>
          <p:nvPr>
            <p:ph type="title"/>
          </p:nvPr>
        </p:nvSpPr>
        <p:spPr/>
        <p:txBody>
          <a:bodyPr/>
          <a:lstStyle/>
          <a:p>
            <a:r>
              <a:rPr lang="en-US" dirty="0"/>
              <a:t>Public Benefit</a:t>
            </a:r>
          </a:p>
        </p:txBody>
      </p:sp>
      <p:sp>
        <p:nvSpPr>
          <p:cNvPr id="3" name="Content Placeholder 2">
            <a:extLst>
              <a:ext uri="{FF2B5EF4-FFF2-40B4-BE49-F238E27FC236}">
                <a16:creationId xmlns:a16="http://schemas.microsoft.com/office/drawing/2014/main" id="{E493F895-EB2D-47A1-9918-A32CF622FC4D}"/>
              </a:ext>
            </a:extLst>
          </p:cNvPr>
          <p:cNvSpPr>
            <a:spLocks noGrp="1"/>
          </p:cNvSpPr>
          <p:nvPr>
            <p:ph idx="1"/>
          </p:nvPr>
        </p:nvSpPr>
        <p:spPr/>
        <p:txBody>
          <a:bodyPr/>
          <a:lstStyle/>
          <a:p>
            <a:r>
              <a:rPr lang="en-US" dirty="0"/>
              <a:t>Private investments in infrastructure is incentivized. </a:t>
            </a:r>
          </a:p>
          <a:p>
            <a:r>
              <a:rPr lang="en-US" dirty="0"/>
              <a:t>Reduced need for new taxes or borrowing. When private activate bonds make it possible for investors to finance projects that develop infrastructure, local and state governments do not need to increase taxes to provide the services.</a:t>
            </a:r>
          </a:p>
          <a:p>
            <a:endParaRPr lang="en-US" dirty="0"/>
          </a:p>
        </p:txBody>
      </p:sp>
    </p:spTree>
    <p:extLst>
      <p:ext uri="{BB962C8B-B14F-4D97-AF65-F5344CB8AC3E}">
        <p14:creationId xmlns:p14="http://schemas.microsoft.com/office/powerpoint/2010/main" val="103823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287FF-9703-4CA9-9404-E46F6DBB7CD9}"/>
              </a:ext>
            </a:extLst>
          </p:cNvPr>
          <p:cNvSpPr>
            <a:spLocks noGrp="1"/>
          </p:cNvSpPr>
          <p:nvPr>
            <p:ph type="title"/>
          </p:nvPr>
        </p:nvSpPr>
        <p:spPr/>
        <p:txBody>
          <a:bodyPr/>
          <a:lstStyle/>
          <a:p>
            <a:r>
              <a:rPr lang="en-US" dirty="0"/>
              <a:t>Evident effects of SB 1474</a:t>
            </a:r>
          </a:p>
        </p:txBody>
      </p:sp>
      <p:sp>
        <p:nvSpPr>
          <p:cNvPr id="3" name="Content Placeholder 2">
            <a:extLst>
              <a:ext uri="{FF2B5EF4-FFF2-40B4-BE49-F238E27FC236}">
                <a16:creationId xmlns:a16="http://schemas.microsoft.com/office/drawing/2014/main" id="{5A7E52D1-9131-4457-8A07-8D8CA630FF91}"/>
              </a:ext>
            </a:extLst>
          </p:cNvPr>
          <p:cNvSpPr>
            <a:spLocks noGrp="1"/>
          </p:cNvSpPr>
          <p:nvPr>
            <p:ph idx="1"/>
          </p:nvPr>
        </p:nvSpPr>
        <p:spPr/>
        <p:txBody>
          <a:bodyPr/>
          <a:lstStyle/>
          <a:p>
            <a:endParaRPr lang="en-US" dirty="0"/>
          </a:p>
          <a:p>
            <a:r>
              <a:rPr lang="en-US" dirty="0"/>
              <a:t>Section 4 reallocated the authority among issuers/sub-ceilings</a:t>
            </a:r>
          </a:p>
          <a:p>
            <a:r>
              <a:rPr lang="en-US" dirty="0"/>
              <a:t>Section 13 raised and indexed the project limits</a:t>
            </a:r>
          </a:p>
          <a:p>
            <a:r>
              <a:rPr lang="en-US" dirty="0"/>
              <a:t>Section 14 extended the time to close</a:t>
            </a:r>
          </a:p>
        </p:txBody>
      </p:sp>
    </p:spTree>
    <p:extLst>
      <p:ext uri="{BB962C8B-B14F-4D97-AF65-F5344CB8AC3E}">
        <p14:creationId xmlns:p14="http://schemas.microsoft.com/office/powerpoint/2010/main" val="900548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Program Status as of 1/27/2020</a:t>
            </a:r>
          </a:p>
        </p:txBody>
      </p:sp>
      <p:sp>
        <p:nvSpPr>
          <p:cNvPr id="3" name="Content Placeholder 2"/>
          <p:cNvSpPr>
            <a:spLocks noGrp="1"/>
          </p:cNvSpPr>
          <p:nvPr>
            <p:ph idx="1"/>
          </p:nvPr>
        </p:nvSpPr>
        <p:spPr/>
        <p:txBody>
          <a:bodyPr/>
          <a:lstStyle/>
          <a:p>
            <a:pPr>
              <a:defRPr/>
            </a:pPr>
            <a:r>
              <a:rPr lang="en-US" sz="2800" dirty="0"/>
              <a:t>Current year started with $3.04 billion in new authority.</a:t>
            </a:r>
          </a:p>
          <a:p>
            <a:pPr lvl="1">
              <a:defRPr/>
            </a:pPr>
            <a:r>
              <a:rPr lang="en-US" sz="2100" dirty="0"/>
              <a:t>$1.83 billion is currently available</a:t>
            </a:r>
          </a:p>
          <a:p>
            <a:pPr>
              <a:defRPr/>
            </a:pPr>
            <a:r>
              <a:rPr lang="en-US" sz="2500" dirty="0"/>
              <a:t>2020 Volume Cap applicants</a:t>
            </a:r>
          </a:p>
          <a:p>
            <a:pPr lvl="1">
              <a:defRPr/>
            </a:pPr>
            <a:r>
              <a:rPr lang="en-US" sz="2100" dirty="0"/>
              <a:t>41 Multifamily applicants have participated, 28 have received a reservation and remain active, 1 has withdrawn, and 15 are in-line.</a:t>
            </a:r>
          </a:p>
          <a:p>
            <a:pPr lvl="1">
              <a:defRPr/>
            </a:pPr>
            <a:r>
              <a:rPr lang="en-US" sz="2100" dirty="0"/>
              <a:t>2 Single-Family applicants received reservations and remain active.</a:t>
            </a:r>
          </a:p>
          <a:p>
            <a:pPr lvl="1">
              <a:defRPr/>
            </a:pPr>
            <a:r>
              <a:rPr lang="en-US" sz="2100" dirty="0"/>
              <a:t>1 State-Voted Issue applicant has received a reservation and remains active</a:t>
            </a:r>
          </a:p>
          <a:p>
            <a:pPr lvl="1">
              <a:defRPr/>
            </a:pPr>
            <a:r>
              <a:rPr lang="en-US" sz="2100" dirty="0"/>
              <a:t>9 applicants from the “All Other Issuers” have participated, 7 have received a reservation and remain active, 2 are in line.</a:t>
            </a:r>
            <a:endParaRPr lang="en-US" dirty="0"/>
          </a:p>
          <a:p>
            <a:pPr>
              <a:buFont typeface="Wingdings" pitchFamily="2" charset="2"/>
              <a:buNone/>
              <a:defRPr/>
            </a:pPr>
            <a:endParaRPr lang="en-US" dirty="0"/>
          </a:p>
          <a:p>
            <a:pPr>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defRPr/>
            </a:pPr>
            <a:r>
              <a:rPr lang="en-US" sz="4000" dirty="0"/>
              <a:t>Increase in Applications, Increase in Number of Reservations</a:t>
            </a:r>
          </a:p>
        </p:txBody>
      </p:sp>
      <p:pic>
        <p:nvPicPr>
          <p:cNvPr id="2" name="Picture 1">
            <a:extLst>
              <a:ext uri="{FF2B5EF4-FFF2-40B4-BE49-F238E27FC236}">
                <a16:creationId xmlns:a16="http://schemas.microsoft.com/office/drawing/2014/main" id="{32A827F4-6CD4-4A7F-8B3D-A7C130EBE3DD}"/>
              </a:ext>
            </a:extLst>
          </p:cNvPr>
          <p:cNvPicPr>
            <a:picLocks noChangeAspect="1"/>
          </p:cNvPicPr>
          <p:nvPr/>
        </p:nvPicPr>
        <p:blipFill>
          <a:blip r:embed="rId3"/>
          <a:stretch>
            <a:fillRect/>
          </a:stretch>
        </p:blipFill>
        <p:spPr>
          <a:xfrm>
            <a:off x="990600" y="1416939"/>
            <a:ext cx="7236112" cy="479411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96497-95F4-48EA-B81C-C2DC5A39E8C0}"/>
              </a:ext>
            </a:extLst>
          </p:cNvPr>
          <p:cNvSpPr>
            <a:spLocks noGrp="1"/>
          </p:cNvSpPr>
          <p:nvPr>
            <p:ph type="title"/>
          </p:nvPr>
        </p:nvSpPr>
        <p:spPr bwMode="auto">
          <a:xfrm>
            <a:off x="457200" y="274638"/>
            <a:ext cx="8229600" cy="1143000"/>
          </a:xfrm>
          <a:prstGeom prst="rect">
            <a:avLst/>
          </a:prstGeom>
          <a:noFill/>
          <a:ln w="9525">
            <a:noFill/>
            <a:miter lim="800000"/>
            <a:headEnd/>
            <a:tailEnd/>
          </a:ln>
          <a:effectLst/>
        </p:spPr>
        <p:txBody>
          <a:bodyPr wrap="square" anchor="ctr">
            <a:normAutofit/>
          </a:bodyPr>
          <a:lstStyle/>
          <a:p>
            <a:r>
              <a:rPr lang="en-US" dirty="0"/>
              <a:t>PAB January Reservations </a:t>
            </a:r>
          </a:p>
        </p:txBody>
      </p:sp>
      <p:pic>
        <p:nvPicPr>
          <p:cNvPr id="6" name="Content Placeholder 5">
            <a:extLst>
              <a:ext uri="{FF2B5EF4-FFF2-40B4-BE49-F238E27FC236}">
                <a16:creationId xmlns:a16="http://schemas.microsoft.com/office/drawing/2014/main" id="{070814F8-92A2-43C5-9E9E-40302B2C18DB}"/>
              </a:ext>
            </a:extLst>
          </p:cNvPr>
          <p:cNvPicPr>
            <a:picLocks noGrp="1" noChangeAspect="1"/>
          </p:cNvPicPr>
          <p:nvPr>
            <p:ph idx="1"/>
          </p:nvPr>
        </p:nvPicPr>
        <p:blipFill>
          <a:blip r:embed="rId2"/>
          <a:stretch>
            <a:fillRect/>
          </a:stretch>
        </p:blipFill>
        <p:spPr>
          <a:xfrm>
            <a:off x="990601" y="1710532"/>
            <a:ext cx="7042626" cy="4233068"/>
          </a:xfrm>
          <a:prstGeom prst="rect">
            <a:avLst/>
          </a:prstGeom>
        </p:spPr>
      </p:pic>
    </p:spTree>
    <p:extLst>
      <p:ext uri="{BB962C8B-B14F-4D97-AF65-F5344CB8AC3E}">
        <p14:creationId xmlns:p14="http://schemas.microsoft.com/office/powerpoint/2010/main" val="3104656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821191034"/>
      </p:ext>
    </p:extLst>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1120</TotalTime>
  <Words>334</Words>
  <Application>Microsoft Office PowerPoint</Application>
  <PresentationFormat>On-screen Show (4:3)</PresentationFormat>
  <Paragraphs>37</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Garamond</vt:lpstr>
      <vt:lpstr>Wingdings</vt:lpstr>
      <vt:lpstr>Stream</vt:lpstr>
      <vt:lpstr>State Allocated Private Activity Bonding in Texas (Senate Committee on Intergovernmental Relations)</vt:lpstr>
      <vt:lpstr>What is a PAB? Title 26 Internal Revenue Code, TGC Ch. 1372</vt:lpstr>
      <vt:lpstr>Benefits of PABs</vt:lpstr>
      <vt:lpstr>Public Benefit</vt:lpstr>
      <vt:lpstr>Evident effects of SB 1474</vt:lpstr>
      <vt:lpstr>Program Status as of 1/27/2020</vt:lpstr>
      <vt:lpstr>Increase in Applications, Increase in Number of Reservations</vt:lpstr>
      <vt:lpstr>PAB January Reservations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Allocated Private Activity Bonding in Texas (Senate Committee on Intergovernmental Relations)</dc:title>
  <dc:creator>Rob Latsha</dc:creator>
  <cp:lastModifiedBy>Diana McIver</cp:lastModifiedBy>
  <cp:revision>21</cp:revision>
  <cp:lastPrinted>2020-01-27T16:55:45Z</cp:lastPrinted>
  <dcterms:created xsi:type="dcterms:W3CDTF">2020-01-24T22:49:59Z</dcterms:created>
  <dcterms:modified xsi:type="dcterms:W3CDTF">2020-02-13T20:34:37Z</dcterms:modified>
</cp:coreProperties>
</file>