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0058400" cy="7569200"/>
  <p:notesSz cx="10058400" cy="75692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346452"/>
            <a:ext cx="8549640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2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238752"/>
            <a:ext cx="704088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40916"/>
            <a:ext cx="4375404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40916"/>
            <a:ext cx="4375404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21386" y="915161"/>
            <a:ext cx="9217025" cy="0"/>
          </a:xfrm>
          <a:custGeom>
            <a:avLst/>
            <a:gdLst/>
            <a:ahLst/>
            <a:cxnLst/>
            <a:rect l="l" t="t" r="r" b="b"/>
            <a:pathLst>
              <a:path w="9217025" h="0">
                <a:moveTo>
                  <a:pt x="0" y="0"/>
                </a:moveTo>
                <a:lnTo>
                  <a:pt x="9217025" y="0"/>
                </a:lnTo>
              </a:path>
            </a:pathLst>
          </a:custGeom>
          <a:ln w="28575">
            <a:solidFill>
              <a:srgbClr val="002F5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44156" y="6813804"/>
            <a:ext cx="2135123" cy="3840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500" y="589845"/>
            <a:ext cx="2483485" cy="307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2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9516" y="1241463"/>
            <a:ext cx="9062720" cy="2342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039356"/>
            <a:ext cx="3218688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039356"/>
            <a:ext cx="231343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44500" y="7013834"/>
            <a:ext cx="43306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35236" y="-6174"/>
            <a:ext cx="5729605" cy="7576184"/>
            <a:chOff x="4335236" y="-6174"/>
            <a:chExt cx="5729605" cy="7576184"/>
          </a:xfrm>
        </p:grpSpPr>
        <p:sp>
          <p:nvSpPr>
            <p:cNvPr id="3" name="object 3" descr=""/>
            <p:cNvSpPr/>
            <p:nvPr/>
          </p:nvSpPr>
          <p:spPr>
            <a:xfrm>
              <a:off x="4521710" y="182"/>
              <a:ext cx="5537200" cy="7563484"/>
            </a:xfrm>
            <a:custGeom>
              <a:avLst/>
              <a:gdLst/>
              <a:ahLst/>
              <a:cxnLst/>
              <a:rect l="l" t="t" r="r" b="b"/>
              <a:pathLst>
                <a:path w="5537200" h="7563484">
                  <a:moveTo>
                    <a:pt x="5536692" y="0"/>
                  </a:moveTo>
                  <a:lnTo>
                    <a:pt x="1947532" y="6896"/>
                  </a:lnTo>
                  <a:lnTo>
                    <a:pt x="0" y="7558849"/>
                  </a:lnTo>
                  <a:lnTo>
                    <a:pt x="1514233" y="7563434"/>
                  </a:lnTo>
                  <a:lnTo>
                    <a:pt x="5536692" y="7563434"/>
                  </a:lnTo>
                  <a:lnTo>
                    <a:pt x="5536692" y="0"/>
                  </a:lnTo>
                  <a:close/>
                </a:path>
              </a:pathLst>
            </a:custGeom>
            <a:solidFill>
              <a:srgbClr val="002E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521707" y="175"/>
              <a:ext cx="5537200" cy="7563484"/>
            </a:xfrm>
            <a:custGeom>
              <a:avLst/>
              <a:gdLst/>
              <a:ahLst/>
              <a:cxnLst/>
              <a:rect l="l" t="t" r="r" b="b"/>
              <a:pathLst>
                <a:path w="5537200" h="7563484">
                  <a:moveTo>
                    <a:pt x="1516146" y="7563436"/>
                  </a:moveTo>
                  <a:lnTo>
                    <a:pt x="0" y="7558848"/>
                  </a:lnTo>
                  <a:lnTo>
                    <a:pt x="1947532" y="6907"/>
                  </a:lnTo>
                  <a:lnTo>
                    <a:pt x="5536692" y="0"/>
                  </a:lnTo>
                </a:path>
              </a:pathLst>
            </a:custGeom>
            <a:ln w="12700">
              <a:solidFill>
                <a:srgbClr val="001F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335236" y="0"/>
              <a:ext cx="2765425" cy="7564120"/>
            </a:xfrm>
            <a:custGeom>
              <a:avLst/>
              <a:gdLst/>
              <a:ahLst/>
              <a:cxnLst/>
              <a:rect l="l" t="t" r="r" b="b"/>
              <a:pathLst>
                <a:path w="2765425" h="7564120">
                  <a:moveTo>
                    <a:pt x="2171344" y="0"/>
                  </a:moveTo>
                  <a:lnTo>
                    <a:pt x="1923818" y="0"/>
                  </a:lnTo>
                  <a:lnTo>
                    <a:pt x="0" y="7563611"/>
                  </a:lnTo>
                  <a:lnTo>
                    <a:pt x="290469" y="7563611"/>
                  </a:lnTo>
                  <a:lnTo>
                    <a:pt x="766360" y="7558176"/>
                  </a:lnTo>
                  <a:lnTo>
                    <a:pt x="896304" y="7062979"/>
                  </a:lnTo>
                  <a:lnTo>
                    <a:pt x="1065127" y="6422155"/>
                  </a:lnTo>
                  <a:lnTo>
                    <a:pt x="1285754" y="5588146"/>
                  </a:lnTo>
                  <a:lnTo>
                    <a:pt x="2297384" y="1779872"/>
                  </a:lnTo>
                  <a:lnTo>
                    <a:pt x="2518042" y="944904"/>
                  </a:lnTo>
                  <a:lnTo>
                    <a:pt x="2686896" y="303114"/>
                  </a:lnTo>
                  <a:lnTo>
                    <a:pt x="2764809" y="5974"/>
                  </a:lnTo>
                  <a:lnTo>
                    <a:pt x="2665949" y="5974"/>
                  </a:lnTo>
                  <a:lnTo>
                    <a:pt x="2171344" y="0"/>
                  </a:lnTo>
                  <a:close/>
                </a:path>
                <a:path w="2765425" h="7564120">
                  <a:moveTo>
                    <a:pt x="2764862" y="5771"/>
                  </a:moveTo>
                  <a:lnTo>
                    <a:pt x="2758227" y="5771"/>
                  </a:lnTo>
                  <a:lnTo>
                    <a:pt x="2715393" y="5974"/>
                  </a:lnTo>
                  <a:lnTo>
                    <a:pt x="2764809" y="5974"/>
                  </a:lnTo>
                  <a:lnTo>
                    <a:pt x="2764862" y="5771"/>
                  </a:lnTo>
                  <a:close/>
                </a:path>
              </a:pathLst>
            </a:custGeom>
            <a:solidFill>
              <a:srgbClr val="002F56">
                <a:alpha val="76863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934974" y="7023354"/>
            <a:ext cx="1462405" cy="0"/>
          </a:xfrm>
          <a:custGeom>
            <a:avLst/>
            <a:gdLst/>
            <a:ahLst/>
            <a:cxnLst/>
            <a:rect l="l" t="t" r="r" b="b"/>
            <a:pathLst>
              <a:path w="1462405" h="0">
                <a:moveTo>
                  <a:pt x="0" y="0"/>
                </a:moveTo>
                <a:lnTo>
                  <a:pt x="1462316" y="0"/>
                </a:lnTo>
              </a:path>
            </a:pathLst>
          </a:custGeom>
          <a:ln w="38100">
            <a:solidFill>
              <a:srgbClr val="648D1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6835140"/>
            <a:ext cx="2092439" cy="376427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711707" y="1534667"/>
            <a:ext cx="8632190" cy="2402205"/>
            <a:chOff x="711707" y="1534667"/>
            <a:chExt cx="8632190" cy="240220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756" y="1534667"/>
              <a:ext cx="3201923" cy="240182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9000" y="1534667"/>
              <a:ext cx="3200399" cy="240182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19" y="1534667"/>
              <a:ext cx="3201923" cy="240182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1707" y="1534667"/>
              <a:ext cx="3200399" cy="240182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7476" y="1534667"/>
              <a:ext cx="3200399" cy="240182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8672" y="1534667"/>
              <a:ext cx="3200399" cy="2401823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928109" y="5010964"/>
            <a:ext cx="2875280" cy="1827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35585">
              <a:lnSpc>
                <a:spcPct val="120000"/>
              </a:lnSpc>
              <a:spcBef>
                <a:spcPts val="95"/>
              </a:spcBef>
            </a:pPr>
            <a:r>
              <a:rPr dirty="0" sz="2000" spc="100" b="1">
                <a:solidFill>
                  <a:srgbClr val="002F56"/>
                </a:solidFill>
                <a:latin typeface="Calibri"/>
                <a:cs typeface="Calibri"/>
              </a:rPr>
              <a:t>Single </a:t>
            </a:r>
            <a:r>
              <a:rPr dirty="0" sz="2000" b="1">
                <a:solidFill>
                  <a:srgbClr val="002F56"/>
                </a:solidFill>
                <a:latin typeface="Calibri"/>
                <a:cs typeface="Calibri"/>
              </a:rPr>
              <a:t>Family</a:t>
            </a:r>
            <a:r>
              <a:rPr dirty="0" sz="2000" spc="7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2F56"/>
                </a:solidFill>
                <a:latin typeface="Calibri"/>
                <a:cs typeface="Calibri"/>
              </a:rPr>
              <a:t>Mortgage </a:t>
            </a:r>
            <a:r>
              <a:rPr dirty="0" sz="2000" b="1">
                <a:solidFill>
                  <a:srgbClr val="002F56"/>
                </a:solidFill>
                <a:latin typeface="Calibri"/>
                <a:cs typeface="Calibri"/>
              </a:rPr>
              <a:t>Revenue</a:t>
            </a:r>
            <a:r>
              <a:rPr dirty="0" sz="2000" spc="7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000" spc="65" b="1">
                <a:solidFill>
                  <a:srgbClr val="002F56"/>
                </a:solidFill>
                <a:latin typeface="Calibri"/>
                <a:cs typeface="Calibri"/>
              </a:rPr>
              <a:t>Bonds:</a:t>
            </a:r>
            <a:r>
              <a:rPr dirty="0" sz="2000" spc="6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F56"/>
                </a:solidFill>
                <a:latin typeface="Calibri"/>
                <a:cs typeface="Calibri"/>
              </a:rPr>
              <a:t>Part</a:t>
            </a:r>
            <a:r>
              <a:rPr dirty="0" sz="2000" spc="5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000" spc="70" b="1">
                <a:solidFill>
                  <a:srgbClr val="002F56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dirty="0" sz="1600" i="1">
                <a:solidFill>
                  <a:srgbClr val="002F56"/>
                </a:solidFill>
                <a:latin typeface="Calibri"/>
                <a:cs typeface="Calibri"/>
              </a:rPr>
              <a:t>Graham</a:t>
            </a:r>
            <a:r>
              <a:rPr dirty="0" sz="1600" spc="145" i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50" i="1">
                <a:solidFill>
                  <a:srgbClr val="002F56"/>
                </a:solidFill>
                <a:latin typeface="Calibri"/>
                <a:cs typeface="Calibri"/>
              </a:rPr>
              <a:t>Lindsley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dirty="0" sz="1600" i="1">
                <a:solidFill>
                  <a:srgbClr val="002F56"/>
                </a:solidFill>
                <a:latin typeface="Calibri"/>
                <a:cs typeface="Calibri"/>
              </a:rPr>
              <a:t>Analyst,</a:t>
            </a:r>
            <a:r>
              <a:rPr dirty="0" sz="1600" spc="155" i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2F56"/>
                </a:solidFill>
                <a:latin typeface="Calibri"/>
                <a:cs typeface="Calibri"/>
              </a:rPr>
              <a:t>National</a:t>
            </a:r>
            <a:r>
              <a:rPr dirty="0" sz="1600" spc="155" i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60" i="1">
                <a:solidFill>
                  <a:srgbClr val="002F56"/>
                </a:solidFill>
                <a:latin typeface="Calibri"/>
                <a:cs typeface="Calibri"/>
              </a:rPr>
              <a:t>Housing</a:t>
            </a:r>
            <a:r>
              <a:rPr dirty="0" sz="1600" spc="185" i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002F56"/>
                </a:solidFill>
                <a:latin typeface="Calibri"/>
                <a:cs typeface="Calibri"/>
              </a:rPr>
              <a:t>Group</a:t>
            </a:r>
            <a:r>
              <a:rPr dirty="0" sz="1600" spc="-20" i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2F56"/>
                </a:solidFill>
                <a:latin typeface="Calibri"/>
                <a:cs typeface="Calibri"/>
              </a:rPr>
              <a:t>Stifel</a:t>
            </a:r>
            <a:r>
              <a:rPr dirty="0" sz="1600" spc="130" i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50" i="1">
                <a:solidFill>
                  <a:srgbClr val="002F56"/>
                </a:solidFill>
                <a:latin typeface="Calibri"/>
                <a:cs typeface="Calibri"/>
              </a:rPr>
              <a:t>Public</a:t>
            </a:r>
            <a:r>
              <a:rPr dirty="0" sz="1600" spc="120" i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2F56"/>
                </a:solidFill>
                <a:latin typeface="Calibri"/>
                <a:cs typeface="Calibri"/>
              </a:rPr>
              <a:t>Finance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528559" y="3060191"/>
            <a:ext cx="2318385" cy="1216660"/>
          </a:xfrm>
          <a:custGeom>
            <a:avLst/>
            <a:gdLst/>
            <a:ahLst/>
            <a:cxnLst/>
            <a:rect l="l" t="t" r="r" b="b"/>
            <a:pathLst>
              <a:path w="2318384" h="1216660">
                <a:moveTo>
                  <a:pt x="2318004" y="0"/>
                </a:moveTo>
                <a:lnTo>
                  <a:pt x="0" y="0"/>
                </a:lnTo>
                <a:lnTo>
                  <a:pt x="0" y="1216152"/>
                </a:lnTo>
                <a:lnTo>
                  <a:pt x="2318004" y="1216152"/>
                </a:lnTo>
                <a:lnTo>
                  <a:pt x="2318004" y="0"/>
                </a:lnTo>
                <a:close/>
              </a:path>
            </a:pathLst>
          </a:custGeom>
          <a:solidFill>
            <a:srgbClr val="002F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030975" y="3514156"/>
            <a:ext cx="13119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Homeowners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8537" y="589905"/>
            <a:ext cx="52266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0" b="1">
                <a:solidFill>
                  <a:srgbClr val="002F56"/>
                </a:solidFill>
                <a:latin typeface="Calibri"/>
                <a:cs typeface="Calibri"/>
              </a:rPr>
              <a:t>Single</a:t>
            </a:r>
            <a:r>
              <a:rPr dirty="0" sz="1800" spc="8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Family</a:t>
            </a:r>
            <a:r>
              <a:rPr dirty="0" sz="1800" spc="7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Mortgage</a:t>
            </a:r>
            <a:r>
              <a:rPr dirty="0" sz="1800" spc="7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Revenue</a:t>
            </a:r>
            <a:r>
              <a:rPr dirty="0" sz="1800" spc="8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Bond</a:t>
            </a:r>
            <a:r>
              <a:rPr dirty="0" sz="1800" spc="6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Flow</a:t>
            </a:r>
            <a:r>
              <a:rPr dirty="0" sz="1800" spc="8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of</a:t>
            </a:r>
            <a:r>
              <a:rPr dirty="0" sz="1800" spc="6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F56"/>
                </a:solidFill>
                <a:latin typeface="Calibri"/>
                <a:cs typeface="Calibri"/>
              </a:rPr>
              <a:t>Funds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17931" y="3066288"/>
            <a:ext cx="2319655" cy="1211580"/>
          </a:xfrm>
          <a:custGeom>
            <a:avLst/>
            <a:gdLst/>
            <a:ahLst/>
            <a:cxnLst/>
            <a:rect l="l" t="t" r="r" b="b"/>
            <a:pathLst>
              <a:path w="2319655" h="1211579">
                <a:moveTo>
                  <a:pt x="2319528" y="0"/>
                </a:moveTo>
                <a:lnTo>
                  <a:pt x="0" y="0"/>
                </a:lnTo>
                <a:lnTo>
                  <a:pt x="0" y="1211579"/>
                </a:lnTo>
                <a:lnTo>
                  <a:pt x="2319528" y="1211579"/>
                </a:lnTo>
                <a:lnTo>
                  <a:pt x="2319528" y="0"/>
                </a:lnTo>
                <a:close/>
              </a:path>
            </a:pathLst>
          </a:custGeom>
          <a:solidFill>
            <a:srgbClr val="9699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31376" y="3517525"/>
            <a:ext cx="1292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0">
                <a:solidFill>
                  <a:srgbClr val="FFFFFF"/>
                </a:solidFill>
                <a:latin typeface="Calibri"/>
                <a:cs typeface="Calibri"/>
              </a:rPr>
              <a:t>Bondholders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822191" y="3063239"/>
            <a:ext cx="2319655" cy="1216660"/>
          </a:xfrm>
          <a:custGeom>
            <a:avLst/>
            <a:gdLst/>
            <a:ahLst/>
            <a:cxnLst/>
            <a:rect l="l" t="t" r="r" b="b"/>
            <a:pathLst>
              <a:path w="2319654" h="1216660">
                <a:moveTo>
                  <a:pt x="2319528" y="0"/>
                </a:moveTo>
                <a:lnTo>
                  <a:pt x="0" y="0"/>
                </a:lnTo>
                <a:lnTo>
                  <a:pt x="0" y="1216152"/>
                </a:lnTo>
                <a:lnTo>
                  <a:pt x="2319528" y="1216152"/>
                </a:lnTo>
                <a:lnTo>
                  <a:pt x="2319528" y="0"/>
                </a:lnTo>
                <a:close/>
              </a:path>
            </a:pathLst>
          </a:custGeom>
          <a:solidFill>
            <a:srgbClr val="648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669639" y="3517050"/>
            <a:ext cx="6242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>
                <a:solidFill>
                  <a:srgbClr val="FFFFFF"/>
                </a:solidFill>
                <a:latin typeface="Calibri"/>
                <a:cs typeface="Calibri"/>
              </a:rPr>
              <a:t>Issuer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183892" y="2199133"/>
            <a:ext cx="2131060" cy="1490980"/>
          </a:xfrm>
          <a:custGeom>
            <a:avLst/>
            <a:gdLst/>
            <a:ahLst/>
            <a:cxnLst/>
            <a:rect l="l" t="t" r="r" b="b"/>
            <a:pathLst>
              <a:path w="2131060" h="1490979">
                <a:moveTo>
                  <a:pt x="1385316" y="0"/>
                </a:moveTo>
                <a:lnTo>
                  <a:pt x="1385316" y="372617"/>
                </a:lnTo>
                <a:lnTo>
                  <a:pt x="0" y="372617"/>
                </a:lnTo>
                <a:lnTo>
                  <a:pt x="0" y="1117853"/>
                </a:lnTo>
                <a:lnTo>
                  <a:pt x="1385316" y="1117853"/>
                </a:lnTo>
                <a:lnTo>
                  <a:pt x="1385316" y="1490471"/>
                </a:lnTo>
                <a:lnTo>
                  <a:pt x="2130552" y="745235"/>
                </a:lnTo>
                <a:lnTo>
                  <a:pt x="1385316" y="0"/>
                </a:lnTo>
                <a:close/>
              </a:path>
            </a:pathLst>
          </a:custGeom>
          <a:solidFill>
            <a:srgbClr val="DFD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487548" y="2785565"/>
            <a:ext cx="15151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2E55"/>
                </a:solidFill>
                <a:latin typeface="Calibri"/>
                <a:cs typeface="Calibri"/>
              </a:rPr>
              <a:t>Upfront</a:t>
            </a:r>
            <a:r>
              <a:rPr dirty="0" sz="1400" spc="-20" b="1">
                <a:solidFill>
                  <a:srgbClr val="002E55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2E55"/>
                </a:solidFill>
                <a:latin typeface="Calibri"/>
                <a:cs typeface="Calibri"/>
              </a:rPr>
              <a:t>Investment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2183892" y="3689603"/>
            <a:ext cx="2131060" cy="1489075"/>
          </a:xfrm>
          <a:custGeom>
            <a:avLst/>
            <a:gdLst/>
            <a:ahLst/>
            <a:cxnLst/>
            <a:rect l="l" t="t" r="r" b="b"/>
            <a:pathLst>
              <a:path w="2131060" h="1489075">
                <a:moveTo>
                  <a:pt x="744473" y="0"/>
                </a:moveTo>
                <a:lnTo>
                  <a:pt x="0" y="744474"/>
                </a:lnTo>
                <a:lnTo>
                  <a:pt x="744473" y="1488948"/>
                </a:lnTo>
                <a:lnTo>
                  <a:pt x="744473" y="1116711"/>
                </a:lnTo>
                <a:lnTo>
                  <a:pt x="2130552" y="1116711"/>
                </a:lnTo>
                <a:lnTo>
                  <a:pt x="2130552" y="372237"/>
                </a:lnTo>
                <a:lnTo>
                  <a:pt x="744473" y="372237"/>
                </a:lnTo>
                <a:lnTo>
                  <a:pt x="744473" y="0"/>
                </a:lnTo>
                <a:close/>
              </a:path>
            </a:pathLst>
          </a:custGeom>
          <a:solidFill>
            <a:srgbClr val="DFD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2939832" y="4260629"/>
            <a:ext cx="9956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2E55"/>
                </a:solidFill>
                <a:latin typeface="Calibri"/>
                <a:cs typeface="Calibri"/>
              </a:rPr>
              <a:t>Debt</a:t>
            </a:r>
            <a:r>
              <a:rPr dirty="0" sz="1400" spc="-20" b="1">
                <a:solidFill>
                  <a:srgbClr val="002E55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2E55"/>
                </a:solidFill>
                <a:latin typeface="Calibri"/>
                <a:cs typeface="Calibri"/>
              </a:rPr>
              <a:t>Service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5821679" y="2199133"/>
            <a:ext cx="2131060" cy="1490980"/>
          </a:xfrm>
          <a:custGeom>
            <a:avLst/>
            <a:gdLst/>
            <a:ahLst/>
            <a:cxnLst/>
            <a:rect l="l" t="t" r="r" b="b"/>
            <a:pathLst>
              <a:path w="2131059" h="1490979">
                <a:moveTo>
                  <a:pt x="1385316" y="0"/>
                </a:moveTo>
                <a:lnTo>
                  <a:pt x="1385316" y="372617"/>
                </a:lnTo>
                <a:lnTo>
                  <a:pt x="0" y="372617"/>
                </a:lnTo>
                <a:lnTo>
                  <a:pt x="0" y="1117853"/>
                </a:lnTo>
                <a:lnTo>
                  <a:pt x="1385316" y="1117853"/>
                </a:lnTo>
                <a:lnTo>
                  <a:pt x="1385316" y="1490471"/>
                </a:lnTo>
                <a:lnTo>
                  <a:pt x="2130552" y="745235"/>
                </a:lnTo>
                <a:lnTo>
                  <a:pt x="1385316" y="0"/>
                </a:lnTo>
                <a:close/>
              </a:path>
            </a:pathLst>
          </a:custGeom>
          <a:solidFill>
            <a:srgbClr val="DFD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6175184" y="2788264"/>
            <a:ext cx="12750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2E55"/>
                </a:solidFill>
                <a:latin typeface="Calibri"/>
                <a:cs typeface="Calibri"/>
              </a:rPr>
              <a:t>Mortgage</a:t>
            </a:r>
            <a:r>
              <a:rPr dirty="0" sz="1400" spc="185" b="1">
                <a:solidFill>
                  <a:srgbClr val="002E55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002E55"/>
                </a:solidFill>
                <a:latin typeface="Calibri"/>
                <a:cs typeface="Calibri"/>
              </a:rPr>
              <a:t>Loans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5821679" y="3689603"/>
            <a:ext cx="2131060" cy="1490980"/>
          </a:xfrm>
          <a:custGeom>
            <a:avLst/>
            <a:gdLst/>
            <a:ahLst/>
            <a:cxnLst/>
            <a:rect l="l" t="t" r="r" b="b"/>
            <a:pathLst>
              <a:path w="2131059" h="1490979">
                <a:moveTo>
                  <a:pt x="745235" y="0"/>
                </a:moveTo>
                <a:lnTo>
                  <a:pt x="0" y="745236"/>
                </a:lnTo>
                <a:lnTo>
                  <a:pt x="745235" y="1490472"/>
                </a:lnTo>
                <a:lnTo>
                  <a:pt x="745235" y="1117854"/>
                </a:lnTo>
                <a:lnTo>
                  <a:pt x="2130552" y="1117854"/>
                </a:lnTo>
                <a:lnTo>
                  <a:pt x="2130552" y="372618"/>
                </a:lnTo>
                <a:lnTo>
                  <a:pt x="745235" y="372618"/>
                </a:lnTo>
                <a:lnTo>
                  <a:pt x="745235" y="0"/>
                </a:lnTo>
                <a:close/>
              </a:path>
            </a:pathLst>
          </a:custGeom>
          <a:solidFill>
            <a:srgbClr val="DFD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6159893" y="4295353"/>
            <a:ext cx="15760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2E55"/>
                </a:solidFill>
                <a:latin typeface="Calibri"/>
                <a:cs typeface="Calibri"/>
              </a:rPr>
              <a:t>Mortgage</a:t>
            </a:r>
            <a:r>
              <a:rPr dirty="0" sz="1400" spc="180" b="1">
                <a:solidFill>
                  <a:srgbClr val="002E55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2E55"/>
                </a:solidFill>
                <a:latin typeface="Calibri"/>
                <a:cs typeface="Calibri"/>
              </a:rPr>
              <a:t>Payments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Working</a:t>
            </a:r>
            <a:r>
              <a:rPr dirty="0" spc="70"/>
              <a:t> </a:t>
            </a:r>
            <a:r>
              <a:rPr dirty="0"/>
              <a:t>Group</a:t>
            </a:r>
            <a:r>
              <a:rPr dirty="0" spc="80"/>
              <a:t> </a:t>
            </a:r>
            <a:r>
              <a:rPr dirty="0" spc="-10"/>
              <a:t>Members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65917" y="1666748"/>
            <a:ext cx="2141855" cy="4627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>
                <a:latin typeface="Calibri"/>
                <a:cs typeface="Calibri"/>
              </a:rPr>
              <a:t>Issuer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(HFA)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>
                <a:latin typeface="Calibri"/>
                <a:cs typeface="Calibri"/>
              </a:rPr>
              <a:t>Issuer’s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Counsel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>
                <a:latin typeface="Calibri"/>
                <a:cs typeface="Calibri"/>
              </a:rPr>
              <a:t>Financial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Advisor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>
                <a:latin typeface="Calibri"/>
                <a:cs typeface="Calibri"/>
              </a:rPr>
              <a:t>Bond</a:t>
            </a:r>
            <a:r>
              <a:rPr dirty="0" sz="1600" spc="-10">
                <a:latin typeface="Calibri"/>
                <a:cs typeface="Calibri"/>
              </a:rPr>
              <a:t> Counsel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 spc="-10">
                <a:latin typeface="Calibri"/>
                <a:cs typeface="Calibri"/>
              </a:rPr>
              <a:t>Underwriter(s)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 spc="-10">
                <a:latin typeface="Calibri"/>
                <a:cs typeface="Calibri"/>
              </a:rPr>
              <a:t>Underwriter’s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Counsel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 spc="-10">
                <a:latin typeface="Calibri"/>
                <a:cs typeface="Calibri"/>
              </a:rPr>
              <a:t>Trustee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 spc="-30">
                <a:latin typeface="Calibri"/>
                <a:cs typeface="Calibri"/>
              </a:rPr>
              <a:t>Trustee’s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Counsel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>
                <a:latin typeface="Calibri"/>
                <a:cs typeface="Calibri"/>
              </a:rPr>
              <a:t>Mortgage</a:t>
            </a:r>
            <a:r>
              <a:rPr dirty="0" sz="1600" spc="-8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Lenders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 spc="-10">
                <a:latin typeface="Calibri"/>
                <a:cs typeface="Calibri"/>
              </a:rPr>
              <a:t>Servicer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 spc="-10">
                <a:latin typeface="Calibri"/>
                <a:cs typeface="Calibri"/>
              </a:rPr>
              <a:t>Program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Administrator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>
                <a:latin typeface="Calibri"/>
                <a:cs typeface="Calibri"/>
              </a:rPr>
              <a:t>Rating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Agency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809231" y="2549519"/>
            <a:ext cx="2056764" cy="1792605"/>
            <a:chOff x="6809231" y="2549519"/>
            <a:chExt cx="2056764" cy="1792605"/>
          </a:xfrm>
        </p:grpSpPr>
        <p:sp>
          <p:nvSpPr>
            <p:cNvPr id="5" name="object 5" descr=""/>
            <p:cNvSpPr/>
            <p:nvPr/>
          </p:nvSpPr>
          <p:spPr>
            <a:xfrm>
              <a:off x="8185295" y="2549519"/>
              <a:ext cx="680720" cy="782955"/>
            </a:xfrm>
            <a:custGeom>
              <a:avLst/>
              <a:gdLst/>
              <a:ahLst/>
              <a:cxnLst/>
              <a:rect l="l" t="t" r="r" b="b"/>
              <a:pathLst>
                <a:path w="680720" h="782954">
                  <a:moveTo>
                    <a:pt x="77571" y="0"/>
                  </a:moveTo>
                  <a:lnTo>
                    <a:pt x="0" y="216128"/>
                  </a:lnTo>
                  <a:lnTo>
                    <a:pt x="44069" y="236016"/>
                  </a:lnTo>
                  <a:lnTo>
                    <a:pt x="86125" y="259539"/>
                  </a:lnTo>
                  <a:lnTo>
                    <a:pt x="125994" y="286517"/>
                  </a:lnTo>
                  <a:lnTo>
                    <a:pt x="163501" y="316772"/>
                  </a:lnTo>
                  <a:lnTo>
                    <a:pt x="198474" y="350123"/>
                  </a:lnTo>
                  <a:lnTo>
                    <a:pt x="230737" y="386389"/>
                  </a:lnTo>
                  <a:lnTo>
                    <a:pt x="260119" y="425392"/>
                  </a:lnTo>
                  <a:lnTo>
                    <a:pt x="286445" y="466952"/>
                  </a:lnTo>
                  <a:lnTo>
                    <a:pt x="309541" y="510888"/>
                  </a:lnTo>
                  <a:lnTo>
                    <a:pt x="329234" y="557022"/>
                  </a:lnTo>
                  <a:lnTo>
                    <a:pt x="221119" y="557022"/>
                  </a:lnTo>
                  <a:lnTo>
                    <a:pt x="485317" y="782701"/>
                  </a:lnTo>
                  <a:lnTo>
                    <a:pt x="680224" y="557022"/>
                  </a:lnTo>
                  <a:lnTo>
                    <a:pt x="570217" y="557022"/>
                  </a:lnTo>
                  <a:lnTo>
                    <a:pt x="555905" y="509470"/>
                  </a:lnTo>
                  <a:lnTo>
                    <a:pt x="539011" y="463180"/>
                  </a:lnTo>
                  <a:lnTo>
                    <a:pt x="519615" y="418246"/>
                  </a:lnTo>
                  <a:lnTo>
                    <a:pt x="497802" y="374761"/>
                  </a:lnTo>
                  <a:lnTo>
                    <a:pt x="473654" y="332818"/>
                  </a:lnTo>
                  <a:lnTo>
                    <a:pt x="447253" y="292511"/>
                  </a:lnTo>
                  <a:lnTo>
                    <a:pt x="418683" y="253933"/>
                  </a:lnTo>
                  <a:lnTo>
                    <a:pt x="388026" y="217179"/>
                  </a:lnTo>
                  <a:lnTo>
                    <a:pt x="355365" y="182341"/>
                  </a:lnTo>
                  <a:lnTo>
                    <a:pt x="320782" y="149514"/>
                  </a:lnTo>
                  <a:lnTo>
                    <a:pt x="284361" y="118790"/>
                  </a:lnTo>
                  <a:lnTo>
                    <a:pt x="246183" y="90263"/>
                  </a:lnTo>
                  <a:lnTo>
                    <a:pt x="206333" y="64027"/>
                  </a:lnTo>
                  <a:lnTo>
                    <a:pt x="164893" y="40176"/>
                  </a:lnTo>
                  <a:lnTo>
                    <a:pt x="121944" y="18802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BDB8B6">
                <a:alpha val="850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809231" y="3080003"/>
              <a:ext cx="1630680" cy="1262380"/>
            </a:xfrm>
            <a:custGeom>
              <a:avLst/>
              <a:gdLst/>
              <a:ahLst/>
              <a:cxnLst/>
              <a:rect l="l" t="t" r="r" b="b"/>
              <a:pathLst>
                <a:path w="1630679" h="1262379">
                  <a:moveTo>
                    <a:pt x="1630680" y="361188"/>
                  </a:moveTo>
                  <a:lnTo>
                    <a:pt x="1269492" y="0"/>
                  </a:lnTo>
                  <a:lnTo>
                    <a:pt x="1269492" y="180594"/>
                  </a:lnTo>
                  <a:lnTo>
                    <a:pt x="1269492" y="541782"/>
                  </a:lnTo>
                  <a:lnTo>
                    <a:pt x="1269492" y="718947"/>
                  </a:lnTo>
                  <a:lnTo>
                    <a:pt x="361950" y="718947"/>
                  </a:lnTo>
                  <a:lnTo>
                    <a:pt x="361950" y="541782"/>
                  </a:lnTo>
                  <a:lnTo>
                    <a:pt x="1269492" y="541782"/>
                  </a:lnTo>
                  <a:lnTo>
                    <a:pt x="1269492" y="180594"/>
                  </a:lnTo>
                  <a:lnTo>
                    <a:pt x="121920" y="180594"/>
                  </a:lnTo>
                  <a:lnTo>
                    <a:pt x="121920" y="541782"/>
                  </a:lnTo>
                  <a:lnTo>
                    <a:pt x="358140" y="541782"/>
                  </a:lnTo>
                  <a:lnTo>
                    <a:pt x="0" y="899922"/>
                  </a:lnTo>
                  <a:lnTo>
                    <a:pt x="361950" y="1261872"/>
                  </a:lnTo>
                  <a:lnTo>
                    <a:pt x="361950" y="1080897"/>
                  </a:lnTo>
                  <a:lnTo>
                    <a:pt x="1630680" y="1080897"/>
                  </a:lnTo>
                  <a:lnTo>
                    <a:pt x="1630680" y="718947"/>
                  </a:lnTo>
                  <a:lnTo>
                    <a:pt x="1272921" y="718947"/>
                  </a:lnTo>
                  <a:lnTo>
                    <a:pt x="1630680" y="361188"/>
                  </a:lnTo>
                  <a:close/>
                </a:path>
              </a:pathLst>
            </a:custGeom>
            <a:solidFill>
              <a:srgbClr val="BDB8B6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4066032" y="3087636"/>
            <a:ext cx="1630680" cy="1270000"/>
          </a:xfrm>
          <a:custGeom>
            <a:avLst/>
            <a:gdLst/>
            <a:ahLst/>
            <a:cxnLst/>
            <a:rect l="l" t="t" r="r" b="b"/>
            <a:pathLst>
              <a:path w="1630679" h="1270000">
                <a:moveTo>
                  <a:pt x="1508760" y="726554"/>
                </a:moveTo>
                <a:lnTo>
                  <a:pt x="361950" y="726554"/>
                </a:lnTo>
                <a:lnTo>
                  <a:pt x="361950" y="545579"/>
                </a:lnTo>
                <a:lnTo>
                  <a:pt x="0" y="907529"/>
                </a:lnTo>
                <a:lnTo>
                  <a:pt x="361950" y="1269479"/>
                </a:lnTo>
                <a:lnTo>
                  <a:pt x="361950" y="1088504"/>
                </a:lnTo>
                <a:lnTo>
                  <a:pt x="1508760" y="1088504"/>
                </a:lnTo>
                <a:lnTo>
                  <a:pt x="1508760" y="726554"/>
                </a:lnTo>
                <a:close/>
              </a:path>
              <a:path w="1630679" h="1270000">
                <a:moveTo>
                  <a:pt x="1630680" y="361188"/>
                </a:moveTo>
                <a:lnTo>
                  <a:pt x="1269492" y="0"/>
                </a:lnTo>
                <a:lnTo>
                  <a:pt x="1269492" y="180594"/>
                </a:lnTo>
                <a:lnTo>
                  <a:pt x="123444" y="180594"/>
                </a:lnTo>
                <a:lnTo>
                  <a:pt x="123444" y="541782"/>
                </a:lnTo>
                <a:lnTo>
                  <a:pt x="1269492" y="541782"/>
                </a:lnTo>
                <a:lnTo>
                  <a:pt x="1269492" y="722376"/>
                </a:lnTo>
                <a:lnTo>
                  <a:pt x="1630680" y="361188"/>
                </a:lnTo>
                <a:close/>
              </a:path>
            </a:pathLst>
          </a:custGeom>
          <a:solidFill>
            <a:srgbClr val="BDB8B6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354568" y="3393947"/>
            <a:ext cx="1507490" cy="586740"/>
          </a:xfrm>
          <a:prstGeom prst="rect">
            <a:avLst/>
          </a:prstGeom>
          <a:solidFill>
            <a:srgbClr val="002F56"/>
          </a:solidFill>
        </p:spPr>
        <p:txBody>
          <a:bodyPr wrap="square" lIns="0" tIns="151130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119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Homeowners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75204" y="3404615"/>
            <a:ext cx="1507490" cy="586740"/>
          </a:xfrm>
          <a:prstGeom prst="rect">
            <a:avLst/>
          </a:prstGeom>
          <a:solidFill>
            <a:srgbClr val="96999B"/>
          </a:solidFill>
        </p:spPr>
        <p:txBody>
          <a:bodyPr wrap="square" lIns="0" tIns="151765" rIns="0" bIns="0" rtlCol="0" vert="horz">
            <a:spAutoFit/>
          </a:bodyPr>
          <a:lstStyle/>
          <a:p>
            <a:pPr marL="120014">
              <a:lnSpc>
                <a:spcPct val="100000"/>
              </a:lnSpc>
              <a:spcBef>
                <a:spcPts val="1195"/>
              </a:spcBef>
            </a:pPr>
            <a:r>
              <a:rPr dirty="0" sz="1800" spc="40">
                <a:solidFill>
                  <a:srgbClr val="FFFFFF"/>
                </a:solidFill>
                <a:latin typeface="Calibri"/>
                <a:cs typeface="Calibri"/>
              </a:rPr>
              <a:t>Bondholders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504688" y="3393947"/>
            <a:ext cx="1508760" cy="586740"/>
          </a:xfrm>
          <a:prstGeom prst="rect">
            <a:avLst/>
          </a:prstGeom>
          <a:solidFill>
            <a:srgbClr val="648D1B"/>
          </a:solidFill>
        </p:spPr>
        <p:txBody>
          <a:bodyPr wrap="square" lIns="0" tIns="151130" rIns="0" bIns="0" rtlCol="0" vert="horz">
            <a:spAutoFit/>
          </a:bodyPr>
          <a:lstStyle/>
          <a:p>
            <a:pPr marL="454659">
              <a:lnSpc>
                <a:spcPct val="100000"/>
              </a:lnSpc>
              <a:spcBef>
                <a:spcPts val="1190"/>
              </a:spcBef>
            </a:pPr>
            <a:r>
              <a:rPr dirty="0" sz="1800" spc="50">
                <a:solidFill>
                  <a:srgbClr val="FFFFFF"/>
                </a:solidFill>
                <a:latin typeface="Calibri"/>
                <a:cs typeface="Calibri"/>
              </a:rPr>
              <a:t>Issuer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391202" y="2607563"/>
            <a:ext cx="2474595" cy="3462654"/>
            <a:chOff x="6391202" y="2607563"/>
            <a:chExt cx="2474595" cy="3462654"/>
          </a:xfrm>
        </p:grpSpPr>
        <p:sp>
          <p:nvSpPr>
            <p:cNvPr id="12" name="object 12" descr=""/>
            <p:cNvSpPr/>
            <p:nvPr/>
          </p:nvSpPr>
          <p:spPr>
            <a:xfrm>
              <a:off x="6391199" y="2607563"/>
              <a:ext cx="2474595" cy="2221230"/>
            </a:xfrm>
            <a:custGeom>
              <a:avLst/>
              <a:gdLst/>
              <a:ahLst/>
              <a:cxnLst/>
              <a:rect l="l" t="t" r="r" b="b"/>
              <a:pathLst>
                <a:path w="2474595" h="2221229">
                  <a:moveTo>
                    <a:pt x="618832" y="2019287"/>
                  </a:moveTo>
                  <a:lnTo>
                    <a:pt x="578523" y="1996706"/>
                  </a:lnTo>
                  <a:lnTo>
                    <a:pt x="540207" y="1970430"/>
                  </a:lnTo>
                  <a:lnTo>
                    <a:pt x="504063" y="1940648"/>
                  </a:lnTo>
                  <a:lnTo>
                    <a:pt x="470217" y="1907565"/>
                  </a:lnTo>
                  <a:lnTo>
                    <a:pt x="438835" y="1871357"/>
                  </a:lnTo>
                  <a:lnTo>
                    <a:pt x="410070" y="1832229"/>
                  </a:lnTo>
                  <a:lnTo>
                    <a:pt x="384086" y="1790382"/>
                  </a:lnTo>
                  <a:lnTo>
                    <a:pt x="361035" y="1745996"/>
                  </a:lnTo>
                  <a:lnTo>
                    <a:pt x="341071" y="1699285"/>
                  </a:lnTo>
                  <a:lnTo>
                    <a:pt x="324345" y="1650428"/>
                  </a:lnTo>
                  <a:lnTo>
                    <a:pt x="427101" y="1650428"/>
                  </a:lnTo>
                  <a:lnTo>
                    <a:pt x="186575" y="1438668"/>
                  </a:lnTo>
                  <a:lnTo>
                    <a:pt x="0" y="1650428"/>
                  </a:lnTo>
                  <a:lnTo>
                    <a:pt x="103695" y="1650428"/>
                  </a:lnTo>
                  <a:lnTo>
                    <a:pt x="116941" y="1701507"/>
                  </a:lnTo>
                  <a:lnTo>
                    <a:pt x="132905" y="1751215"/>
                  </a:lnTo>
                  <a:lnTo>
                    <a:pt x="151472" y="1799437"/>
                  </a:lnTo>
                  <a:lnTo>
                    <a:pt x="172580" y="1846072"/>
                  </a:lnTo>
                  <a:lnTo>
                    <a:pt x="196138" y="1890991"/>
                  </a:lnTo>
                  <a:lnTo>
                    <a:pt x="222034" y="1934095"/>
                  </a:lnTo>
                  <a:lnTo>
                    <a:pt x="250202" y="1975256"/>
                  </a:lnTo>
                  <a:lnTo>
                    <a:pt x="280543" y="2014359"/>
                  </a:lnTo>
                  <a:lnTo>
                    <a:pt x="312978" y="2051291"/>
                  </a:lnTo>
                  <a:lnTo>
                    <a:pt x="347408" y="2085949"/>
                  </a:lnTo>
                  <a:lnTo>
                    <a:pt x="383743" y="2118220"/>
                  </a:lnTo>
                  <a:lnTo>
                    <a:pt x="421906" y="2147963"/>
                  </a:lnTo>
                  <a:lnTo>
                    <a:pt x="461797" y="2175091"/>
                  </a:lnTo>
                  <a:lnTo>
                    <a:pt x="503339" y="2199487"/>
                  </a:lnTo>
                  <a:lnTo>
                    <a:pt x="546430" y="2221026"/>
                  </a:lnTo>
                  <a:lnTo>
                    <a:pt x="618832" y="2019287"/>
                  </a:lnTo>
                  <a:close/>
                </a:path>
                <a:path w="2474595" h="2221229">
                  <a:moveTo>
                    <a:pt x="691781" y="217017"/>
                  </a:moveTo>
                  <a:lnTo>
                    <a:pt x="613892" y="0"/>
                  </a:lnTo>
                  <a:lnTo>
                    <a:pt x="569302" y="18757"/>
                  </a:lnTo>
                  <a:lnTo>
                    <a:pt x="526135" y="40093"/>
                  </a:lnTo>
                  <a:lnTo>
                    <a:pt x="484479" y="63906"/>
                  </a:lnTo>
                  <a:lnTo>
                    <a:pt x="444423" y="90119"/>
                  </a:lnTo>
                  <a:lnTo>
                    <a:pt x="406044" y="118618"/>
                  </a:lnTo>
                  <a:lnTo>
                    <a:pt x="369417" y="149313"/>
                  </a:lnTo>
                  <a:lnTo>
                    <a:pt x="334645" y="182130"/>
                  </a:lnTo>
                  <a:lnTo>
                    <a:pt x="301802" y="216954"/>
                  </a:lnTo>
                  <a:lnTo>
                    <a:pt x="270967" y="253695"/>
                  </a:lnTo>
                  <a:lnTo>
                    <a:pt x="242239" y="292265"/>
                  </a:lnTo>
                  <a:lnTo>
                    <a:pt x="215671" y="332562"/>
                  </a:lnTo>
                  <a:lnTo>
                    <a:pt x="191376" y="374510"/>
                  </a:lnTo>
                  <a:lnTo>
                    <a:pt x="169430" y="418007"/>
                  </a:lnTo>
                  <a:lnTo>
                    <a:pt x="149898" y="462940"/>
                  </a:lnTo>
                  <a:lnTo>
                    <a:pt x="132880" y="509244"/>
                  </a:lnTo>
                  <a:lnTo>
                    <a:pt x="118465" y="556806"/>
                  </a:lnTo>
                  <a:lnTo>
                    <a:pt x="8089" y="556806"/>
                  </a:lnTo>
                  <a:lnTo>
                    <a:pt x="203517" y="783336"/>
                  </a:lnTo>
                  <a:lnTo>
                    <a:pt x="469099" y="556806"/>
                  </a:lnTo>
                  <a:lnTo>
                    <a:pt x="360667" y="556806"/>
                  </a:lnTo>
                  <a:lnTo>
                    <a:pt x="380517" y="510781"/>
                  </a:lnTo>
                  <a:lnTo>
                    <a:pt x="403783" y="466953"/>
                  </a:lnTo>
                  <a:lnTo>
                    <a:pt x="430288" y="425500"/>
                  </a:lnTo>
                  <a:lnTo>
                    <a:pt x="459854" y="386613"/>
                  </a:lnTo>
                  <a:lnTo>
                    <a:pt x="492302" y="350456"/>
                  </a:lnTo>
                  <a:lnTo>
                    <a:pt x="527469" y="317220"/>
                  </a:lnTo>
                  <a:lnTo>
                    <a:pt x="565175" y="287083"/>
                  </a:lnTo>
                  <a:lnTo>
                    <a:pt x="605243" y="260210"/>
                  </a:lnTo>
                  <a:lnTo>
                    <a:pt x="647509" y="236804"/>
                  </a:lnTo>
                  <a:lnTo>
                    <a:pt x="691781" y="217017"/>
                  </a:lnTo>
                  <a:close/>
                </a:path>
                <a:path w="2474595" h="2221229">
                  <a:moveTo>
                    <a:pt x="2474264" y="1647558"/>
                  </a:moveTo>
                  <a:lnTo>
                    <a:pt x="2287600" y="1435620"/>
                  </a:lnTo>
                  <a:lnTo>
                    <a:pt x="2046782" y="1647558"/>
                  </a:lnTo>
                  <a:lnTo>
                    <a:pt x="2149614" y="1647558"/>
                  </a:lnTo>
                  <a:lnTo>
                    <a:pt x="2132863" y="1696377"/>
                  </a:lnTo>
                  <a:lnTo>
                    <a:pt x="2112861" y="1743062"/>
                  </a:lnTo>
                  <a:lnTo>
                    <a:pt x="2089772" y="1787410"/>
                  </a:lnTo>
                  <a:lnTo>
                    <a:pt x="2063737" y="1829231"/>
                  </a:lnTo>
                  <a:lnTo>
                    <a:pt x="2034946" y="1868322"/>
                  </a:lnTo>
                  <a:lnTo>
                    <a:pt x="2003513" y="1904492"/>
                  </a:lnTo>
                  <a:lnTo>
                    <a:pt x="1969617" y="1937562"/>
                  </a:lnTo>
                  <a:lnTo>
                    <a:pt x="1933422" y="1967306"/>
                  </a:lnTo>
                  <a:lnTo>
                    <a:pt x="1895068" y="1993544"/>
                  </a:lnTo>
                  <a:lnTo>
                    <a:pt x="1854708" y="2016099"/>
                  </a:lnTo>
                  <a:lnTo>
                    <a:pt x="1927174" y="2218004"/>
                  </a:lnTo>
                  <a:lnTo>
                    <a:pt x="1970316" y="2196477"/>
                  </a:lnTo>
                  <a:lnTo>
                    <a:pt x="2011895" y="2172106"/>
                  </a:lnTo>
                  <a:lnTo>
                    <a:pt x="2051837" y="2144992"/>
                  </a:lnTo>
                  <a:lnTo>
                    <a:pt x="2090051" y="2115248"/>
                  </a:lnTo>
                  <a:lnTo>
                    <a:pt x="2126437" y="2083003"/>
                  </a:lnTo>
                  <a:lnTo>
                    <a:pt x="2160905" y="2048357"/>
                  </a:lnTo>
                  <a:lnTo>
                    <a:pt x="2193379" y="2011426"/>
                  </a:lnTo>
                  <a:lnTo>
                    <a:pt x="2223770" y="1972335"/>
                  </a:lnTo>
                  <a:lnTo>
                    <a:pt x="2251976" y="1931174"/>
                  </a:lnTo>
                  <a:lnTo>
                    <a:pt x="2277910" y="1888096"/>
                  </a:lnTo>
                  <a:lnTo>
                    <a:pt x="2301494" y="1843176"/>
                  </a:lnTo>
                  <a:lnTo>
                    <a:pt x="2322639" y="1796554"/>
                  </a:lnTo>
                  <a:lnTo>
                    <a:pt x="2341245" y="1748332"/>
                  </a:lnTo>
                  <a:lnTo>
                    <a:pt x="2357234" y="1698625"/>
                  </a:lnTo>
                  <a:lnTo>
                    <a:pt x="2370505" y="1647558"/>
                  </a:lnTo>
                  <a:lnTo>
                    <a:pt x="2474264" y="1647558"/>
                  </a:lnTo>
                  <a:close/>
                </a:path>
              </a:pathLst>
            </a:custGeom>
            <a:solidFill>
              <a:srgbClr val="BDB8B6">
                <a:alpha val="850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754367" y="4390643"/>
              <a:ext cx="1746885" cy="1679575"/>
            </a:xfrm>
            <a:custGeom>
              <a:avLst/>
              <a:gdLst/>
              <a:ahLst/>
              <a:cxnLst/>
              <a:rect l="l" t="t" r="r" b="b"/>
              <a:pathLst>
                <a:path w="1746884" h="1679575">
                  <a:moveTo>
                    <a:pt x="873252" y="0"/>
                  </a:moveTo>
                  <a:lnTo>
                    <a:pt x="823698" y="1329"/>
                  </a:lnTo>
                  <a:lnTo>
                    <a:pt x="774870" y="5269"/>
                  </a:lnTo>
                  <a:lnTo>
                    <a:pt x="726841" y="11750"/>
                  </a:lnTo>
                  <a:lnTo>
                    <a:pt x="679684" y="20701"/>
                  </a:lnTo>
                  <a:lnTo>
                    <a:pt x="633474" y="32050"/>
                  </a:lnTo>
                  <a:lnTo>
                    <a:pt x="588284" y="45728"/>
                  </a:lnTo>
                  <a:lnTo>
                    <a:pt x="544188" y="61661"/>
                  </a:lnTo>
                  <a:lnTo>
                    <a:pt x="501259" y="79781"/>
                  </a:lnTo>
                  <a:lnTo>
                    <a:pt x="459571" y="100017"/>
                  </a:lnTo>
                  <a:lnTo>
                    <a:pt x="419198" y="122296"/>
                  </a:lnTo>
                  <a:lnTo>
                    <a:pt x="380214" y="146548"/>
                  </a:lnTo>
                  <a:lnTo>
                    <a:pt x="342692" y="172704"/>
                  </a:lnTo>
                  <a:lnTo>
                    <a:pt x="306707" y="200690"/>
                  </a:lnTo>
                  <a:lnTo>
                    <a:pt x="272331" y="230438"/>
                  </a:lnTo>
                  <a:lnTo>
                    <a:pt x="239638" y="261875"/>
                  </a:lnTo>
                  <a:lnTo>
                    <a:pt x="208703" y="294931"/>
                  </a:lnTo>
                  <a:lnTo>
                    <a:pt x="179599" y="329535"/>
                  </a:lnTo>
                  <a:lnTo>
                    <a:pt x="152400" y="365616"/>
                  </a:lnTo>
                  <a:lnTo>
                    <a:pt x="127179" y="403103"/>
                  </a:lnTo>
                  <a:lnTo>
                    <a:pt x="104010" y="441926"/>
                  </a:lnTo>
                  <a:lnTo>
                    <a:pt x="82967" y="482013"/>
                  </a:lnTo>
                  <a:lnTo>
                    <a:pt x="64124" y="523294"/>
                  </a:lnTo>
                  <a:lnTo>
                    <a:pt x="47553" y="565697"/>
                  </a:lnTo>
                  <a:lnTo>
                    <a:pt x="33330" y="609152"/>
                  </a:lnTo>
                  <a:lnTo>
                    <a:pt x="21528" y="653588"/>
                  </a:lnTo>
                  <a:lnTo>
                    <a:pt x="12220" y="698934"/>
                  </a:lnTo>
                  <a:lnTo>
                    <a:pt x="5480" y="745119"/>
                  </a:lnTo>
                  <a:lnTo>
                    <a:pt x="1382" y="792073"/>
                  </a:lnTo>
                  <a:lnTo>
                    <a:pt x="0" y="839724"/>
                  </a:lnTo>
                  <a:lnTo>
                    <a:pt x="1382" y="887374"/>
                  </a:lnTo>
                  <a:lnTo>
                    <a:pt x="5480" y="934328"/>
                  </a:lnTo>
                  <a:lnTo>
                    <a:pt x="12220" y="980513"/>
                  </a:lnTo>
                  <a:lnTo>
                    <a:pt x="21528" y="1025859"/>
                  </a:lnTo>
                  <a:lnTo>
                    <a:pt x="33330" y="1070295"/>
                  </a:lnTo>
                  <a:lnTo>
                    <a:pt x="47553" y="1113750"/>
                  </a:lnTo>
                  <a:lnTo>
                    <a:pt x="64124" y="1156153"/>
                  </a:lnTo>
                  <a:lnTo>
                    <a:pt x="82967" y="1197434"/>
                  </a:lnTo>
                  <a:lnTo>
                    <a:pt x="104010" y="1237521"/>
                  </a:lnTo>
                  <a:lnTo>
                    <a:pt x="127179" y="1276344"/>
                  </a:lnTo>
                  <a:lnTo>
                    <a:pt x="152400" y="1313831"/>
                  </a:lnTo>
                  <a:lnTo>
                    <a:pt x="179599" y="1349912"/>
                  </a:lnTo>
                  <a:lnTo>
                    <a:pt x="208703" y="1384516"/>
                  </a:lnTo>
                  <a:lnTo>
                    <a:pt x="239638" y="1417572"/>
                  </a:lnTo>
                  <a:lnTo>
                    <a:pt x="272331" y="1449009"/>
                  </a:lnTo>
                  <a:lnTo>
                    <a:pt x="306707" y="1478757"/>
                  </a:lnTo>
                  <a:lnTo>
                    <a:pt x="342692" y="1506743"/>
                  </a:lnTo>
                  <a:lnTo>
                    <a:pt x="380214" y="1532899"/>
                  </a:lnTo>
                  <a:lnTo>
                    <a:pt x="419198" y="1557151"/>
                  </a:lnTo>
                  <a:lnTo>
                    <a:pt x="459571" y="1579430"/>
                  </a:lnTo>
                  <a:lnTo>
                    <a:pt x="501259" y="1599666"/>
                  </a:lnTo>
                  <a:lnTo>
                    <a:pt x="544188" y="1617786"/>
                  </a:lnTo>
                  <a:lnTo>
                    <a:pt x="588284" y="1633719"/>
                  </a:lnTo>
                  <a:lnTo>
                    <a:pt x="633474" y="1647397"/>
                  </a:lnTo>
                  <a:lnTo>
                    <a:pt x="679684" y="1658746"/>
                  </a:lnTo>
                  <a:lnTo>
                    <a:pt x="726841" y="1667697"/>
                  </a:lnTo>
                  <a:lnTo>
                    <a:pt x="774870" y="1674178"/>
                  </a:lnTo>
                  <a:lnTo>
                    <a:pt x="823698" y="1678118"/>
                  </a:lnTo>
                  <a:lnTo>
                    <a:pt x="873252" y="1679448"/>
                  </a:lnTo>
                  <a:lnTo>
                    <a:pt x="922805" y="1678118"/>
                  </a:lnTo>
                  <a:lnTo>
                    <a:pt x="971633" y="1674178"/>
                  </a:lnTo>
                  <a:lnTo>
                    <a:pt x="1019662" y="1667697"/>
                  </a:lnTo>
                  <a:lnTo>
                    <a:pt x="1066819" y="1658746"/>
                  </a:lnTo>
                  <a:lnTo>
                    <a:pt x="1113029" y="1647397"/>
                  </a:lnTo>
                  <a:lnTo>
                    <a:pt x="1158219" y="1633719"/>
                  </a:lnTo>
                  <a:lnTo>
                    <a:pt x="1202315" y="1617786"/>
                  </a:lnTo>
                  <a:lnTo>
                    <a:pt x="1245244" y="1599666"/>
                  </a:lnTo>
                  <a:lnTo>
                    <a:pt x="1286932" y="1579430"/>
                  </a:lnTo>
                  <a:lnTo>
                    <a:pt x="1327305" y="1557151"/>
                  </a:lnTo>
                  <a:lnTo>
                    <a:pt x="1366289" y="1532899"/>
                  </a:lnTo>
                  <a:lnTo>
                    <a:pt x="1403811" y="1506743"/>
                  </a:lnTo>
                  <a:lnTo>
                    <a:pt x="1439796" y="1478757"/>
                  </a:lnTo>
                  <a:lnTo>
                    <a:pt x="1474172" y="1449009"/>
                  </a:lnTo>
                  <a:lnTo>
                    <a:pt x="1506865" y="1417572"/>
                  </a:lnTo>
                  <a:lnTo>
                    <a:pt x="1537800" y="1384516"/>
                  </a:lnTo>
                  <a:lnTo>
                    <a:pt x="1566904" y="1349912"/>
                  </a:lnTo>
                  <a:lnTo>
                    <a:pt x="1594103" y="1313831"/>
                  </a:lnTo>
                  <a:lnTo>
                    <a:pt x="1619324" y="1276344"/>
                  </a:lnTo>
                  <a:lnTo>
                    <a:pt x="1642493" y="1237521"/>
                  </a:lnTo>
                  <a:lnTo>
                    <a:pt x="1663536" y="1197434"/>
                  </a:lnTo>
                  <a:lnTo>
                    <a:pt x="1682379" y="1156153"/>
                  </a:lnTo>
                  <a:lnTo>
                    <a:pt x="1698950" y="1113750"/>
                  </a:lnTo>
                  <a:lnTo>
                    <a:pt x="1713173" y="1070295"/>
                  </a:lnTo>
                  <a:lnTo>
                    <a:pt x="1724975" y="1025859"/>
                  </a:lnTo>
                  <a:lnTo>
                    <a:pt x="1734283" y="980513"/>
                  </a:lnTo>
                  <a:lnTo>
                    <a:pt x="1741023" y="934328"/>
                  </a:lnTo>
                  <a:lnTo>
                    <a:pt x="1745121" y="887374"/>
                  </a:lnTo>
                  <a:lnTo>
                    <a:pt x="1746504" y="839724"/>
                  </a:lnTo>
                  <a:lnTo>
                    <a:pt x="1745121" y="792073"/>
                  </a:lnTo>
                  <a:lnTo>
                    <a:pt x="1741023" y="745119"/>
                  </a:lnTo>
                  <a:lnTo>
                    <a:pt x="1734283" y="698934"/>
                  </a:lnTo>
                  <a:lnTo>
                    <a:pt x="1724975" y="653588"/>
                  </a:lnTo>
                  <a:lnTo>
                    <a:pt x="1713173" y="609152"/>
                  </a:lnTo>
                  <a:lnTo>
                    <a:pt x="1698950" y="565697"/>
                  </a:lnTo>
                  <a:lnTo>
                    <a:pt x="1682379" y="523294"/>
                  </a:lnTo>
                  <a:lnTo>
                    <a:pt x="1663536" y="482013"/>
                  </a:lnTo>
                  <a:lnTo>
                    <a:pt x="1642493" y="441926"/>
                  </a:lnTo>
                  <a:lnTo>
                    <a:pt x="1619324" y="403103"/>
                  </a:lnTo>
                  <a:lnTo>
                    <a:pt x="1594103" y="365616"/>
                  </a:lnTo>
                  <a:lnTo>
                    <a:pt x="1566904" y="329535"/>
                  </a:lnTo>
                  <a:lnTo>
                    <a:pt x="1537800" y="294931"/>
                  </a:lnTo>
                  <a:lnTo>
                    <a:pt x="1506865" y="261875"/>
                  </a:lnTo>
                  <a:lnTo>
                    <a:pt x="1474172" y="230438"/>
                  </a:lnTo>
                  <a:lnTo>
                    <a:pt x="1439796" y="200690"/>
                  </a:lnTo>
                  <a:lnTo>
                    <a:pt x="1403811" y="172704"/>
                  </a:lnTo>
                  <a:lnTo>
                    <a:pt x="1366289" y="146548"/>
                  </a:lnTo>
                  <a:lnTo>
                    <a:pt x="1327305" y="122296"/>
                  </a:lnTo>
                  <a:lnTo>
                    <a:pt x="1286932" y="100017"/>
                  </a:lnTo>
                  <a:lnTo>
                    <a:pt x="1245244" y="79781"/>
                  </a:lnTo>
                  <a:lnTo>
                    <a:pt x="1202315" y="61661"/>
                  </a:lnTo>
                  <a:lnTo>
                    <a:pt x="1158219" y="45728"/>
                  </a:lnTo>
                  <a:lnTo>
                    <a:pt x="1113029" y="32050"/>
                  </a:lnTo>
                  <a:lnTo>
                    <a:pt x="1066819" y="20701"/>
                  </a:lnTo>
                  <a:lnTo>
                    <a:pt x="1019662" y="11750"/>
                  </a:lnTo>
                  <a:lnTo>
                    <a:pt x="971633" y="5269"/>
                  </a:lnTo>
                  <a:lnTo>
                    <a:pt x="922805" y="1329"/>
                  </a:lnTo>
                  <a:lnTo>
                    <a:pt x="873252" y="0"/>
                  </a:lnTo>
                  <a:close/>
                </a:path>
              </a:pathLst>
            </a:custGeom>
            <a:solidFill>
              <a:srgbClr val="00234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3663335" y="2585500"/>
            <a:ext cx="2348230" cy="3484879"/>
            <a:chOff x="3663335" y="2585500"/>
            <a:chExt cx="2348230" cy="3484879"/>
          </a:xfrm>
        </p:grpSpPr>
        <p:sp>
          <p:nvSpPr>
            <p:cNvPr id="15" name="object 15" descr=""/>
            <p:cNvSpPr/>
            <p:nvPr/>
          </p:nvSpPr>
          <p:spPr>
            <a:xfrm>
              <a:off x="3663327" y="2585503"/>
              <a:ext cx="2348230" cy="2243455"/>
            </a:xfrm>
            <a:custGeom>
              <a:avLst/>
              <a:gdLst/>
              <a:ahLst/>
              <a:cxnLst/>
              <a:rect l="l" t="t" r="r" b="b"/>
              <a:pathLst>
                <a:path w="2348229" h="2243454">
                  <a:moveTo>
                    <a:pt x="619556" y="2041207"/>
                  </a:moveTo>
                  <a:lnTo>
                    <a:pt x="579196" y="2018652"/>
                  </a:lnTo>
                  <a:lnTo>
                    <a:pt x="540842" y="1992414"/>
                  </a:lnTo>
                  <a:lnTo>
                    <a:pt x="504647" y="1962670"/>
                  </a:lnTo>
                  <a:lnTo>
                    <a:pt x="470750" y="1929599"/>
                  </a:lnTo>
                  <a:lnTo>
                    <a:pt x="439318" y="1893430"/>
                  </a:lnTo>
                  <a:lnTo>
                    <a:pt x="410527" y="1854339"/>
                  </a:lnTo>
                  <a:lnTo>
                    <a:pt x="384492" y="1812518"/>
                  </a:lnTo>
                  <a:lnTo>
                    <a:pt x="361403" y="1768170"/>
                  </a:lnTo>
                  <a:lnTo>
                    <a:pt x="341401" y="1721485"/>
                  </a:lnTo>
                  <a:lnTo>
                    <a:pt x="324650" y="1672666"/>
                  </a:lnTo>
                  <a:lnTo>
                    <a:pt x="427482" y="1672666"/>
                  </a:lnTo>
                  <a:lnTo>
                    <a:pt x="186664" y="1460728"/>
                  </a:lnTo>
                  <a:lnTo>
                    <a:pt x="0" y="1672666"/>
                  </a:lnTo>
                  <a:lnTo>
                    <a:pt x="103759" y="1672666"/>
                  </a:lnTo>
                  <a:lnTo>
                    <a:pt x="117030" y="1723732"/>
                  </a:lnTo>
                  <a:lnTo>
                    <a:pt x="133019" y="1773440"/>
                  </a:lnTo>
                  <a:lnTo>
                    <a:pt x="151625" y="1821662"/>
                  </a:lnTo>
                  <a:lnTo>
                    <a:pt x="172770" y="1868284"/>
                  </a:lnTo>
                  <a:lnTo>
                    <a:pt x="196354" y="1913204"/>
                  </a:lnTo>
                  <a:lnTo>
                    <a:pt x="222288" y="1956282"/>
                  </a:lnTo>
                  <a:lnTo>
                    <a:pt x="250494" y="1997443"/>
                  </a:lnTo>
                  <a:lnTo>
                    <a:pt x="280885" y="2036533"/>
                  </a:lnTo>
                  <a:lnTo>
                    <a:pt x="313359" y="2073465"/>
                  </a:lnTo>
                  <a:lnTo>
                    <a:pt x="347827" y="2108111"/>
                  </a:lnTo>
                  <a:lnTo>
                    <a:pt x="384213" y="2140356"/>
                  </a:lnTo>
                  <a:lnTo>
                    <a:pt x="422427" y="2170099"/>
                  </a:lnTo>
                  <a:lnTo>
                    <a:pt x="462368" y="2197214"/>
                  </a:lnTo>
                  <a:lnTo>
                    <a:pt x="503948" y="2221585"/>
                  </a:lnTo>
                  <a:lnTo>
                    <a:pt x="547090" y="2243112"/>
                  </a:lnTo>
                  <a:lnTo>
                    <a:pt x="619556" y="2041207"/>
                  </a:lnTo>
                  <a:close/>
                </a:path>
                <a:path w="2348229" h="2243454">
                  <a:moveTo>
                    <a:pt x="2347633" y="569861"/>
                  </a:moveTo>
                  <a:lnTo>
                    <a:pt x="2243886" y="569861"/>
                  </a:lnTo>
                  <a:lnTo>
                    <a:pt x="2230602" y="518833"/>
                  </a:lnTo>
                  <a:lnTo>
                    <a:pt x="2214600" y="469176"/>
                  </a:lnTo>
                  <a:lnTo>
                    <a:pt x="2195982" y="420992"/>
                  </a:lnTo>
                  <a:lnTo>
                    <a:pt x="2174837" y="374408"/>
                  </a:lnTo>
                  <a:lnTo>
                    <a:pt x="2151240" y="329539"/>
                  </a:lnTo>
                  <a:lnTo>
                    <a:pt x="2125281" y="286486"/>
                  </a:lnTo>
                  <a:lnTo>
                    <a:pt x="2097062" y="245376"/>
                  </a:lnTo>
                  <a:lnTo>
                    <a:pt x="2066671" y="206324"/>
                  </a:lnTo>
                  <a:lnTo>
                    <a:pt x="2034184" y="169430"/>
                  </a:lnTo>
                  <a:lnTo>
                    <a:pt x="1999691" y="134823"/>
                  </a:lnTo>
                  <a:lnTo>
                    <a:pt x="1963293" y="102616"/>
                  </a:lnTo>
                  <a:lnTo>
                    <a:pt x="1925078" y="72910"/>
                  </a:lnTo>
                  <a:lnTo>
                    <a:pt x="1885124" y="45834"/>
                  </a:lnTo>
                  <a:lnTo>
                    <a:pt x="1843532" y="21488"/>
                  </a:lnTo>
                  <a:lnTo>
                    <a:pt x="1800377" y="0"/>
                  </a:lnTo>
                  <a:lnTo>
                    <a:pt x="1727923" y="201891"/>
                  </a:lnTo>
                  <a:lnTo>
                    <a:pt x="1768284" y="224396"/>
                  </a:lnTo>
                  <a:lnTo>
                    <a:pt x="1806651" y="250583"/>
                  </a:lnTo>
                  <a:lnTo>
                    <a:pt x="1842871" y="280289"/>
                  </a:lnTo>
                  <a:lnTo>
                    <a:pt x="1876767" y="313283"/>
                  </a:lnTo>
                  <a:lnTo>
                    <a:pt x="1908213" y="349402"/>
                  </a:lnTo>
                  <a:lnTo>
                    <a:pt x="1937029" y="388442"/>
                  </a:lnTo>
                  <a:lnTo>
                    <a:pt x="1963064" y="430199"/>
                  </a:lnTo>
                  <a:lnTo>
                    <a:pt x="1986178" y="474484"/>
                  </a:lnTo>
                  <a:lnTo>
                    <a:pt x="2006193" y="521106"/>
                  </a:lnTo>
                  <a:lnTo>
                    <a:pt x="2022970" y="569861"/>
                  </a:lnTo>
                  <a:lnTo>
                    <a:pt x="1920151" y="569861"/>
                  </a:lnTo>
                  <a:lnTo>
                    <a:pt x="2161019" y="781773"/>
                  </a:lnTo>
                  <a:lnTo>
                    <a:pt x="2347633" y="569861"/>
                  </a:lnTo>
                  <a:close/>
                </a:path>
                <a:path w="2348229" h="2243454">
                  <a:moveTo>
                    <a:pt x="2347684" y="1669618"/>
                  </a:moveTo>
                  <a:lnTo>
                    <a:pt x="2161019" y="1457680"/>
                  </a:lnTo>
                  <a:lnTo>
                    <a:pt x="1920201" y="1669618"/>
                  </a:lnTo>
                  <a:lnTo>
                    <a:pt x="2023033" y="1669618"/>
                  </a:lnTo>
                  <a:lnTo>
                    <a:pt x="2006282" y="1718437"/>
                  </a:lnTo>
                  <a:lnTo>
                    <a:pt x="1986280" y="1765122"/>
                  </a:lnTo>
                  <a:lnTo>
                    <a:pt x="1963191" y="1809470"/>
                  </a:lnTo>
                  <a:lnTo>
                    <a:pt x="1937156" y="1851291"/>
                  </a:lnTo>
                  <a:lnTo>
                    <a:pt x="1908365" y="1890382"/>
                  </a:lnTo>
                  <a:lnTo>
                    <a:pt x="1876933" y="1926551"/>
                  </a:lnTo>
                  <a:lnTo>
                    <a:pt x="1843036" y="1959622"/>
                  </a:lnTo>
                  <a:lnTo>
                    <a:pt x="1806841" y="1989366"/>
                  </a:lnTo>
                  <a:lnTo>
                    <a:pt x="1768487" y="2015604"/>
                  </a:lnTo>
                  <a:lnTo>
                    <a:pt x="1728127" y="2038159"/>
                  </a:lnTo>
                  <a:lnTo>
                    <a:pt x="1800593" y="2240064"/>
                  </a:lnTo>
                  <a:lnTo>
                    <a:pt x="1843735" y="2218537"/>
                  </a:lnTo>
                  <a:lnTo>
                    <a:pt x="1885315" y="2194166"/>
                  </a:lnTo>
                  <a:lnTo>
                    <a:pt x="1925256" y="2167051"/>
                  </a:lnTo>
                  <a:lnTo>
                    <a:pt x="1963470" y="2137308"/>
                  </a:lnTo>
                  <a:lnTo>
                    <a:pt x="1999856" y="2105063"/>
                  </a:lnTo>
                  <a:lnTo>
                    <a:pt x="2034324" y="2070417"/>
                  </a:lnTo>
                  <a:lnTo>
                    <a:pt x="2066798" y="2033485"/>
                  </a:lnTo>
                  <a:lnTo>
                    <a:pt x="2097189" y="1994395"/>
                  </a:lnTo>
                  <a:lnTo>
                    <a:pt x="2125395" y="1953234"/>
                  </a:lnTo>
                  <a:lnTo>
                    <a:pt x="2151329" y="1910156"/>
                  </a:lnTo>
                  <a:lnTo>
                    <a:pt x="2174913" y="1865236"/>
                  </a:lnTo>
                  <a:lnTo>
                    <a:pt x="2196058" y="1818614"/>
                  </a:lnTo>
                  <a:lnTo>
                    <a:pt x="2214664" y="1770392"/>
                  </a:lnTo>
                  <a:lnTo>
                    <a:pt x="2230653" y="1720684"/>
                  </a:lnTo>
                  <a:lnTo>
                    <a:pt x="2243925" y="1669618"/>
                  </a:lnTo>
                  <a:lnTo>
                    <a:pt x="2347684" y="1669618"/>
                  </a:lnTo>
                  <a:close/>
                </a:path>
              </a:pathLst>
            </a:custGeom>
            <a:solidFill>
              <a:srgbClr val="BDB8B6">
                <a:alpha val="850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954779" y="4387595"/>
              <a:ext cx="1746885" cy="1682750"/>
            </a:xfrm>
            <a:custGeom>
              <a:avLst/>
              <a:gdLst/>
              <a:ahLst/>
              <a:cxnLst/>
              <a:rect l="l" t="t" r="r" b="b"/>
              <a:pathLst>
                <a:path w="1746885" h="1682750">
                  <a:moveTo>
                    <a:pt x="873252" y="0"/>
                  </a:moveTo>
                  <a:lnTo>
                    <a:pt x="823698" y="1331"/>
                  </a:lnTo>
                  <a:lnTo>
                    <a:pt x="774870" y="5279"/>
                  </a:lnTo>
                  <a:lnTo>
                    <a:pt x="726841" y="11772"/>
                  </a:lnTo>
                  <a:lnTo>
                    <a:pt x="679684" y="20739"/>
                  </a:lnTo>
                  <a:lnTo>
                    <a:pt x="633474" y="32109"/>
                  </a:lnTo>
                  <a:lnTo>
                    <a:pt x="588284" y="45811"/>
                  </a:lnTo>
                  <a:lnTo>
                    <a:pt x="544188" y="61774"/>
                  </a:lnTo>
                  <a:lnTo>
                    <a:pt x="501259" y="79927"/>
                  </a:lnTo>
                  <a:lnTo>
                    <a:pt x="459571" y="100199"/>
                  </a:lnTo>
                  <a:lnTo>
                    <a:pt x="419198" y="122519"/>
                  </a:lnTo>
                  <a:lnTo>
                    <a:pt x="380214" y="146815"/>
                  </a:lnTo>
                  <a:lnTo>
                    <a:pt x="342692" y="173018"/>
                  </a:lnTo>
                  <a:lnTo>
                    <a:pt x="306707" y="201056"/>
                  </a:lnTo>
                  <a:lnTo>
                    <a:pt x="272331" y="230857"/>
                  </a:lnTo>
                  <a:lnTo>
                    <a:pt x="239638" y="262351"/>
                  </a:lnTo>
                  <a:lnTo>
                    <a:pt x="208703" y="295467"/>
                  </a:lnTo>
                  <a:lnTo>
                    <a:pt x="179599" y="330134"/>
                  </a:lnTo>
                  <a:lnTo>
                    <a:pt x="152400" y="366281"/>
                  </a:lnTo>
                  <a:lnTo>
                    <a:pt x="127179" y="403836"/>
                  </a:lnTo>
                  <a:lnTo>
                    <a:pt x="104010" y="442729"/>
                  </a:lnTo>
                  <a:lnTo>
                    <a:pt x="82967" y="482889"/>
                  </a:lnTo>
                  <a:lnTo>
                    <a:pt x="64124" y="524245"/>
                  </a:lnTo>
                  <a:lnTo>
                    <a:pt x="47553" y="566725"/>
                  </a:lnTo>
                  <a:lnTo>
                    <a:pt x="33330" y="610259"/>
                  </a:lnTo>
                  <a:lnTo>
                    <a:pt x="21528" y="654775"/>
                  </a:lnTo>
                  <a:lnTo>
                    <a:pt x="12220" y="700204"/>
                  </a:lnTo>
                  <a:lnTo>
                    <a:pt x="5480" y="746472"/>
                  </a:lnTo>
                  <a:lnTo>
                    <a:pt x="1382" y="793511"/>
                  </a:lnTo>
                  <a:lnTo>
                    <a:pt x="0" y="841247"/>
                  </a:lnTo>
                  <a:lnTo>
                    <a:pt x="1382" y="888984"/>
                  </a:lnTo>
                  <a:lnTo>
                    <a:pt x="5480" y="936023"/>
                  </a:lnTo>
                  <a:lnTo>
                    <a:pt x="12220" y="982291"/>
                  </a:lnTo>
                  <a:lnTo>
                    <a:pt x="21528" y="1027720"/>
                  </a:lnTo>
                  <a:lnTo>
                    <a:pt x="33330" y="1072236"/>
                  </a:lnTo>
                  <a:lnTo>
                    <a:pt x="47553" y="1115770"/>
                  </a:lnTo>
                  <a:lnTo>
                    <a:pt x="64124" y="1158250"/>
                  </a:lnTo>
                  <a:lnTo>
                    <a:pt x="82967" y="1199606"/>
                  </a:lnTo>
                  <a:lnTo>
                    <a:pt x="104010" y="1239766"/>
                  </a:lnTo>
                  <a:lnTo>
                    <a:pt x="127179" y="1278659"/>
                  </a:lnTo>
                  <a:lnTo>
                    <a:pt x="152400" y="1316214"/>
                  </a:lnTo>
                  <a:lnTo>
                    <a:pt x="179599" y="1352361"/>
                  </a:lnTo>
                  <a:lnTo>
                    <a:pt x="208703" y="1387028"/>
                  </a:lnTo>
                  <a:lnTo>
                    <a:pt x="239638" y="1420144"/>
                  </a:lnTo>
                  <a:lnTo>
                    <a:pt x="272331" y="1451638"/>
                  </a:lnTo>
                  <a:lnTo>
                    <a:pt x="306707" y="1481439"/>
                  </a:lnTo>
                  <a:lnTo>
                    <a:pt x="342692" y="1509477"/>
                  </a:lnTo>
                  <a:lnTo>
                    <a:pt x="380214" y="1535680"/>
                  </a:lnTo>
                  <a:lnTo>
                    <a:pt x="419198" y="1559976"/>
                  </a:lnTo>
                  <a:lnTo>
                    <a:pt x="459571" y="1582296"/>
                  </a:lnTo>
                  <a:lnTo>
                    <a:pt x="501259" y="1602568"/>
                  </a:lnTo>
                  <a:lnTo>
                    <a:pt x="544188" y="1620721"/>
                  </a:lnTo>
                  <a:lnTo>
                    <a:pt x="588284" y="1636684"/>
                  </a:lnTo>
                  <a:lnTo>
                    <a:pt x="633474" y="1650386"/>
                  </a:lnTo>
                  <a:lnTo>
                    <a:pt x="679684" y="1661756"/>
                  </a:lnTo>
                  <a:lnTo>
                    <a:pt x="726841" y="1670723"/>
                  </a:lnTo>
                  <a:lnTo>
                    <a:pt x="774870" y="1677216"/>
                  </a:lnTo>
                  <a:lnTo>
                    <a:pt x="823698" y="1681164"/>
                  </a:lnTo>
                  <a:lnTo>
                    <a:pt x="873252" y="1682495"/>
                  </a:lnTo>
                  <a:lnTo>
                    <a:pt x="922805" y="1681164"/>
                  </a:lnTo>
                  <a:lnTo>
                    <a:pt x="971633" y="1677216"/>
                  </a:lnTo>
                  <a:lnTo>
                    <a:pt x="1019662" y="1670723"/>
                  </a:lnTo>
                  <a:lnTo>
                    <a:pt x="1066819" y="1661756"/>
                  </a:lnTo>
                  <a:lnTo>
                    <a:pt x="1113029" y="1650386"/>
                  </a:lnTo>
                  <a:lnTo>
                    <a:pt x="1158219" y="1636684"/>
                  </a:lnTo>
                  <a:lnTo>
                    <a:pt x="1202315" y="1620721"/>
                  </a:lnTo>
                  <a:lnTo>
                    <a:pt x="1245244" y="1602568"/>
                  </a:lnTo>
                  <a:lnTo>
                    <a:pt x="1286932" y="1582296"/>
                  </a:lnTo>
                  <a:lnTo>
                    <a:pt x="1327305" y="1559976"/>
                  </a:lnTo>
                  <a:lnTo>
                    <a:pt x="1366289" y="1535680"/>
                  </a:lnTo>
                  <a:lnTo>
                    <a:pt x="1403811" y="1509477"/>
                  </a:lnTo>
                  <a:lnTo>
                    <a:pt x="1439796" y="1481439"/>
                  </a:lnTo>
                  <a:lnTo>
                    <a:pt x="1474172" y="1451638"/>
                  </a:lnTo>
                  <a:lnTo>
                    <a:pt x="1506865" y="1420144"/>
                  </a:lnTo>
                  <a:lnTo>
                    <a:pt x="1537800" y="1387028"/>
                  </a:lnTo>
                  <a:lnTo>
                    <a:pt x="1566904" y="1352361"/>
                  </a:lnTo>
                  <a:lnTo>
                    <a:pt x="1594103" y="1316214"/>
                  </a:lnTo>
                  <a:lnTo>
                    <a:pt x="1619324" y="1278659"/>
                  </a:lnTo>
                  <a:lnTo>
                    <a:pt x="1642493" y="1239766"/>
                  </a:lnTo>
                  <a:lnTo>
                    <a:pt x="1663536" y="1199606"/>
                  </a:lnTo>
                  <a:lnTo>
                    <a:pt x="1682379" y="1158250"/>
                  </a:lnTo>
                  <a:lnTo>
                    <a:pt x="1698950" y="1115770"/>
                  </a:lnTo>
                  <a:lnTo>
                    <a:pt x="1713173" y="1072236"/>
                  </a:lnTo>
                  <a:lnTo>
                    <a:pt x="1724975" y="1027720"/>
                  </a:lnTo>
                  <a:lnTo>
                    <a:pt x="1734283" y="982291"/>
                  </a:lnTo>
                  <a:lnTo>
                    <a:pt x="1741023" y="936023"/>
                  </a:lnTo>
                  <a:lnTo>
                    <a:pt x="1745121" y="888984"/>
                  </a:lnTo>
                  <a:lnTo>
                    <a:pt x="1746504" y="841247"/>
                  </a:lnTo>
                  <a:lnTo>
                    <a:pt x="1745121" y="793511"/>
                  </a:lnTo>
                  <a:lnTo>
                    <a:pt x="1741023" y="746472"/>
                  </a:lnTo>
                  <a:lnTo>
                    <a:pt x="1734283" y="700204"/>
                  </a:lnTo>
                  <a:lnTo>
                    <a:pt x="1724975" y="654775"/>
                  </a:lnTo>
                  <a:lnTo>
                    <a:pt x="1713173" y="610259"/>
                  </a:lnTo>
                  <a:lnTo>
                    <a:pt x="1698950" y="566725"/>
                  </a:lnTo>
                  <a:lnTo>
                    <a:pt x="1682379" y="524245"/>
                  </a:lnTo>
                  <a:lnTo>
                    <a:pt x="1663536" y="482889"/>
                  </a:lnTo>
                  <a:lnTo>
                    <a:pt x="1642493" y="442729"/>
                  </a:lnTo>
                  <a:lnTo>
                    <a:pt x="1619324" y="403836"/>
                  </a:lnTo>
                  <a:lnTo>
                    <a:pt x="1594103" y="366281"/>
                  </a:lnTo>
                  <a:lnTo>
                    <a:pt x="1566904" y="330134"/>
                  </a:lnTo>
                  <a:lnTo>
                    <a:pt x="1537800" y="295467"/>
                  </a:lnTo>
                  <a:lnTo>
                    <a:pt x="1506865" y="262351"/>
                  </a:lnTo>
                  <a:lnTo>
                    <a:pt x="1474172" y="230857"/>
                  </a:lnTo>
                  <a:lnTo>
                    <a:pt x="1439796" y="201056"/>
                  </a:lnTo>
                  <a:lnTo>
                    <a:pt x="1403811" y="173018"/>
                  </a:lnTo>
                  <a:lnTo>
                    <a:pt x="1366289" y="146815"/>
                  </a:lnTo>
                  <a:lnTo>
                    <a:pt x="1327305" y="122519"/>
                  </a:lnTo>
                  <a:lnTo>
                    <a:pt x="1286932" y="100199"/>
                  </a:lnTo>
                  <a:lnTo>
                    <a:pt x="1245244" y="79927"/>
                  </a:lnTo>
                  <a:lnTo>
                    <a:pt x="1202315" y="61774"/>
                  </a:lnTo>
                  <a:lnTo>
                    <a:pt x="1158219" y="45811"/>
                  </a:lnTo>
                  <a:lnTo>
                    <a:pt x="1113029" y="32109"/>
                  </a:lnTo>
                  <a:lnTo>
                    <a:pt x="1066819" y="20739"/>
                  </a:lnTo>
                  <a:lnTo>
                    <a:pt x="1019662" y="11772"/>
                  </a:lnTo>
                  <a:lnTo>
                    <a:pt x="971633" y="5279"/>
                  </a:lnTo>
                  <a:lnTo>
                    <a:pt x="922805" y="1331"/>
                  </a:lnTo>
                  <a:lnTo>
                    <a:pt x="873252" y="0"/>
                  </a:lnTo>
                  <a:close/>
                </a:path>
              </a:pathLst>
            </a:custGeom>
            <a:solidFill>
              <a:srgbClr val="0023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7092506" y="4748429"/>
            <a:ext cx="1073150" cy="957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Enhancement Provider</a:t>
            </a:r>
            <a:endParaRPr sz="1400">
              <a:latin typeface="Calibri"/>
              <a:cs typeface="Calibri"/>
            </a:endParaRPr>
          </a:p>
          <a:p>
            <a:pPr algn="ctr" marL="60960" marR="55880" indent="1270">
              <a:lnSpc>
                <a:spcPct val="100000"/>
              </a:lnSpc>
              <a:spcBef>
                <a:spcPts val="15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Guarantees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Timely</a:t>
            </a:r>
            <a:r>
              <a:rPr dirty="0" sz="11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Payment </a:t>
            </a:r>
            <a:r>
              <a:rPr dirty="0" sz="1100" spc="1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FFFFFF"/>
                </a:solidFill>
                <a:latin typeface="Calibri"/>
                <a:cs typeface="Calibri"/>
              </a:rPr>
              <a:t>Insures</a:t>
            </a:r>
            <a:r>
              <a:rPr dirty="0" sz="11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Loan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6751319" y="1324355"/>
            <a:ext cx="1746885" cy="1682750"/>
          </a:xfrm>
          <a:custGeom>
            <a:avLst/>
            <a:gdLst/>
            <a:ahLst/>
            <a:cxnLst/>
            <a:rect l="l" t="t" r="r" b="b"/>
            <a:pathLst>
              <a:path w="1746884" h="1682750">
                <a:moveTo>
                  <a:pt x="873252" y="0"/>
                </a:moveTo>
                <a:lnTo>
                  <a:pt x="823698" y="1331"/>
                </a:lnTo>
                <a:lnTo>
                  <a:pt x="774870" y="5279"/>
                </a:lnTo>
                <a:lnTo>
                  <a:pt x="726841" y="11772"/>
                </a:lnTo>
                <a:lnTo>
                  <a:pt x="679684" y="20739"/>
                </a:lnTo>
                <a:lnTo>
                  <a:pt x="633474" y="32109"/>
                </a:lnTo>
                <a:lnTo>
                  <a:pt x="588284" y="45811"/>
                </a:lnTo>
                <a:lnTo>
                  <a:pt x="544188" y="61774"/>
                </a:lnTo>
                <a:lnTo>
                  <a:pt x="501259" y="79927"/>
                </a:lnTo>
                <a:lnTo>
                  <a:pt x="459571" y="100199"/>
                </a:lnTo>
                <a:lnTo>
                  <a:pt x="419198" y="122519"/>
                </a:lnTo>
                <a:lnTo>
                  <a:pt x="380214" y="146815"/>
                </a:lnTo>
                <a:lnTo>
                  <a:pt x="342692" y="173018"/>
                </a:lnTo>
                <a:lnTo>
                  <a:pt x="306707" y="201056"/>
                </a:lnTo>
                <a:lnTo>
                  <a:pt x="272331" y="230857"/>
                </a:lnTo>
                <a:lnTo>
                  <a:pt x="239638" y="262351"/>
                </a:lnTo>
                <a:lnTo>
                  <a:pt x="208703" y="295467"/>
                </a:lnTo>
                <a:lnTo>
                  <a:pt x="179599" y="330134"/>
                </a:lnTo>
                <a:lnTo>
                  <a:pt x="152400" y="366281"/>
                </a:lnTo>
                <a:lnTo>
                  <a:pt x="127179" y="403836"/>
                </a:lnTo>
                <a:lnTo>
                  <a:pt x="104010" y="442729"/>
                </a:lnTo>
                <a:lnTo>
                  <a:pt x="82967" y="482889"/>
                </a:lnTo>
                <a:lnTo>
                  <a:pt x="64124" y="524245"/>
                </a:lnTo>
                <a:lnTo>
                  <a:pt x="47553" y="566725"/>
                </a:lnTo>
                <a:lnTo>
                  <a:pt x="33330" y="610259"/>
                </a:lnTo>
                <a:lnTo>
                  <a:pt x="21528" y="654775"/>
                </a:lnTo>
                <a:lnTo>
                  <a:pt x="12220" y="700204"/>
                </a:lnTo>
                <a:lnTo>
                  <a:pt x="5480" y="746472"/>
                </a:lnTo>
                <a:lnTo>
                  <a:pt x="1382" y="793511"/>
                </a:lnTo>
                <a:lnTo>
                  <a:pt x="0" y="841248"/>
                </a:lnTo>
                <a:lnTo>
                  <a:pt x="1382" y="888984"/>
                </a:lnTo>
                <a:lnTo>
                  <a:pt x="5480" y="936023"/>
                </a:lnTo>
                <a:lnTo>
                  <a:pt x="12220" y="982291"/>
                </a:lnTo>
                <a:lnTo>
                  <a:pt x="21528" y="1027720"/>
                </a:lnTo>
                <a:lnTo>
                  <a:pt x="33330" y="1072236"/>
                </a:lnTo>
                <a:lnTo>
                  <a:pt x="47553" y="1115770"/>
                </a:lnTo>
                <a:lnTo>
                  <a:pt x="64124" y="1158250"/>
                </a:lnTo>
                <a:lnTo>
                  <a:pt x="82967" y="1199606"/>
                </a:lnTo>
                <a:lnTo>
                  <a:pt x="104010" y="1239766"/>
                </a:lnTo>
                <a:lnTo>
                  <a:pt x="127179" y="1278659"/>
                </a:lnTo>
                <a:lnTo>
                  <a:pt x="152400" y="1316214"/>
                </a:lnTo>
                <a:lnTo>
                  <a:pt x="179599" y="1352361"/>
                </a:lnTo>
                <a:lnTo>
                  <a:pt x="208703" y="1387028"/>
                </a:lnTo>
                <a:lnTo>
                  <a:pt x="239638" y="1420144"/>
                </a:lnTo>
                <a:lnTo>
                  <a:pt x="272331" y="1451638"/>
                </a:lnTo>
                <a:lnTo>
                  <a:pt x="306707" y="1481439"/>
                </a:lnTo>
                <a:lnTo>
                  <a:pt x="342692" y="1509477"/>
                </a:lnTo>
                <a:lnTo>
                  <a:pt x="380214" y="1535680"/>
                </a:lnTo>
                <a:lnTo>
                  <a:pt x="419198" y="1559976"/>
                </a:lnTo>
                <a:lnTo>
                  <a:pt x="459571" y="1582296"/>
                </a:lnTo>
                <a:lnTo>
                  <a:pt x="501259" y="1602568"/>
                </a:lnTo>
                <a:lnTo>
                  <a:pt x="544188" y="1620721"/>
                </a:lnTo>
                <a:lnTo>
                  <a:pt x="588284" y="1636684"/>
                </a:lnTo>
                <a:lnTo>
                  <a:pt x="633474" y="1650386"/>
                </a:lnTo>
                <a:lnTo>
                  <a:pt x="679684" y="1661756"/>
                </a:lnTo>
                <a:lnTo>
                  <a:pt x="726841" y="1670723"/>
                </a:lnTo>
                <a:lnTo>
                  <a:pt x="774870" y="1677216"/>
                </a:lnTo>
                <a:lnTo>
                  <a:pt x="823698" y="1681164"/>
                </a:lnTo>
                <a:lnTo>
                  <a:pt x="873252" y="1682496"/>
                </a:lnTo>
                <a:lnTo>
                  <a:pt x="922805" y="1681164"/>
                </a:lnTo>
                <a:lnTo>
                  <a:pt x="971633" y="1677216"/>
                </a:lnTo>
                <a:lnTo>
                  <a:pt x="1019662" y="1670723"/>
                </a:lnTo>
                <a:lnTo>
                  <a:pt x="1066819" y="1661756"/>
                </a:lnTo>
                <a:lnTo>
                  <a:pt x="1113029" y="1650386"/>
                </a:lnTo>
                <a:lnTo>
                  <a:pt x="1158219" y="1636684"/>
                </a:lnTo>
                <a:lnTo>
                  <a:pt x="1202315" y="1620721"/>
                </a:lnTo>
                <a:lnTo>
                  <a:pt x="1245244" y="1602568"/>
                </a:lnTo>
                <a:lnTo>
                  <a:pt x="1286932" y="1582296"/>
                </a:lnTo>
                <a:lnTo>
                  <a:pt x="1327305" y="1559976"/>
                </a:lnTo>
                <a:lnTo>
                  <a:pt x="1366289" y="1535680"/>
                </a:lnTo>
                <a:lnTo>
                  <a:pt x="1403811" y="1509477"/>
                </a:lnTo>
                <a:lnTo>
                  <a:pt x="1439796" y="1481439"/>
                </a:lnTo>
                <a:lnTo>
                  <a:pt x="1474172" y="1451638"/>
                </a:lnTo>
                <a:lnTo>
                  <a:pt x="1506865" y="1420144"/>
                </a:lnTo>
                <a:lnTo>
                  <a:pt x="1537800" y="1387028"/>
                </a:lnTo>
                <a:lnTo>
                  <a:pt x="1566904" y="1352361"/>
                </a:lnTo>
                <a:lnTo>
                  <a:pt x="1594103" y="1316214"/>
                </a:lnTo>
                <a:lnTo>
                  <a:pt x="1619324" y="1278659"/>
                </a:lnTo>
                <a:lnTo>
                  <a:pt x="1642493" y="1239766"/>
                </a:lnTo>
                <a:lnTo>
                  <a:pt x="1663536" y="1199606"/>
                </a:lnTo>
                <a:lnTo>
                  <a:pt x="1682379" y="1158250"/>
                </a:lnTo>
                <a:lnTo>
                  <a:pt x="1698950" y="1115770"/>
                </a:lnTo>
                <a:lnTo>
                  <a:pt x="1713173" y="1072236"/>
                </a:lnTo>
                <a:lnTo>
                  <a:pt x="1724975" y="1027720"/>
                </a:lnTo>
                <a:lnTo>
                  <a:pt x="1734283" y="982291"/>
                </a:lnTo>
                <a:lnTo>
                  <a:pt x="1741023" y="936023"/>
                </a:lnTo>
                <a:lnTo>
                  <a:pt x="1745121" y="888984"/>
                </a:lnTo>
                <a:lnTo>
                  <a:pt x="1746504" y="841248"/>
                </a:lnTo>
                <a:lnTo>
                  <a:pt x="1745121" y="793511"/>
                </a:lnTo>
                <a:lnTo>
                  <a:pt x="1741023" y="746472"/>
                </a:lnTo>
                <a:lnTo>
                  <a:pt x="1734283" y="700204"/>
                </a:lnTo>
                <a:lnTo>
                  <a:pt x="1724975" y="654775"/>
                </a:lnTo>
                <a:lnTo>
                  <a:pt x="1713173" y="610259"/>
                </a:lnTo>
                <a:lnTo>
                  <a:pt x="1698950" y="566725"/>
                </a:lnTo>
                <a:lnTo>
                  <a:pt x="1682379" y="524245"/>
                </a:lnTo>
                <a:lnTo>
                  <a:pt x="1663536" y="482889"/>
                </a:lnTo>
                <a:lnTo>
                  <a:pt x="1642493" y="442729"/>
                </a:lnTo>
                <a:lnTo>
                  <a:pt x="1619324" y="403836"/>
                </a:lnTo>
                <a:lnTo>
                  <a:pt x="1594103" y="366281"/>
                </a:lnTo>
                <a:lnTo>
                  <a:pt x="1566904" y="330134"/>
                </a:lnTo>
                <a:lnTo>
                  <a:pt x="1537800" y="295467"/>
                </a:lnTo>
                <a:lnTo>
                  <a:pt x="1506865" y="262351"/>
                </a:lnTo>
                <a:lnTo>
                  <a:pt x="1474172" y="230857"/>
                </a:lnTo>
                <a:lnTo>
                  <a:pt x="1439796" y="201056"/>
                </a:lnTo>
                <a:lnTo>
                  <a:pt x="1403811" y="173018"/>
                </a:lnTo>
                <a:lnTo>
                  <a:pt x="1366289" y="146815"/>
                </a:lnTo>
                <a:lnTo>
                  <a:pt x="1327305" y="122519"/>
                </a:lnTo>
                <a:lnTo>
                  <a:pt x="1286932" y="100199"/>
                </a:lnTo>
                <a:lnTo>
                  <a:pt x="1245244" y="79927"/>
                </a:lnTo>
                <a:lnTo>
                  <a:pt x="1202315" y="61774"/>
                </a:lnTo>
                <a:lnTo>
                  <a:pt x="1158219" y="45811"/>
                </a:lnTo>
                <a:lnTo>
                  <a:pt x="1113029" y="32109"/>
                </a:lnTo>
                <a:lnTo>
                  <a:pt x="1066819" y="20739"/>
                </a:lnTo>
                <a:lnTo>
                  <a:pt x="1019662" y="11772"/>
                </a:lnTo>
                <a:lnTo>
                  <a:pt x="971633" y="5279"/>
                </a:lnTo>
                <a:lnTo>
                  <a:pt x="922805" y="1331"/>
                </a:lnTo>
                <a:lnTo>
                  <a:pt x="873252" y="0"/>
                </a:lnTo>
                <a:close/>
              </a:path>
            </a:pathLst>
          </a:custGeom>
          <a:solidFill>
            <a:srgbClr val="0023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7136386" y="1492314"/>
            <a:ext cx="975994" cy="1338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31445" marR="105410" indent="-2159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Mortgage Servicer/ Lender</a:t>
            </a:r>
            <a:endParaRPr sz="14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  <a:spcBef>
                <a:spcPts val="10"/>
              </a:spcBef>
            </a:pPr>
            <a:r>
              <a:rPr dirty="0" sz="1100" spc="50">
                <a:solidFill>
                  <a:srgbClr val="FFFFFF"/>
                </a:solidFill>
                <a:latin typeface="Calibri"/>
                <a:cs typeface="Calibri"/>
              </a:rPr>
              <a:t>Lends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Homeowner</a:t>
            </a:r>
            <a:r>
              <a:rPr dirty="0" sz="11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Collects Payments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356896" y="4769929"/>
            <a:ext cx="943610" cy="911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Trustee</a:t>
            </a:r>
            <a:endParaRPr sz="14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  <a:spcBef>
                <a:spcPts val="15"/>
              </a:spcBef>
            </a:pPr>
            <a:r>
              <a:rPr dirty="0" sz="1100" spc="20">
                <a:solidFill>
                  <a:srgbClr val="FFFFFF"/>
                </a:solidFill>
                <a:latin typeface="Calibri"/>
                <a:cs typeface="Calibri"/>
              </a:rPr>
              <a:t>Collects</a:t>
            </a:r>
            <a:r>
              <a:rPr dirty="0" sz="11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Money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Protects Bondholders Rights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3640918" y="1321308"/>
            <a:ext cx="2048510" cy="2081530"/>
            <a:chOff x="3640918" y="1321308"/>
            <a:chExt cx="2048510" cy="2081530"/>
          </a:xfrm>
        </p:grpSpPr>
        <p:sp>
          <p:nvSpPr>
            <p:cNvPr id="22" name="object 22" descr=""/>
            <p:cNvSpPr/>
            <p:nvPr/>
          </p:nvSpPr>
          <p:spPr>
            <a:xfrm>
              <a:off x="3640918" y="2619621"/>
              <a:ext cx="683895" cy="782955"/>
            </a:xfrm>
            <a:custGeom>
              <a:avLst/>
              <a:gdLst/>
              <a:ahLst/>
              <a:cxnLst/>
              <a:rect l="l" t="t" r="r" b="b"/>
              <a:pathLst>
                <a:path w="683895" h="782954">
                  <a:moveTo>
                    <a:pt x="605967" y="0"/>
                  </a:moveTo>
                  <a:lnTo>
                    <a:pt x="561365" y="18727"/>
                  </a:lnTo>
                  <a:lnTo>
                    <a:pt x="518190" y="40029"/>
                  </a:lnTo>
                  <a:lnTo>
                    <a:pt x="476527" y="63812"/>
                  </a:lnTo>
                  <a:lnTo>
                    <a:pt x="436459" y="89983"/>
                  </a:lnTo>
                  <a:lnTo>
                    <a:pt x="398069" y="118447"/>
                  </a:lnTo>
                  <a:lnTo>
                    <a:pt x="361440" y="149111"/>
                  </a:lnTo>
                  <a:lnTo>
                    <a:pt x="326657" y="181883"/>
                  </a:lnTo>
                  <a:lnTo>
                    <a:pt x="293801" y="216668"/>
                  </a:lnTo>
                  <a:lnTo>
                    <a:pt x="262957" y="253373"/>
                  </a:lnTo>
                  <a:lnTo>
                    <a:pt x="234209" y="291904"/>
                  </a:lnTo>
                  <a:lnTo>
                    <a:pt x="207638" y="332168"/>
                  </a:lnTo>
                  <a:lnTo>
                    <a:pt x="183329" y="374071"/>
                  </a:lnTo>
                  <a:lnTo>
                    <a:pt x="161365" y="417521"/>
                  </a:lnTo>
                  <a:lnTo>
                    <a:pt x="141829" y="462422"/>
                  </a:lnTo>
                  <a:lnTo>
                    <a:pt x="124804" y="508683"/>
                  </a:lnTo>
                  <a:lnTo>
                    <a:pt x="110375" y="556209"/>
                  </a:lnTo>
                  <a:lnTo>
                    <a:pt x="0" y="556209"/>
                  </a:lnTo>
                  <a:lnTo>
                    <a:pt x="195364" y="782713"/>
                  </a:lnTo>
                  <a:lnTo>
                    <a:pt x="461009" y="556209"/>
                  </a:lnTo>
                  <a:lnTo>
                    <a:pt x="352615" y="556209"/>
                  </a:lnTo>
                  <a:lnTo>
                    <a:pt x="372487" y="510251"/>
                  </a:lnTo>
                  <a:lnTo>
                    <a:pt x="395770" y="466492"/>
                  </a:lnTo>
                  <a:lnTo>
                    <a:pt x="422289" y="425109"/>
                  </a:lnTo>
                  <a:lnTo>
                    <a:pt x="451869" y="386282"/>
                  </a:lnTo>
                  <a:lnTo>
                    <a:pt x="484336" y="350189"/>
                  </a:lnTo>
                  <a:lnTo>
                    <a:pt x="519515" y="317011"/>
                  </a:lnTo>
                  <a:lnTo>
                    <a:pt x="557231" y="286925"/>
                  </a:lnTo>
                  <a:lnTo>
                    <a:pt x="597310" y="260112"/>
                  </a:lnTo>
                  <a:lnTo>
                    <a:pt x="639576" y="236749"/>
                  </a:lnTo>
                  <a:lnTo>
                    <a:pt x="683856" y="217017"/>
                  </a:lnTo>
                  <a:lnTo>
                    <a:pt x="605967" y="0"/>
                  </a:lnTo>
                  <a:close/>
                </a:path>
              </a:pathLst>
            </a:custGeom>
            <a:solidFill>
              <a:srgbClr val="BDB8B6">
                <a:alpha val="850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942587" y="1321308"/>
              <a:ext cx="1746885" cy="1682750"/>
            </a:xfrm>
            <a:custGeom>
              <a:avLst/>
              <a:gdLst/>
              <a:ahLst/>
              <a:cxnLst/>
              <a:rect l="l" t="t" r="r" b="b"/>
              <a:pathLst>
                <a:path w="1746885" h="1682750">
                  <a:moveTo>
                    <a:pt x="873252" y="0"/>
                  </a:moveTo>
                  <a:lnTo>
                    <a:pt x="823698" y="1331"/>
                  </a:lnTo>
                  <a:lnTo>
                    <a:pt x="774870" y="5279"/>
                  </a:lnTo>
                  <a:lnTo>
                    <a:pt x="726841" y="11772"/>
                  </a:lnTo>
                  <a:lnTo>
                    <a:pt x="679684" y="20739"/>
                  </a:lnTo>
                  <a:lnTo>
                    <a:pt x="633474" y="32109"/>
                  </a:lnTo>
                  <a:lnTo>
                    <a:pt x="588284" y="45811"/>
                  </a:lnTo>
                  <a:lnTo>
                    <a:pt x="544188" y="61774"/>
                  </a:lnTo>
                  <a:lnTo>
                    <a:pt x="501259" y="79927"/>
                  </a:lnTo>
                  <a:lnTo>
                    <a:pt x="459571" y="100199"/>
                  </a:lnTo>
                  <a:lnTo>
                    <a:pt x="419198" y="122519"/>
                  </a:lnTo>
                  <a:lnTo>
                    <a:pt x="380214" y="146815"/>
                  </a:lnTo>
                  <a:lnTo>
                    <a:pt x="342692" y="173018"/>
                  </a:lnTo>
                  <a:lnTo>
                    <a:pt x="306707" y="201056"/>
                  </a:lnTo>
                  <a:lnTo>
                    <a:pt x="272331" y="230857"/>
                  </a:lnTo>
                  <a:lnTo>
                    <a:pt x="239638" y="262351"/>
                  </a:lnTo>
                  <a:lnTo>
                    <a:pt x="208703" y="295467"/>
                  </a:lnTo>
                  <a:lnTo>
                    <a:pt x="179599" y="330134"/>
                  </a:lnTo>
                  <a:lnTo>
                    <a:pt x="152400" y="366281"/>
                  </a:lnTo>
                  <a:lnTo>
                    <a:pt x="127179" y="403836"/>
                  </a:lnTo>
                  <a:lnTo>
                    <a:pt x="104010" y="442729"/>
                  </a:lnTo>
                  <a:lnTo>
                    <a:pt x="82967" y="482889"/>
                  </a:lnTo>
                  <a:lnTo>
                    <a:pt x="64124" y="524245"/>
                  </a:lnTo>
                  <a:lnTo>
                    <a:pt x="47553" y="566725"/>
                  </a:lnTo>
                  <a:lnTo>
                    <a:pt x="33330" y="610259"/>
                  </a:lnTo>
                  <a:lnTo>
                    <a:pt x="21528" y="654775"/>
                  </a:lnTo>
                  <a:lnTo>
                    <a:pt x="12220" y="700204"/>
                  </a:lnTo>
                  <a:lnTo>
                    <a:pt x="5480" y="746472"/>
                  </a:lnTo>
                  <a:lnTo>
                    <a:pt x="1382" y="793511"/>
                  </a:lnTo>
                  <a:lnTo>
                    <a:pt x="0" y="841248"/>
                  </a:lnTo>
                  <a:lnTo>
                    <a:pt x="1382" y="888984"/>
                  </a:lnTo>
                  <a:lnTo>
                    <a:pt x="5480" y="936023"/>
                  </a:lnTo>
                  <a:lnTo>
                    <a:pt x="12220" y="982291"/>
                  </a:lnTo>
                  <a:lnTo>
                    <a:pt x="21528" y="1027720"/>
                  </a:lnTo>
                  <a:lnTo>
                    <a:pt x="33330" y="1072236"/>
                  </a:lnTo>
                  <a:lnTo>
                    <a:pt x="47553" y="1115770"/>
                  </a:lnTo>
                  <a:lnTo>
                    <a:pt x="64124" y="1158250"/>
                  </a:lnTo>
                  <a:lnTo>
                    <a:pt x="82967" y="1199606"/>
                  </a:lnTo>
                  <a:lnTo>
                    <a:pt x="104010" y="1239766"/>
                  </a:lnTo>
                  <a:lnTo>
                    <a:pt x="127179" y="1278659"/>
                  </a:lnTo>
                  <a:lnTo>
                    <a:pt x="152400" y="1316214"/>
                  </a:lnTo>
                  <a:lnTo>
                    <a:pt x="179599" y="1352361"/>
                  </a:lnTo>
                  <a:lnTo>
                    <a:pt x="208703" y="1387028"/>
                  </a:lnTo>
                  <a:lnTo>
                    <a:pt x="239638" y="1420144"/>
                  </a:lnTo>
                  <a:lnTo>
                    <a:pt x="272331" y="1451638"/>
                  </a:lnTo>
                  <a:lnTo>
                    <a:pt x="306707" y="1481439"/>
                  </a:lnTo>
                  <a:lnTo>
                    <a:pt x="342692" y="1509477"/>
                  </a:lnTo>
                  <a:lnTo>
                    <a:pt x="380214" y="1535680"/>
                  </a:lnTo>
                  <a:lnTo>
                    <a:pt x="419198" y="1559976"/>
                  </a:lnTo>
                  <a:lnTo>
                    <a:pt x="459571" y="1582296"/>
                  </a:lnTo>
                  <a:lnTo>
                    <a:pt x="501259" y="1602568"/>
                  </a:lnTo>
                  <a:lnTo>
                    <a:pt x="544188" y="1620721"/>
                  </a:lnTo>
                  <a:lnTo>
                    <a:pt x="588284" y="1636684"/>
                  </a:lnTo>
                  <a:lnTo>
                    <a:pt x="633474" y="1650386"/>
                  </a:lnTo>
                  <a:lnTo>
                    <a:pt x="679684" y="1661756"/>
                  </a:lnTo>
                  <a:lnTo>
                    <a:pt x="726841" y="1670723"/>
                  </a:lnTo>
                  <a:lnTo>
                    <a:pt x="774870" y="1677216"/>
                  </a:lnTo>
                  <a:lnTo>
                    <a:pt x="823698" y="1681164"/>
                  </a:lnTo>
                  <a:lnTo>
                    <a:pt x="873252" y="1682496"/>
                  </a:lnTo>
                  <a:lnTo>
                    <a:pt x="922805" y="1681164"/>
                  </a:lnTo>
                  <a:lnTo>
                    <a:pt x="971633" y="1677216"/>
                  </a:lnTo>
                  <a:lnTo>
                    <a:pt x="1019662" y="1670723"/>
                  </a:lnTo>
                  <a:lnTo>
                    <a:pt x="1066819" y="1661756"/>
                  </a:lnTo>
                  <a:lnTo>
                    <a:pt x="1113029" y="1650386"/>
                  </a:lnTo>
                  <a:lnTo>
                    <a:pt x="1158219" y="1636684"/>
                  </a:lnTo>
                  <a:lnTo>
                    <a:pt x="1202315" y="1620721"/>
                  </a:lnTo>
                  <a:lnTo>
                    <a:pt x="1245244" y="1602568"/>
                  </a:lnTo>
                  <a:lnTo>
                    <a:pt x="1286932" y="1582296"/>
                  </a:lnTo>
                  <a:lnTo>
                    <a:pt x="1327305" y="1559976"/>
                  </a:lnTo>
                  <a:lnTo>
                    <a:pt x="1366289" y="1535680"/>
                  </a:lnTo>
                  <a:lnTo>
                    <a:pt x="1403811" y="1509477"/>
                  </a:lnTo>
                  <a:lnTo>
                    <a:pt x="1439796" y="1481439"/>
                  </a:lnTo>
                  <a:lnTo>
                    <a:pt x="1474172" y="1451638"/>
                  </a:lnTo>
                  <a:lnTo>
                    <a:pt x="1506865" y="1420144"/>
                  </a:lnTo>
                  <a:lnTo>
                    <a:pt x="1537800" y="1387028"/>
                  </a:lnTo>
                  <a:lnTo>
                    <a:pt x="1566904" y="1352361"/>
                  </a:lnTo>
                  <a:lnTo>
                    <a:pt x="1594103" y="1316214"/>
                  </a:lnTo>
                  <a:lnTo>
                    <a:pt x="1619324" y="1278659"/>
                  </a:lnTo>
                  <a:lnTo>
                    <a:pt x="1642493" y="1239766"/>
                  </a:lnTo>
                  <a:lnTo>
                    <a:pt x="1663536" y="1199606"/>
                  </a:lnTo>
                  <a:lnTo>
                    <a:pt x="1682379" y="1158250"/>
                  </a:lnTo>
                  <a:lnTo>
                    <a:pt x="1698950" y="1115770"/>
                  </a:lnTo>
                  <a:lnTo>
                    <a:pt x="1713173" y="1072236"/>
                  </a:lnTo>
                  <a:lnTo>
                    <a:pt x="1724975" y="1027720"/>
                  </a:lnTo>
                  <a:lnTo>
                    <a:pt x="1734283" y="982291"/>
                  </a:lnTo>
                  <a:lnTo>
                    <a:pt x="1741023" y="936023"/>
                  </a:lnTo>
                  <a:lnTo>
                    <a:pt x="1745121" y="888984"/>
                  </a:lnTo>
                  <a:lnTo>
                    <a:pt x="1746504" y="841248"/>
                  </a:lnTo>
                  <a:lnTo>
                    <a:pt x="1745121" y="793511"/>
                  </a:lnTo>
                  <a:lnTo>
                    <a:pt x="1741023" y="746472"/>
                  </a:lnTo>
                  <a:lnTo>
                    <a:pt x="1734283" y="700204"/>
                  </a:lnTo>
                  <a:lnTo>
                    <a:pt x="1724975" y="654775"/>
                  </a:lnTo>
                  <a:lnTo>
                    <a:pt x="1713173" y="610259"/>
                  </a:lnTo>
                  <a:lnTo>
                    <a:pt x="1698950" y="566725"/>
                  </a:lnTo>
                  <a:lnTo>
                    <a:pt x="1682379" y="524245"/>
                  </a:lnTo>
                  <a:lnTo>
                    <a:pt x="1663536" y="482889"/>
                  </a:lnTo>
                  <a:lnTo>
                    <a:pt x="1642493" y="442729"/>
                  </a:lnTo>
                  <a:lnTo>
                    <a:pt x="1619324" y="403836"/>
                  </a:lnTo>
                  <a:lnTo>
                    <a:pt x="1594103" y="366281"/>
                  </a:lnTo>
                  <a:lnTo>
                    <a:pt x="1566904" y="330134"/>
                  </a:lnTo>
                  <a:lnTo>
                    <a:pt x="1537800" y="295467"/>
                  </a:lnTo>
                  <a:lnTo>
                    <a:pt x="1506865" y="262351"/>
                  </a:lnTo>
                  <a:lnTo>
                    <a:pt x="1474172" y="230857"/>
                  </a:lnTo>
                  <a:lnTo>
                    <a:pt x="1439796" y="201056"/>
                  </a:lnTo>
                  <a:lnTo>
                    <a:pt x="1403811" y="173018"/>
                  </a:lnTo>
                  <a:lnTo>
                    <a:pt x="1366289" y="146815"/>
                  </a:lnTo>
                  <a:lnTo>
                    <a:pt x="1327305" y="122519"/>
                  </a:lnTo>
                  <a:lnTo>
                    <a:pt x="1286932" y="100199"/>
                  </a:lnTo>
                  <a:lnTo>
                    <a:pt x="1245244" y="79927"/>
                  </a:lnTo>
                  <a:lnTo>
                    <a:pt x="1202315" y="61774"/>
                  </a:lnTo>
                  <a:lnTo>
                    <a:pt x="1158219" y="45811"/>
                  </a:lnTo>
                  <a:lnTo>
                    <a:pt x="1113029" y="32109"/>
                  </a:lnTo>
                  <a:lnTo>
                    <a:pt x="1066819" y="20739"/>
                  </a:lnTo>
                  <a:lnTo>
                    <a:pt x="1019662" y="11772"/>
                  </a:lnTo>
                  <a:lnTo>
                    <a:pt x="971633" y="5279"/>
                  </a:lnTo>
                  <a:lnTo>
                    <a:pt x="922805" y="1331"/>
                  </a:lnTo>
                  <a:lnTo>
                    <a:pt x="873252" y="0"/>
                  </a:lnTo>
                  <a:close/>
                </a:path>
              </a:pathLst>
            </a:custGeom>
            <a:solidFill>
              <a:srgbClr val="0023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4284549" y="1786734"/>
            <a:ext cx="1061720" cy="744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dirty="0" sz="1400" spc="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endParaRPr sz="1400">
              <a:latin typeface="Calibri"/>
              <a:cs typeface="Calibri"/>
            </a:endParaRPr>
          </a:p>
          <a:p>
            <a:pPr algn="ctr" marL="57785" marR="50165" indent="-3175">
              <a:lnSpc>
                <a:spcPct val="100000"/>
              </a:lnSpc>
              <a:spcBef>
                <a:spcPts val="1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Structures,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Markets</a:t>
            </a:r>
            <a:r>
              <a:rPr dirty="0" sz="11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 spc="55">
                <a:solidFill>
                  <a:srgbClr val="FFFFFF"/>
                </a:solidFill>
                <a:latin typeface="Calibri"/>
                <a:cs typeface="Calibri"/>
              </a:rPr>
              <a:t> Sells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Bond</a:t>
            </a:r>
            <a:r>
              <a:rPr dirty="0" sz="11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45">
                <a:solidFill>
                  <a:srgbClr val="FFFFFF"/>
                </a:solidFill>
                <a:latin typeface="Calibri"/>
                <a:cs typeface="Calibri"/>
              </a:rPr>
              <a:t>Issue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8500" y="589845"/>
            <a:ext cx="21494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Bond</a:t>
            </a:r>
            <a:r>
              <a:rPr dirty="0" sz="1800" spc="4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80" b="1">
                <a:solidFill>
                  <a:srgbClr val="002F56"/>
                </a:solidFill>
                <a:latin typeface="Calibri"/>
                <a:cs typeface="Calibri"/>
              </a:rPr>
              <a:t>Issue </a:t>
            </a:r>
            <a:r>
              <a:rPr dirty="0" sz="1800" spc="35" b="1">
                <a:solidFill>
                  <a:srgbClr val="002F56"/>
                </a:solidFill>
                <a:latin typeface="Calibri"/>
                <a:cs typeface="Calibri"/>
              </a:rPr>
              <a:t>Oversight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463090" y="2251671"/>
            <a:ext cx="7626350" cy="2931160"/>
            <a:chOff x="1463090" y="2251671"/>
            <a:chExt cx="7626350" cy="2931160"/>
          </a:xfrm>
        </p:grpSpPr>
        <p:sp>
          <p:nvSpPr>
            <p:cNvPr id="4" name="object 4" descr=""/>
            <p:cNvSpPr/>
            <p:nvPr/>
          </p:nvSpPr>
          <p:spPr>
            <a:xfrm>
              <a:off x="2925597" y="2784360"/>
              <a:ext cx="4237990" cy="2073275"/>
            </a:xfrm>
            <a:custGeom>
              <a:avLst/>
              <a:gdLst/>
              <a:ahLst/>
              <a:cxnLst/>
              <a:rect l="l" t="t" r="r" b="b"/>
              <a:pathLst>
                <a:path w="4237990" h="2073275">
                  <a:moveTo>
                    <a:pt x="1305306" y="1010818"/>
                  </a:moveTo>
                  <a:lnTo>
                    <a:pt x="1059840" y="1290180"/>
                  </a:lnTo>
                  <a:lnTo>
                    <a:pt x="426453" y="733628"/>
                  </a:lnTo>
                  <a:lnTo>
                    <a:pt x="0" y="1218946"/>
                  </a:lnTo>
                  <a:lnTo>
                    <a:pt x="633387" y="1775498"/>
                  </a:lnTo>
                  <a:lnTo>
                    <a:pt x="387908" y="2054860"/>
                  </a:lnTo>
                  <a:lnTo>
                    <a:pt x="1284782" y="1917865"/>
                  </a:lnTo>
                  <a:lnTo>
                    <a:pt x="1305306" y="1010818"/>
                  </a:lnTo>
                  <a:close/>
                </a:path>
                <a:path w="4237990" h="2073275">
                  <a:moveTo>
                    <a:pt x="2829026" y="1214996"/>
                  </a:moveTo>
                  <a:lnTo>
                    <a:pt x="2457132" y="1214996"/>
                  </a:lnTo>
                  <a:lnTo>
                    <a:pt x="2457132" y="0"/>
                  </a:lnTo>
                  <a:lnTo>
                    <a:pt x="1811032" y="0"/>
                  </a:lnTo>
                  <a:lnTo>
                    <a:pt x="1811032" y="1214996"/>
                  </a:lnTo>
                  <a:lnTo>
                    <a:pt x="1439138" y="1214996"/>
                  </a:lnTo>
                  <a:lnTo>
                    <a:pt x="2134082" y="1798320"/>
                  </a:lnTo>
                  <a:lnTo>
                    <a:pt x="2829026" y="1214996"/>
                  </a:lnTo>
                  <a:close/>
                </a:path>
                <a:path w="4237990" h="2073275">
                  <a:moveTo>
                    <a:pt x="4237698" y="1214120"/>
                  </a:moveTo>
                  <a:lnTo>
                    <a:pt x="3783063" y="755091"/>
                  </a:lnTo>
                  <a:lnTo>
                    <a:pt x="3182734" y="1349667"/>
                  </a:lnTo>
                  <a:lnTo>
                    <a:pt x="2921038" y="1085443"/>
                  </a:lnTo>
                  <a:lnTo>
                    <a:pt x="2995612" y="1989645"/>
                  </a:lnTo>
                  <a:lnTo>
                    <a:pt x="3899052" y="2072932"/>
                  </a:lnTo>
                  <a:lnTo>
                    <a:pt x="3637356" y="1808708"/>
                  </a:lnTo>
                  <a:lnTo>
                    <a:pt x="4237698" y="1214120"/>
                  </a:lnTo>
                  <a:close/>
                </a:path>
              </a:pathLst>
            </a:custGeom>
            <a:solidFill>
              <a:srgbClr val="BDB8B6">
                <a:alpha val="4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4680" y="2251671"/>
              <a:ext cx="1206093" cy="13808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90" y="3601123"/>
              <a:ext cx="883216" cy="14237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9332" y="2732005"/>
              <a:ext cx="988568" cy="13897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5900" y="3378827"/>
              <a:ext cx="876147" cy="16338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3511" y="2362085"/>
              <a:ext cx="1046479" cy="103648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60206" y="4082224"/>
              <a:ext cx="629220" cy="110049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48612" y="3653027"/>
              <a:ext cx="893063" cy="15179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03845" y="3796977"/>
              <a:ext cx="552742" cy="115406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43699" y="2772156"/>
              <a:ext cx="1101851" cy="117043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9786" y="2894313"/>
              <a:ext cx="690879" cy="77977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86656" y="2293619"/>
              <a:ext cx="492251" cy="388619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4608523" y="2320287"/>
            <a:ext cx="2482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0" b="1">
                <a:solidFill>
                  <a:srgbClr val="002E55"/>
                </a:solidFill>
                <a:latin typeface="Calibri"/>
                <a:cs typeface="Calibri"/>
              </a:rPr>
              <a:t>SEC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234184" y="1459991"/>
            <a:ext cx="5994400" cy="3929379"/>
            <a:chOff x="2234184" y="1459991"/>
            <a:chExt cx="5994400" cy="3929379"/>
          </a:xfrm>
        </p:grpSpPr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34184" y="2580131"/>
              <a:ext cx="1127759" cy="130301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2533" y="2729031"/>
              <a:ext cx="768690" cy="9144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79791" y="3774947"/>
              <a:ext cx="748283" cy="110337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60725" y="3891231"/>
              <a:ext cx="388913" cy="74453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41800" y="1785875"/>
              <a:ext cx="1442537" cy="115621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45123" y="2452116"/>
              <a:ext cx="1004315" cy="85801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43824" y="2569516"/>
              <a:ext cx="628218" cy="49735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05400" y="2241804"/>
              <a:ext cx="1001267" cy="63093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62339" y="2333920"/>
              <a:ext cx="690930" cy="31209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17600" y="1688916"/>
              <a:ext cx="1364953" cy="112549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22092" y="2058923"/>
              <a:ext cx="1421891" cy="107441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92456" y="2196162"/>
              <a:ext cx="1056173" cy="6989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66944" y="1459991"/>
              <a:ext cx="810767" cy="80619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59579" y="1493520"/>
              <a:ext cx="761987" cy="761999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3942588" y="4901183"/>
              <a:ext cx="2133600" cy="481965"/>
            </a:xfrm>
            <a:custGeom>
              <a:avLst/>
              <a:gdLst/>
              <a:ahLst/>
              <a:cxnLst/>
              <a:rect l="l" t="t" r="r" b="b"/>
              <a:pathLst>
                <a:path w="2133600" h="481964">
                  <a:moveTo>
                    <a:pt x="0" y="0"/>
                  </a:moveTo>
                  <a:lnTo>
                    <a:pt x="2133600" y="0"/>
                  </a:lnTo>
                  <a:lnTo>
                    <a:pt x="2133600" y="481584"/>
                  </a:lnTo>
                  <a:lnTo>
                    <a:pt x="0" y="48158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6D6E7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3948938" y="4918964"/>
            <a:ext cx="2120900" cy="457834"/>
          </a:xfrm>
          <a:prstGeom prst="rect">
            <a:avLst/>
          </a:prstGeom>
          <a:solidFill>
            <a:srgbClr val="002F56"/>
          </a:solidFill>
        </p:spPr>
        <p:txBody>
          <a:bodyPr wrap="square" lIns="0" tIns="34290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270"/>
              </a:spcBef>
            </a:pPr>
            <a:r>
              <a:rPr dirty="0" sz="2400" spc="130" b="1">
                <a:solidFill>
                  <a:srgbClr val="FFFFFF"/>
                </a:solidFill>
                <a:latin typeface="Calibri"/>
                <a:cs typeface="Calibri"/>
              </a:rPr>
              <a:t>$30,000,000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3942588" y="4924044"/>
            <a:ext cx="2133600" cy="1289685"/>
          </a:xfrm>
          <a:custGeom>
            <a:avLst/>
            <a:gdLst/>
            <a:ahLst/>
            <a:cxnLst/>
            <a:rect l="l" t="t" r="r" b="b"/>
            <a:pathLst>
              <a:path w="2133600" h="1289685">
                <a:moveTo>
                  <a:pt x="0" y="0"/>
                </a:moveTo>
                <a:lnTo>
                  <a:pt x="2133600" y="0"/>
                </a:lnTo>
                <a:lnTo>
                  <a:pt x="2133600" y="1289304"/>
                </a:lnTo>
                <a:lnTo>
                  <a:pt x="0" y="128930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96999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3948938" y="5369898"/>
            <a:ext cx="2120900" cy="72898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93040">
              <a:lnSpc>
                <a:spcPct val="100000"/>
              </a:lnSpc>
              <a:spcBef>
                <a:spcPts val="505"/>
              </a:spcBef>
            </a:pPr>
            <a:r>
              <a:rPr dirty="0" sz="1200" b="1">
                <a:solidFill>
                  <a:srgbClr val="002E55"/>
                </a:solidFill>
                <a:latin typeface="Calibri"/>
                <a:cs typeface="Calibri"/>
              </a:rPr>
              <a:t>A</a:t>
            </a:r>
            <a:r>
              <a:rPr dirty="0" sz="1200" spc="15" b="1">
                <a:solidFill>
                  <a:srgbClr val="002E55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E55"/>
                </a:solidFill>
                <a:latin typeface="Calibri"/>
                <a:cs typeface="Calibri"/>
              </a:rPr>
              <a:t>Bond</a:t>
            </a:r>
            <a:r>
              <a:rPr dirty="0" sz="1200" spc="20" b="1">
                <a:solidFill>
                  <a:srgbClr val="002E55"/>
                </a:solidFill>
                <a:latin typeface="Calibri"/>
                <a:cs typeface="Calibri"/>
              </a:rPr>
              <a:t> </a:t>
            </a:r>
            <a:r>
              <a:rPr dirty="0" sz="1200" spc="50" b="1">
                <a:solidFill>
                  <a:srgbClr val="002E55"/>
                </a:solidFill>
                <a:latin typeface="Calibri"/>
                <a:cs typeface="Calibri"/>
              </a:rPr>
              <a:t>Issue</a:t>
            </a:r>
            <a:r>
              <a:rPr dirty="0" sz="1200" b="1">
                <a:solidFill>
                  <a:srgbClr val="002E55"/>
                </a:solidFill>
                <a:latin typeface="Calibri"/>
                <a:cs typeface="Calibri"/>
              </a:rPr>
              <a:t> </a:t>
            </a:r>
            <a:r>
              <a:rPr dirty="0" sz="1200" spc="-254" b="1">
                <a:solidFill>
                  <a:srgbClr val="002E55"/>
                </a:solidFill>
                <a:latin typeface="Calibri"/>
                <a:cs typeface="Calibri"/>
              </a:rPr>
              <a:t>|</a:t>
            </a:r>
            <a:r>
              <a:rPr dirty="0" sz="1200" spc="-15" b="1">
                <a:solidFill>
                  <a:srgbClr val="002E55"/>
                </a:solidFill>
                <a:latin typeface="Calibri"/>
                <a:cs typeface="Calibri"/>
              </a:rPr>
              <a:t> </a:t>
            </a:r>
            <a:r>
              <a:rPr dirty="0" sz="1200" spc="50" b="1">
                <a:solidFill>
                  <a:srgbClr val="002E55"/>
                </a:solidFill>
                <a:latin typeface="Calibri"/>
                <a:cs typeface="Calibri"/>
              </a:rPr>
              <a:t>Series</a:t>
            </a:r>
            <a:r>
              <a:rPr dirty="0" sz="1200" spc="5" b="1">
                <a:solidFill>
                  <a:srgbClr val="002E55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002E55"/>
                </a:solidFill>
                <a:latin typeface="Calibri"/>
                <a:cs typeface="Calibri"/>
              </a:rPr>
              <a:t>2024A</a:t>
            </a:r>
            <a:endParaRPr sz="12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  <a:spcBef>
                <a:spcPts val="810"/>
              </a:spcBef>
            </a:pPr>
            <a:r>
              <a:rPr dirty="0" sz="2400" b="1">
                <a:solidFill>
                  <a:srgbClr val="002E55"/>
                </a:solidFill>
                <a:latin typeface="Calibri"/>
                <a:cs typeface="Calibri"/>
              </a:rPr>
              <a:t>Your</a:t>
            </a:r>
            <a:r>
              <a:rPr dirty="0" sz="2400" spc="-40" b="1">
                <a:solidFill>
                  <a:srgbClr val="002E55"/>
                </a:solidFill>
                <a:latin typeface="Calibri"/>
                <a:cs typeface="Calibri"/>
              </a:rPr>
              <a:t> </a:t>
            </a:r>
            <a:r>
              <a:rPr dirty="0" sz="2400" spc="65" b="1">
                <a:solidFill>
                  <a:srgbClr val="002E55"/>
                </a:solidFill>
                <a:latin typeface="Calibri"/>
                <a:cs typeface="Calibri"/>
              </a:rPr>
              <a:t>Local</a:t>
            </a:r>
            <a:r>
              <a:rPr dirty="0" sz="2400" spc="-50" b="1">
                <a:solidFill>
                  <a:srgbClr val="002E55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002E55"/>
                </a:solidFill>
                <a:latin typeface="Calibri"/>
                <a:cs typeface="Calibri"/>
              </a:rPr>
              <a:t>HFA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4130802" y="5679185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 h="0">
                <a:moveTo>
                  <a:pt x="0" y="0"/>
                </a:moveTo>
                <a:lnTo>
                  <a:pt x="1758467" y="0"/>
                </a:lnTo>
              </a:path>
            </a:pathLst>
          </a:custGeom>
          <a:ln w="28575">
            <a:solidFill>
              <a:srgbClr val="96999B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8500" y="589845"/>
            <a:ext cx="9001125" cy="417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0" b="1">
                <a:solidFill>
                  <a:srgbClr val="002F56"/>
                </a:solidFill>
                <a:latin typeface="Calibri"/>
                <a:cs typeface="Calibri"/>
              </a:rPr>
              <a:t>Single</a:t>
            </a:r>
            <a:r>
              <a:rPr dirty="0" sz="1800" spc="10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Family</a:t>
            </a:r>
            <a:r>
              <a:rPr dirty="0" sz="1800" spc="9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Mortgage</a:t>
            </a:r>
            <a:r>
              <a:rPr dirty="0" sz="1800" spc="9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Revenue</a:t>
            </a:r>
            <a:r>
              <a:rPr dirty="0" sz="1800" spc="11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Bond</a:t>
            </a:r>
            <a:r>
              <a:rPr dirty="0" sz="1800" spc="8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65" b="1">
                <a:solidFill>
                  <a:srgbClr val="002F56"/>
                </a:solidFill>
                <a:latin typeface="Calibri"/>
                <a:cs typeface="Calibri"/>
              </a:rPr>
              <a:t>Issuance</a:t>
            </a:r>
            <a:r>
              <a:rPr dirty="0" sz="1800" spc="11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50" b="1">
                <a:solidFill>
                  <a:srgbClr val="002F56"/>
                </a:solidFill>
                <a:latin typeface="Calibri"/>
                <a:cs typeface="Calibri"/>
              </a:rPr>
              <a:t>Costs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8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solidFill>
                  <a:srgbClr val="002F56"/>
                </a:solidFill>
                <a:latin typeface="Calibri"/>
                <a:cs typeface="Calibri"/>
              </a:rPr>
              <a:t>Costs</a:t>
            </a:r>
            <a:r>
              <a:rPr dirty="0" sz="1600" spc="114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2F56"/>
                </a:solidFill>
                <a:latin typeface="Calibri"/>
                <a:cs typeface="Calibri"/>
              </a:rPr>
              <a:t>of</a:t>
            </a:r>
            <a:r>
              <a:rPr dirty="0" sz="1600" spc="11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35" b="1">
                <a:solidFill>
                  <a:srgbClr val="002F56"/>
                </a:solidFill>
                <a:latin typeface="Calibri"/>
                <a:cs typeface="Calibri"/>
              </a:rPr>
              <a:t>Issuance</a:t>
            </a:r>
            <a:endParaRPr sz="1600">
              <a:latin typeface="Calibri"/>
              <a:cs typeface="Calibri"/>
            </a:endParaRPr>
          </a:p>
          <a:p>
            <a:pPr marL="332740" marR="95250" indent="-228600">
              <a:lnSpc>
                <a:spcPts val="1730"/>
              </a:lnSpc>
              <a:spcBef>
                <a:spcPts val="1030"/>
              </a:spcBef>
              <a:buClr>
                <a:srgbClr val="648D1B"/>
              </a:buClr>
              <a:buFont typeface="Wingdings"/>
              <a:buChar char=""/>
              <a:tabLst>
                <a:tab pos="332740" algn="l"/>
              </a:tabLst>
            </a:pPr>
            <a:r>
              <a:rPr dirty="0" sz="1600">
                <a:latin typeface="Calibri"/>
                <a:cs typeface="Calibri"/>
              </a:rPr>
              <a:t>Represents</a:t>
            </a:r>
            <a:r>
              <a:rPr dirty="0" sz="1600" spc="1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upfront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costs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associated</a:t>
            </a:r>
            <a:r>
              <a:rPr dirty="0" sz="1600" spc="1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paying</a:t>
            </a:r>
            <a:r>
              <a:rPr dirty="0" sz="1600" spc="1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working</a:t>
            </a:r>
            <a:r>
              <a:rPr dirty="0" sz="1600" spc="1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group</a:t>
            </a:r>
            <a:r>
              <a:rPr dirty="0" sz="1600" spc="135">
                <a:latin typeface="Calibri"/>
                <a:cs typeface="Calibri"/>
              </a:rPr>
              <a:t> </a:t>
            </a:r>
            <a:r>
              <a:rPr dirty="0" sz="1600" spc="45">
                <a:latin typeface="Calibri"/>
                <a:cs typeface="Calibri"/>
              </a:rPr>
              <a:t>professionals</a:t>
            </a:r>
            <a:r>
              <a:rPr dirty="0" sz="1600" spc="14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and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bringing</a:t>
            </a:r>
            <a:r>
              <a:rPr dirty="0" sz="1600" spc="14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the </a:t>
            </a:r>
            <a:r>
              <a:rPr dirty="0" sz="1600" spc="50">
                <a:latin typeface="Calibri"/>
                <a:cs typeface="Calibri"/>
              </a:rPr>
              <a:t>deal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market</a:t>
            </a:r>
            <a:endParaRPr sz="16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775"/>
              </a:spcBef>
            </a:pPr>
            <a:r>
              <a:rPr dirty="0" sz="1600" spc="10" b="1">
                <a:solidFill>
                  <a:srgbClr val="002F56"/>
                </a:solidFill>
                <a:latin typeface="Calibri"/>
                <a:cs typeface="Calibri"/>
              </a:rPr>
              <a:t>Capitalized</a:t>
            </a:r>
            <a:r>
              <a:rPr dirty="0" sz="1600" spc="30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2F56"/>
                </a:solidFill>
                <a:latin typeface="Calibri"/>
                <a:cs typeface="Calibri"/>
              </a:rPr>
              <a:t>Interest</a:t>
            </a:r>
            <a:endParaRPr sz="1600">
              <a:latin typeface="Calibri"/>
              <a:cs typeface="Calibri"/>
            </a:endParaRPr>
          </a:p>
          <a:p>
            <a:pPr marL="332740" marR="5080" indent="-228600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332740" algn="l"/>
              </a:tabLst>
            </a:pP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amount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required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cover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debt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service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payments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bonds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from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time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closing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until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the </a:t>
            </a:r>
            <a:r>
              <a:rPr dirty="0" sz="1600" spc="20">
                <a:latin typeface="Calibri"/>
                <a:cs typeface="Calibri"/>
              </a:rPr>
              <a:t>transaction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95">
                <a:latin typeface="Calibri"/>
                <a:cs typeface="Calibri"/>
              </a:rPr>
              <a:t>is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originated,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securitized,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and </a:t>
            </a:r>
            <a:r>
              <a:rPr dirty="0" sz="1600" spc="50">
                <a:latin typeface="Calibri"/>
                <a:cs typeface="Calibri"/>
              </a:rPr>
              <a:t>MBS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95">
                <a:latin typeface="Calibri"/>
                <a:cs typeface="Calibri"/>
              </a:rPr>
              <a:t>is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45">
                <a:latin typeface="Calibri"/>
                <a:cs typeface="Calibri"/>
              </a:rPr>
              <a:t>purchased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by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the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trustee</a:t>
            </a:r>
            <a:endParaRPr sz="1600">
              <a:latin typeface="Calibri"/>
              <a:cs typeface="Calibri"/>
            </a:endParaRPr>
          </a:p>
          <a:p>
            <a:pPr marL="332740" marR="180340" indent="-228600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332740" algn="l"/>
              </a:tabLst>
            </a:pP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current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lack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GIC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providers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and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requirements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rating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agencies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result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in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a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larger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upfront </a:t>
            </a:r>
            <a:r>
              <a:rPr dirty="0" sz="1600" spc="50">
                <a:latin typeface="Calibri"/>
                <a:cs typeface="Calibri"/>
              </a:rPr>
              <a:t>capitalized</a:t>
            </a:r>
            <a:r>
              <a:rPr dirty="0" sz="1600" spc="1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interest</a:t>
            </a:r>
            <a:r>
              <a:rPr dirty="0" sz="1600" spc="1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outlay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than</a:t>
            </a:r>
            <a:r>
              <a:rPr dirty="0" sz="1600" spc="1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previously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required</a:t>
            </a:r>
            <a:endParaRPr sz="16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1200"/>
              </a:spcBef>
            </a:pPr>
            <a:r>
              <a:rPr dirty="0" sz="1600" spc="55" b="1">
                <a:solidFill>
                  <a:srgbClr val="002F56"/>
                </a:solidFill>
                <a:latin typeface="Calibri"/>
                <a:cs typeface="Calibri"/>
              </a:rPr>
              <a:t>Lag</a:t>
            </a:r>
            <a:endParaRPr sz="1600">
              <a:latin typeface="Calibri"/>
              <a:cs typeface="Calibri"/>
            </a:endParaRPr>
          </a:p>
          <a:p>
            <a:pPr marL="33210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332105" algn="l"/>
              </a:tabLst>
            </a:pP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delay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from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when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a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mortgage</a:t>
            </a:r>
            <a:r>
              <a:rPr dirty="0" sz="1600" spc="1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payment</a:t>
            </a:r>
            <a:r>
              <a:rPr dirty="0" sz="1600" spc="95">
                <a:latin typeface="Calibri"/>
                <a:cs typeface="Calibri"/>
              </a:rPr>
              <a:t> is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made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when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it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95">
                <a:latin typeface="Calibri"/>
                <a:cs typeface="Calibri"/>
              </a:rPr>
              <a:t>is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received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by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bond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indenture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3970" marR="5080" indent="-1270">
              <a:lnSpc>
                <a:spcPct val="100000"/>
              </a:lnSpc>
              <a:spcBef>
                <a:spcPts val="105"/>
              </a:spcBef>
            </a:pPr>
            <a:r>
              <a:rPr dirty="0" spc="10"/>
              <a:t>Stifel,</a:t>
            </a:r>
            <a:r>
              <a:rPr dirty="0" spc="75"/>
              <a:t> </a:t>
            </a:r>
            <a:r>
              <a:rPr dirty="0" spc="10"/>
              <a:t>Nicolaus</a:t>
            </a:r>
            <a:r>
              <a:rPr dirty="0" spc="100"/>
              <a:t> </a:t>
            </a:r>
            <a:r>
              <a:rPr dirty="0" spc="10"/>
              <a:t>&amp;</a:t>
            </a:r>
            <a:r>
              <a:rPr dirty="0" spc="105"/>
              <a:t> </a:t>
            </a:r>
            <a:r>
              <a:rPr dirty="0" spc="10"/>
              <a:t>Company,</a:t>
            </a:r>
            <a:r>
              <a:rPr dirty="0" spc="100"/>
              <a:t> </a:t>
            </a:r>
            <a:r>
              <a:rPr dirty="0" spc="10"/>
              <a:t>Incorporated</a:t>
            </a:r>
            <a:r>
              <a:rPr dirty="0" spc="85"/>
              <a:t> </a:t>
            </a:r>
            <a:r>
              <a:rPr dirty="0" spc="10"/>
              <a:t>(“Stifel”)</a:t>
            </a:r>
            <a:r>
              <a:rPr dirty="0" spc="95"/>
              <a:t> </a:t>
            </a:r>
            <a:r>
              <a:rPr dirty="0" spc="10"/>
              <a:t>has</a:t>
            </a:r>
            <a:r>
              <a:rPr dirty="0" spc="85"/>
              <a:t> </a:t>
            </a:r>
            <a:r>
              <a:rPr dirty="0" spc="10"/>
              <a:t>prepared</a:t>
            </a:r>
            <a:r>
              <a:rPr dirty="0" spc="85"/>
              <a:t> </a:t>
            </a:r>
            <a:r>
              <a:rPr dirty="0" spc="10"/>
              <a:t>the</a:t>
            </a:r>
            <a:r>
              <a:rPr dirty="0" spc="95"/>
              <a:t> </a:t>
            </a:r>
            <a:r>
              <a:rPr dirty="0" spc="10"/>
              <a:t>attached</a:t>
            </a:r>
            <a:r>
              <a:rPr dirty="0" spc="85"/>
              <a:t> </a:t>
            </a:r>
            <a:r>
              <a:rPr dirty="0" spc="10"/>
              <a:t>materials.</a:t>
            </a:r>
            <a:r>
              <a:rPr dirty="0" spc="370"/>
              <a:t> </a:t>
            </a:r>
            <a:r>
              <a:rPr dirty="0" spc="10"/>
              <a:t>Such</a:t>
            </a:r>
            <a:r>
              <a:rPr dirty="0" spc="95"/>
              <a:t> </a:t>
            </a:r>
            <a:r>
              <a:rPr dirty="0" spc="10"/>
              <a:t>material</a:t>
            </a:r>
            <a:r>
              <a:rPr dirty="0" spc="105"/>
              <a:t> </a:t>
            </a:r>
            <a:r>
              <a:rPr dirty="0" spc="10"/>
              <a:t>consists</a:t>
            </a:r>
            <a:r>
              <a:rPr dirty="0" spc="100"/>
              <a:t> </a:t>
            </a:r>
            <a:r>
              <a:rPr dirty="0" spc="10"/>
              <a:t>of</a:t>
            </a:r>
            <a:r>
              <a:rPr dirty="0" spc="85"/>
              <a:t> </a:t>
            </a:r>
            <a:r>
              <a:rPr dirty="0" spc="10"/>
              <a:t>factual</a:t>
            </a:r>
            <a:r>
              <a:rPr dirty="0" spc="105"/>
              <a:t> </a:t>
            </a:r>
            <a:r>
              <a:rPr dirty="0" spc="10"/>
              <a:t>or</a:t>
            </a:r>
            <a:r>
              <a:rPr dirty="0" spc="95"/>
              <a:t> </a:t>
            </a:r>
            <a:r>
              <a:rPr dirty="0" spc="10"/>
              <a:t>general</a:t>
            </a:r>
            <a:r>
              <a:rPr dirty="0" spc="105"/>
              <a:t> </a:t>
            </a:r>
            <a:r>
              <a:rPr dirty="0" spc="10"/>
              <a:t>information</a:t>
            </a:r>
            <a:r>
              <a:rPr dirty="0" spc="85"/>
              <a:t> </a:t>
            </a:r>
            <a:r>
              <a:rPr dirty="0" spc="10"/>
              <a:t>(as</a:t>
            </a:r>
            <a:r>
              <a:rPr dirty="0" spc="100"/>
              <a:t> </a:t>
            </a:r>
            <a:r>
              <a:rPr dirty="0" spc="10"/>
              <a:t>defined</a:t>
            </a:r>
            <a:r>
              <a:rPr dirty="0" spc="85"/>
              <a:t> </a:t>
            </a:r>
            <a:r>
              <a:rPr dirty="0" spc="10"/>
              <a:t>in</a:t>
            </a:r>
            <a:r>
              <a:rPr dirty="0" spc="100"/>
              <a:t> </a:t>
            </a:r>
            <a:r>
              <a:rPr dirty="0" spc="10"/>
              <a:t>the</a:t>
            </a:r>
            <a:r>
              <a:rPr dirty="0" spc="90"/>
              <a:t> </a:t>
            </a:r>
            <a:r>
              <a:rPr dirty="0" spc="10"/>
              <a:t>SEC’s</a:t>
            </a:r>
            <a:r>
              <a:rPr dirty="0" spc="85"/>
              <a:t> </a:t>
            </a:r>
            <a:r>
              <a:rPr dirty="0" spc="10"/>
              <a:t>Municipal</a:t>
            </a:r>
            <a:r>
              <a:rPr dirty="0" spc="95"/>
              <a:t> </a:t>
            </a:r>
            <a:r>
              <a:rPr dirty="0" spc="10"/>
              <a:t>Advisor</a:t>
            </a:r>
            <a:r>
              <a:rPr dirty="0" spc="90"/>
              <a:t> </a:t>
            </a:r>
            <a:r>
              <a:rPr dirty="0" spc="10"/>
              <a:t>Rule).</a:t>
            </a:r>
            <a:r>
              <a:rPr dirty="0" spc="360"/>
              <a:t> </a:t>
            </a:r>
            <a:r>
              <a:rPr dirty="0" spc="10"/>
              <a:t>Stifel</a:t>
            </a:r>
            <a:r>
              <a:rPr dirty="0" spc="85"/>
              <a:t> </a:t>
            </a:r>
            <a:r>
              <a:rPr dirty="0" spc="-25"/>
              <a:t>is</a:t>
            </a:r>
            <a:r>
              <a:rPr dirty="0" spc="500"/>
              <a:t> </a:t>
            </a:r>
            <a:r>
              <a:rPr dirty="0" spc="10"/>
              <a:t>not</a:t>
            </a:r>
            <a:r>
              <a:rPr dirty="0" spc="65"/>
              <a:t> </a:t>
            </a:r>
            <a:r>
              <a:rPr dirty="0" spc="10"/>
              <a:t>hereby</a:t>
            </a:r>
            <a:r>
              <a:rPr dirty="0" spc="70"/>
              <a:t> </a:t>
            </a:r>
            <a:r>
              <a:rPr dirty="0" spc="10"/>
              <a:t>providing</a:t>
            </a:r>
            <a:r>
              <a:rPr dirty="0" spc="65"/>
              <a:t> </a:t>
            </a:r>
            <a:r>
              <a:rPr dirty="0" spc="10"/>
              <a:t>a</a:t>
            </a:r>
            <a:r>
              <a:rPr dirty="0" spc="75"/>
              <a:t> </a:t>
            </a:r>
            <a:r>
              <a:rPr dirty="0" spc="10"/>
              <a:t>municipal</a:t>
            </a:r>
            <a:r>
              <a:rPr dirty="0" spc="70"/>
              <a:t> </a:t>
            </a:r>
            <a:r>
              <a:rPr dirty="0" spc="10"/>
              <a:t>entity</a:t>
            </a:r>
            <a:r>
              <a:rPr dirty="0" spc="75"/>
              <a:t> </a:t>
            </a:r>
            <a:r>
              <a:rPr dirty="0" spc="10"/>
              <a:t>or</a:t>
            </a:r>
            <a:r>
              <a:rPr dirty="0" spc="70"/>
              <a:t> </a:t>
            </a:r>
            <a:r>
              <a:rPr dirty="0" spc="10"/>
              <a:t>obligated</a:t>
            </a:r>
            <a:r>
              <a:rPr dirty="0" spc="65"/>
              <a:t> </a:t>
            </a:r>
            <a:r>
              <a:rPr dirty="0" spc="10"/>
              <a:t>person</a:t>
            </a:r>
            <a:r>
              <a:rPr dirty="0" spc="65"/>
              <a:t> </a:t>
            </a:r>
            <a:r>
              <a:rPr dirty="0" spc="10"/>
              <a:t>with</a:t>
            </a:r>
            <a:r>
              <a:rPr dirty="0" spc="70"/>
              <a:t> </a:t>
            </a:r>
            <a:r>
              <a:rPr dirty="0" spc="10"/>
              <a:t>any</a:t>
            </a:r>
            <a:r>
              <a:rPr dirty="0" spc="70"/>
              <a:t> </a:t>
            </a:r>
            <a:r>
              <a:rPr dirty="0" spc="10"/>
              <a:t>advice</a:t>
            </a:r>
            <a:r>
              <a:rPr dirty="0" spc="75"/>
              <a:t> </a:t>
            </a:r>
            <a:r>
              <a:rPr dirty="0" spc="10"/>
              <a:t>or</a:t>
            </a:r>
            <a:r>
              <a:rPr dirty="0" spc="70"/>
              <a:t> </a:t>
            </a:r>
            <a:r>
              <a:rPr dirty="0" spc="10"/>
              <a:t>making</a:t>
            </a:r>
            <a:r>
              <a:rPr dirty="0" spc="75"/>
              <a:t> </a:t>
            </a:r>
            <a:r>
              <a:rPr dirty="0" spc="10"/>
              <a:t>any</a:t>
            </a:r>
            <a:r>
              <a:rPr dirty="0" spc="70"/>
              <a:t> </a:t>
            </a:r>
            <a:r>
              <a:rPr dirty="0" spc="10"/>
              <a:t>recommendation</a:t>
            </a:r>
            <a:r>
              <a:rPr dirty="0" spc="65"/>
              <a:t> </a:t>
            </a:r>
            <a:r>
              <a:rPr dirty="0" spc="50"/>
              <a:t>as</a:t>
            </a:r>
            <a:r>
              <a:rPr dirty="0" spc="65"/>
              <a:t> </a:t>
            </a:r>
            <a:r>
              <a:rPr dirty="0" spc="10"/>
              <a:t>to</a:t>
            </a:r>
            <a:r>
              <a:rPr dirty="0" spc="75"/>
              <a:t> </a:t>
            </a:r>
            <a:r>
              <a:rPr dirty="0" spc="10"/>
              <a:t>action</a:t>
            </a:r>
            <a:r>
              <a:rPr dirty="0" spc="65"/>
              <a:t> </a:t>
            </a:r>
            <a:r>
              <a:rPr dirty="0" spc="10"/>
              <a:t>concerning</a:t>
            </a:r>
            <a:r>
              <a:rPr dirty="0" spc="60"/>
              <a:t> </a:t>
            </a:r>
            <a:r>
              <a:rPr dirty="0" spc="10"/>
              <a:t>the</a:t>
            </a:r>
            <a:r>
              <a:rPr dirty="0" spc="70"/>
              <a:t> </a:t>
            </a:r>
            <a:r>
              <a:rPr dirty="0" spc="10"/>
              <a:t>structure,</a:t>
            </a:r>
            <a:r>
              <a:rPr dirty="0" spc="65"/>
              <a:t> </a:t>
            </a:r>
            <a:r>
              <a:rPr dirty="0" spc="10"/>
              <a:t>timing</a:t>
            </a:r>
            <a:r>
              <a:rPr dirty="0" spc="60"/>
              <a:t> </a:t>
            </a:r>
            <a:r>
              <a:rPr dirty="0" spc="10"/>
              <a:t>or</a:t>
            </a:r>
            <a:r>
              <a:rPr dirty="0" spc="70"/>
              <a:t> </a:t>
            </a:r>
            <a:r>
              <a:rPr dirty="0" spc="10"/>
              <a:t>terms</a:t>
            </a:r>
            <a:r>
              <a:rPr dirty="0" spc="65"/>
              <a:t> </a:t>
            </a:r>
            <a:r>
              <a:rPr dirty="0" spc="10"/>
              <a:t>of</a:t>
            </a:r>
            <a:r>
              <a:rPr dirty="0" spc="65"/>
              <a:t> </a:t>
            </a:r>
            <a:r>
              <a:rPr dirty="0" spc="10"/>
              <a:t>any</a:t>
            </a:r>
            <a:r>
              <a:rPr dirty="0" spc="70"/>
              <a:t> </a:t>
            </a:r>
            <a:r>
              <a:rPr dirty="0" spc="10"/>
              <a:t>issuance</a:t>
            </a:r>
            <a:r>
              <a:rPr dirty="0" spc="70"/>
              <a:t> </a:t>
            </a:r>
            <a:r>
              <a:rPr dirty="0" spc="10"/>
              <a:t>of</a:t>
            </a:r>
            <a:r>
              <a:rPr dirty="0" spc="65"/>
              <a:t> </a:t>
            </a:r>
            <a:r>
              <a:rPr dirty="0" spc="10"/>
              <a:t>municipal</a:t>
            </a:r>
            <a:r>
              <a:rPr dirty="0" spc="75"/>
              <a:t> </a:t>
            </a:r>
            <a:r>
              <a:rPr dirty="0" spc="10"/>
              <a:t>securities</a:t>
            </a:r>
            <a:r>
              <a:rPr dirty="0" spc="65"/>
              <a:t> </a:t>
            </a:r>
            <a:r>
              <a:rPr dirty="0" spc="-25"/>
              <a:t>or</a:t>
            </a:r>
            <a:r>
              <a:rPr dirty="0" spc="500"/>
              <a:t> </a:t>
            </a:r>
            <a:r>
              <a:rPr dirty="0" spc="10"/>
              <a:t>municipal</a:t>
            </a:r>
            <a:r>
              <a:rPr dirty="0" spc="60"/>
              <a:t> </a:t>
            </a:r>
            <a:r>
              <a:rPr dirty="0" spc="10"/>
              <a:t>financial</a:t>
            </a:r>
            <a:r>
              <a:rPr dirty="0" spc="60"/>
              <a:t> </a:t>
            </a:r>
            <a:r>
              <a:rPr dirty="0" spc="10"/>
              <a:t>products.</a:t>
            </a:r>
            <a:r>
              <a:rPr dirty="0" spc="315"/>
              <a:t> </a:t>
            </a:r>
            <a:r>
              <a:rPr dirty="0" spc="10"/>
              <a:t>To</a:t>
            </a:r>
            <a:r>
              <a:rPr dirty="0" spc="65"/>
              <a:t> </a:t>
            </a:r>
            <a:r>
              <a:rPr dirty="0" spc="10"/>
              <a:t>the</a:t>
            </a:r>
            <a:r>
              <a:rPr dirty="0" spc="60"/>
              <a:t> </a:t>
            </a:r>
            <a:r>
              <a:rPr dirty="0" spc="10"/>
              <a:t>extent</a:t>
            </a:r>
            <a:r>
              <a:rPr dirty="0" spc="55"/>
              <a:t> </a:t>
            </a:r>
            <a:r>
              <a:rPr dirty="0" spc="10"/>
              <a:t>that</a:t>
            </a:r>
            <a:r>
              <a:rPr dirty="0" spc="55"/>
              <a:t> </a:t>
            </a:r>
            <a:r>
              <a:rPr dirty="0" spc="10"/>
              <a:t>Stifel</a:t>
            </a:r>
            <a:r>
              <a:rPr dirty="0" spc="60"/>
              <a:t> </a:t>
            </a:r>
            <a:r>
              <a:rPr dirty="0" spc="10"/>
              <a:t>provides</a:t>
            </a:r>
            <a:r>
              <a:rPr dirty="0" spc="60"/>
              <a:t> </a:t>
            </a:r>
            <a:r>
              <a:rPr dirty="0" spc="10"/>
              <a:t>any</a:t>
            </a:r>
            <a:r>
              <a:rPr dirty="0" spc="65"/>
              <a:t> </a:t>
            </a:r>
            <a:r>
              <a:rPr dirty="0" spc="10"/>
              <a:t>alternatives,</a:t>
            </a:r>
            <a:r>
              <a:rPr dirty="0" spc="55"/>
              <a:t> </a:t>
            </a:r>
            <a:r>
              <a:rPr dirty="0" spc="10"/>
              <a:t>options,</a:t>
            </a:r>
            <a:r>
              <a:rPr dirty="0" spc="55"/>
              <a:t> </a:t>
            </a:r>
            <a:r>
              <a:rPr dirty="0" spc="10"/>
              <a:t>calculations</a:t>
            </a:r>
            <a:r>
              <a:rPr dirty="0" spc="60"/>
              <a:t> </a:t>
            </a:r>
            <a:r>
              <a:rPr dirty="0" spc="10"/>
              <a:t>or</a:t>
            </a:r>
            <a:r>
              <a:rPr dirty="0" spc="70"/>
              <a:t> </a:t>
            </a:r>
            <a:r>
              <a:rPr dirty="0" spc="10"/>
              <a:t>examples</a:t>
            </a:r>
            <a:r>
              <a:rPr dirty="0" spc="60"/>
              <a:t> </a:t>
            </a:r>
            <a:r>
              <a:rPr dirty="0" spc="10"/>
              <a:t>in</a:t>
            </a:r>
            <a:r>
              <a:rPr dirty="0" spc="60"/>
              <a:t> </a:t>
            </a:r>
            <a:r>
              <a:rPr dirty="0" spc="10"/>
              <a:t>the</a:t>
            </a:r>
            <a:r>
              <a:rPr dirty="0" spc="60"/>
              <a:t> </a:t>
            </a:r>
            <a:r>
              <a:rPr dirty="0" spc="10"/>
              <a:t>attached</a:t>
            </a:r>
            <a:r>
              <a:rPr dirty="0" spc="60"/>
              <a:t> </a:t>
            </a:r>
            <a:r>
              <a:rPr dirty="0" spc="10"/>
              <a:t>information,</a:t>
            </a:r>
            <a:r>
              <a:rPr dirty="0" spc="55"/>
              <a:t> </a:t>
            </a:r>
            <a:r>
              <a:rPr dirty="0" spc="10"/>
              <a:t>such</a:t>
            </a:r>
            <a:r>
              <a:rPr dirty="0" spc="60"/>
              <a:t> </a:t>
            </a:r>
            <a:r>
              <a:rPr dirty="0" spc="10"/>
              <a:t>information</a:t>
            </a:r>
            <a:r>
              <a:rPr dirty="0" spc="60"/>
              <a:t> </a:t>
            </a:r>
            <a:r>
              <a:rPr dirty="0" spc="10"/>
              <a:t>is</a:t>
            </a:r>
            <a:r>
              <a:rPr dirty="0" spc="60"/>
              <a:t> </a:t>
            </a:r>
            <a:r>
              <a:rPr dirty="0" spc="10"/>
              <a:t>not</a:t>
            </a:r>
            <a:r>
              <a:rPr dirty="0" spc="55"/>
              <a:t> </a:t>
            </a:r>
            <a:r>
              <a:rPr dirty="0" spc="10"/>
              <a:t>intended</a:t>
            </a:r>
            <a:r>
              <a:rPr dirty="0" spc="60"/>
              <a:t> </a:t>
            </a:r>
            <a:r>
              <a:rPr dirty="0" spc="10"/>
              <a:t>to</a:t>
            </a:r>
            <a:r>
              <a:rPr dirty="0" spc="70"/>
              <a:t> </a:t>
            </a:r>
            <a:r>
              <a:rPr dirty="0" spc="10"/>
              <a:t>express</a:t>
            </a:r>
            <a:r>
              <a:rPr dirty="0" spc="60"/>
              <a:t> </a:t>
            </a:r>
            <a:r>
              <a:rPr dirty="0" spc="10"/>
              <a:t>any</a:t>
            </a:r>
            <a:r>
              <a:rPr dirty="0" spc="65"/>
              <a:t> </a:t>
            </a:r>
            <a:r>
              <a:rPr dirty="0" spc="10"/>
              <a:t>view</a:t>
            </a:r>
            <a:r>
              <a:rPr dirty="0" spc="65"/>
              <a:t> </a:t>
            </a:r>
            <a:r>
              <a:rPr dirty="0" spc="10"/>
              <a:t>that</a:t>
            </a:r>
            <a:r>
              <a:rPr dirty="0" spc="55"/>
              <a:t> </a:t>
            </a:r>
            <a:r>
              <a:rPr dirty="0" spc="-25"/>
              <a:t>the</a:t>
            </a:r>
            <a:r>
              <a:rPr dirty="0" spc="500"/>
              <a:t> </a:t>
            </a:r>
            <a:r>
              <a:rPr dirty="0" spc="10"/>
              <a:t>municipal</a:t>
            </a:r>
            <a:r>
              <a:rPr dirty="0" spc="85"/>
              <a:t> </a:t>
            </a:r>
            <a:r>
              <a:rPr dirty="0" spc="10"/>
              <a:t>entity</a:t>
            </a:r>
            <a:r>
              <a:rPr dirty="0" spc="100"/>
              <a:t> </a:t>
            </a:r>
            <a:r>
              <a:rPr dirty="0" spc="10"/>
              <a:t>or</a:t>
            </a:r>
            <a:r>
              <a:rPr dirty="0" spc="95"/>
              <a:t> </a:t>
            </a:r>
            <a:r>
              <a:rPr dirty="0" spc="10"/>
              <a:t>obligated</a:t>
            </a:r>
            <a:r>
              <a:rPr dirty="0" spc="105"/>
              <a:t> </a:t>
            </a:r>
            <a:r>
              <a:rPr dirty="0" spc="10"/>
              <a:t>person</a:t>
            </a:r>
            <a:r>
              <a:rPr dirty="0" spc="105"/>
              <a:t> </a:t>
            </a:r>
            <a:r>
              <a:rPr dirty="0" spc="10"/>
              <a:t>could</a:t>
            </a:r>
            <a:r>
              <a:rPr dirty="0" spc="100"/>
              <a:t> </a:t>
            </a:r>
            <a:r>
              <a:rPr dirty="0" spc="10"/>
              <a:t>achieve</a:t>
            </a:r>
            <a:r>
              <a:rPr dirty="0" spc="95"/>
              <a:t> </a:t>
            </a:r>
            <a:r>
              <a:rPr dirty="0" spc="10"/>
              <a:t>particular</a:t>
            </a:r>
            <a:r>
              <a:rPr dirty="0" spc="100"/>
              <a:t> </a:t>
            </a:r>
            <a:r>
              <a:rPr dirty="0" spc="10"/>
              <a:t>results</a:t>
            </a:r>
            <a:r>
              <a:rPr dirty="0" spc="100"/>
              <a:t> </a:t>
            </a:r>
            <a:r>
              <a:rPr dirty="0" spc="10"/>
              <a:t>in</a:t>
            </a:r>
            <a:r>
              <a:rPr dirty="0" spc="100"/>
              <a:t> </a:t>
            </a:r>
            <a:r>
              <a:rPr dirty="0" spc="10"/>
              <a:t>any</a:t>
            </a:r>
            <a:r>
              <a:rPr dirty="0" spc="114"/>
              <a:t> </a:t>
            </a:r>
            <a:r>
              <a:rPr dirty="0" spc="10"/>
              <a:t>municipal</a:t>
            </a:r>
            <a:r>
              <a:rPr dirty="0" spc="100"/>
              <a:t> </a:t>
            </a:r>
            <a:r>
              <a:rPr dirty="0" spc="10"/>
              <a:t>securities</a:t>
            </a:r>
            <a:r>
              <a:rPr dirty="0" spc="85"/>
              <a:t> </a:t>
            </a:r>
            <a:r>
              <a:rPr dirty="0" spc="10"/>
              <a:t>transaction,</a:t>
            </a:r>
            <a:r>
              <a:rPr dirty="0" spc="105"/>
              <a:t> </a:t>
            </a:r>
            <a:r>
              <a:rPr dirty="0" spc="10"/>
              <a:t>and</a:t>
            </a:r>
            <a:r>
              <a:rPr dirty="0" spc="100"/>
              <a:t> </a:t>
            </a:r>
            <a:r>
              <a:rPr dirty="0" spc="10"/>
              <a:t>those</a:t>
            </a:r>
            <a:r>
              <a:rPr dirty="0" spc="95"/>
              <a:t> </a:t>
            </a:r>
            <a:r>
              <a:rPr dirty="0" spc="10"/>
              <a:t>alternatives,</a:t>
            </a:r>
            <a:r>
              <a:rPr dirty="0" spc="90"/>
              <a:t> </a:t>
            </a:r>
            <a:r>
              <a:rPr dirty="0" spc="10"/>
              <a:t>options,</a:t>
            </a:r>
            <a:r>
              <a:rPr dirty="0" spc="105"/>
              <a:t> </a:t>
            </a:r>
            <a:r>
              <a:rPr dirty="0" spc="10"/>
              <a:t>calculations</a:t>
            </a:r>
            <a:r>
              <a:rPr dirty="0" spc="105"/>
              <a:t> </a:t>
            </a:r>
            <a:r>
              <a:rPr dirty="0" spc="10"/>
              <a:t>or</a:t>
            </a:r>
            <a:r>
              <a:rPr dirty="0" spc="100"/>
              <a:t> </a:t>
            </a:r>
            <a:r>
              <a:rPr dirty="0" spc="10"/>
              <a:t>examples</a:t>
            </a:r>
            <a:r>
              <a:rPr dirty="0" spc="85"/>
              <a:t> </a:t>
            </a:r>
            <a:r>
              <a:rPr dirty="0" spc="10"/>
              <a:t>do</a:t>
            </a:r>
            <a:r>
              <a:rPr dirty="0" spc="110"/>
              <a:t> </a:t>
            </a:r>
            <a:r>
              <a:rPr dirty="0" spc="10"/>
              <a:t>not</a:t>
            </a:r>
            <a:r>
              <a:rPr dirty="0" spc="105"/>
              <a:t> </a:t>
            </a:r>
            <a:r>
              <a:rPr dirty="0" spc="10"/>
              <a:t>constitute</a:t>
            </a:r>
            <a:r>
              <a:rPr dirty="0" spc="95"/>
              <a:t> </a:t>
            </a:r>
            <a:r>
              <a:rPr dirty="0" spc="10"/>
              <a:t>a</a:t>
            </a:r>
            <a:r>
              <a:rPr dirty="0" spc="100"/>
              <a:t> </a:t>
            </a:r>
            <a:r>
              <a:rPr dirty="0" spc="-10"/>
              <a:t>recommendation</a:t>
            </a:r>
            <a:r>
              <a:rPr dirty="0" spc="500"/>
              <a:t> </a:t>
            </a:r>
            <a:r>
              <a:rPr dirty="0" spc="10"/>
              <a:t>that</a:t>
            </a:r>
            <a:r>
              <a:rPr dirty="0" spc="55"/>
              <a:t> </a:t>
            </a:r>
            <a:r>
              <a:rPr dirty="0" spc="10"/>
              <a:t>any</a:t>
            </a:r>
            <a:r>
              <a:rPr dirty="0" spc="60"/>
              <a:t> </a:t>
            </a:r>
            <a:r>
              <a:rPr dirty="0" spc="10"/>
              <a:t>municipal</a:t>
            </a:r>
            <a:r>
              <a:rPr dirty="0" spc="60"/>
              <a:t> </a:t>
            </a:r>
            <a:r>
              <a:rPr dirty="0" spc="10"/>
              <a:t>issuer</a:t>
            </a:r>
            <a:r>
              <a:rPr dirty="0" spc="70"/>
              <a:t> </a:t>
            </a:r>
            <a:r>
              <a:rPr dirty="0" spc="10"/>
              <a:t>or</a:t>
            </a:r>
            <a:r>
              <a:rPr dirty="0" spc="65"/>
              <a:t> </a:t>
            </a:r>
            <a:r>
              <a:rPr dirty="0" spc="10"/>
              <a:t>obligated</a:t>
            </a:r>
            <a:r>
              <a:rPr dirty="0" spc="60"/>
              <a:t> </a:t>
            </a:r>
            <a:r>
              <a:rPr dirty="0" spc="10"/>
              <a:t>person</a:t>
            </a:r>
            <a:r>
              <a:rPr dirty="0" spc="55"/>
              <a:t> </a:t>
            </a:r>
            <a:r>
              <a:rPr dirty="0" spc="10"/>
              <a:t>should</a:t>
            </a:r>
            <a:r>
              <a:rPr dirty="0" spc="55"/>
              <a:t> </a:t>
            </a:r>
            <a:r>
              <a:rPr dirty="0"/>
              <a:t>effect</a:t>
            </a:r>
            <a:r>
              <a:rPr dirty="0" spc="55"/>
              <a:t> </a:t>
            </a:r>
            <a:r>
              <a:rPr dirty="0" spc="10"/>
              <a:t>any</a:t>
            </a:r>
            <a:r>
              <a:rPr dirty="0" spc="60"/>
              <a:t> </a:t>
            </a:r>
            <a:r>
              <a:rPr dirty="0" spc="10"/>
              <a:t>municipal</a:t>
            </a:r>
            <a:r>
              <a:rPr dirty="0" spc="60"/>
              <a:t> </a:t>
            </a:r>
            <a:r>
              <a:rPr dirty="0" spc="10"/>
              <a:t>securities</a:t>
            </a:r>
            <a:r>
              <a:rPr dirty="0" spc="55"/>
              <a:t> </a:t>
            </a:r>
            <a:r>
              <a:rPr dirty="0" spc="10"/>
              <a:t>transaction.</a:t>
            </a:r>
            <a:r>
              <a:rPr dirty="0" spc="300"/>
              <a:t> </a:t>
            </a:r>
            <a:r>
              <a:rPr dirty="0" spc="10"/>
              <a:t>Stifel</a:t>
            </a:r>
            <a:r>
              <a:rPr dirty="0" spc="60"/>
              <a:t> </a:t>
            </a:r>
            <a:r>
              <a:rPr dirty="0" spc="10"/>
              <a:t>is</a:t>
            </a:r>
            <a:r>
              <a:rPr dirty="0" spc="45"/>
              <a:t> </a:t>
            </a:r>
            <a:r>
              <a:rPr dirty="0" spc="10"/>
              <a:t>acting</a:t>
            </a:r>
            <a:r>
              <a:rPr dirty="0" spc="55"/>
              <a:t> </a:t>
            </a:r>
            <a:r>
              <a:rPr dirty="0" spc="10"/>
              <a:t>in</a:t>
            </a:r>
            <a:r>
              <a:rPr dirty="0" spc="55"/>
              <a:t> </a:t>
            </a:r>
            <a:r>
              <a:rPr dirty="0" spc="10"/>
              <a:t>its</a:t>
            </a:r>
            <a:r>
              <a:rPr dirty="0" spc="55"/>
              <a:t> </a:t>
            </a:r>
            <a:r>
              <a:rPr dirty="0" spc="10"/>
              <a:t>own</a:t>
            </a:r>
            <a:r>
              <a:rPr dirty="0" spc="55"/>
              <a:t> </a:t>
            </a:r>
            <a:r>
              <a:rPr dirty="0" spc="10"/>
              <a:t>interests,</a:t>
            </a:r>
            <a:r>
              <a:rPr dirty="0" spc="55"/>
              <a:t> </a:t>
            </a:r>
            <a:r>
              <a:rPr dirty="0" spc="10"/>
              <a:t>is</a:t>
            </a:r>
            <a:r>
              <a:rPr dirty="0" spc="55"/>
              <a:t> </a:t>
            </a:r>
            <a:r>
              <a:rPr dirty="0" spc="10"/>
              <a:t>not</a:t>
            </a:r>
            <a:r>
              <a:rPr dirty="0" spc="55"/>
              <a:t> </a:t>
            </a:r>
            <a:r>
              <a:rPr dirty="0" spc="10"/>
              <a:t>acting</a:t>
            </a:r>
            <a:r>
              <a:rPr dirty="0" spc="55"/>
              <a:t> </a:t>
            </a:r>
            <a:r>
              <a:rPr dirty="0" spc="50"/>
              <a:t>as</a:t>
            </a:r>
            <a:r>
              <a:rPr dirty="0" spc="75"/>
              <a:t> </a:t>
            </a:r>
            <a:r>
              <a:rPr dirty="0" spc="10"/>
              <a:t>your</a:t>
            </a:r>
            <a:r>
              <a:rPr dirty="0" spc="70"/>
              <a:t> </a:t>
            </a:r>
            <a:r>
              <a:rPr dirty="0" spc="10"/>
              <a:t>municipal</a:t>
            </a:r>
            <a:r>
              <a:rPr dirty="0" spc="60"/>
              <a:t> </a:t>
            </a:r>
            <a:r>
              <a:rPr dirty="0" spc="10"/>
              <a:t>advisor</a:t>
            </a:r>
            <a:r>
              <a:rPr dirty="0" spc="70"/>
              <a:t> </a:t>
            </a:r>
            <a:r>
              <a:rPr dirty="0" spc="10"/>
              <a:t>and</a:t>
            </a:r>
            <a:r>
              <a:rPr dirty="0" spc="75"/>
              <a:t> </a:t>
            </a:r>
            <a:r>
              <a:rPr dirty="0" spc="10"/>
              <a:t>does</a:t>
            </a:r>
            <a:r>
              <a:rPr dirty="0" spc="55"/>
              <a:t> </a:t>
            </a:r>
            <a:r>
              <a:rPr dirty="0" spc="10"/>
              <a:t>not</a:t>
            </a:r>
            <a:r>
              <a:rPr dirty="0" spc="55"/>
              <a:t> </a:t>
            </a:r>
            <a:r>
              <a:rPr dirty="0" spc="10"/>
              <a:t>owe</a:t>
            </a:r>
            <a:r>
              <a:rPr dirty="0" spc="60"/>
              <a:t> </a:t>
            </a:r>
            <a:r>
              <a:rPr dirty="0" spc="10"/>
              <a:t>a</a:t>
            </a:r>
            <a:r>
              <a:rPr dirty="0" spc="55"/>
              <a:t> </a:t>
            </a:r>
            <a:r>
              <a:rPr dirty="0" spc="10"/>
              <a:t>fiduciary</a:t>
            </a:r>
            <a:r>
              <a:rPr dirty="0" spc="65"/>
              <a:t> </a:t>
            </a:r>
            <a:r>
              <a:rPr dirty="0" spc="-20"/>
              <a:t>duty</a:t>
            </a:r>
            <a:r>
              <a:rPr dirty="0" spc="500"/>
              <a:t> </a:t>
            </a:r>
            <a:r>
              <a:rPr dirty="0" spc="20"/>
              <a:t>pursuant</a:t>
            </a:r>
            <a:r>
              <a:rPr dirty="0" spc="10"/>
              <a:t> </a:t>
            </a:r>
            <a:r>
              <a:rPr dirty="0" spc="20"/>
              <a:t>to</a:t>
            </a:r>
            <a:r>
              <a:rPr dirty="0" spc="-5"/>
              <a:t> </a:t>
            </a:r>
            <a:r>
              <a:rPr dirty="0" spc="20"/>
              <a:t>Section</a:t>
            </a:r>
            <a:r>
              <a:rPr dirty="0" spc="-25"/>
              <a:t> </a:t>
            </a:r>
            <a:r>
              <a:rPr dirty="0" spc="50"/>
              <a:t>15B</a:t>
            </a:r>
            <a:r>
              <a:rPr dirty="0" spc="-15"/>
              <a:t> </a:t>
            </a:r>
            <a:r>
              <a:rPr dirty="0" spc="20"/>
              <a:t>of</a:t>
            </a:r>
            <a:r>
              <a:rPr dirty="0" spc="-10"/>
              <a:t> </a:t>
            </a:r>
            <a:r>
              <a:rPr dirty="0" spc="20"/>
              <a:t>the</a:t>
            </a:r>
            <a:r>
              <a:rPr dirty="0" spc="-5"/>
              <a:t> </a:t>
            </a:r>
            <a:r>
              <a:rPr dirty="0" spc="20"/>
              <a:t>Securities</a:t>
            </a:r>
            <a:r>
              <a:rPr dirty="0" spc="-20"/>
              <a:t> </a:t>
            </a:r>
            <a:r>
              <a:rPr dirty="0" spc="20"/>
              <a:t>Exchange</a:t>
            </a:r>
            <a:r>
              <a:rPr dirty="0" spc="-10"/>
              <a:t> </a:t>
            </a:r>
            <a:r>
              <a:rPr dirty="0" spc="20"/>
              <a:t>Act</a:t>
            </a:r>
            <a:r>
              <a:rPr dirty="0"/>
              <a:t> </a:t>
            </a:r>
            <a:r>
              <a:rPr dirty="0" spc="20"/>
              <a:t>of</a:t>
            </a:r>
            <a:r>
              <a:rPr dirty="0" spc="-10"/>
              <a:t> </a:t>
            </a:r>
            <a:r>
              <a:rPr dirty="0" spc="20"/>
              <a:t>1934,</a:t>
            </a:r>
            <a:r>
              <a:rPr dirty="0" spc="-20"/>
              <a:t> </a:t>
            </a:r>
            <a:r>
              <a:rPr dirty="0" spc="50"/>
              <a:t>as</a:t>
            </a:r>
            <a:r>
              <a:rPr dirty="0"/>
              <a:t> </a:t>
            </a:r>
            <a:r>
              <a:rPr dirty="0" spc="20"/>
              <a:t>amended,</a:t>
            </a:r>
            <a:r>
              <a:rPr dirty="0" spc="25"/>
              <a:t> </a:t>
            </a:r>
            <a:r>
              <a:rPr dirty="0" spc="20"/>
              <a:t>to</a:t>
            </a:r>
            <a:r>
              <a:rPr dirty="0" spc="-5"/>
              <a:t> </a:t>
            </a:r>
            <a:r>
              <a:rPr dirty="0" spc="10"/>
              <a:t>the</a:t>
            </a:r>
            <a:r>
              <a:rPr dirty="0" spc="-15"/>
              <a:t> </a:t>
            </a:r>
            <a:r>
              <a:rPr dirty="0" spc="20"/>
              <a:t>municipal</a:t>
            </a:r>
            <a:r>
              <a:rPr dirty="0" spc="5"/>
              <a:t> </a:t>
            </a:r>
            <a:r>
              <a:rPr dirty="0" spc="10"/>
              <a:t>entity</a:t>
            </a:r>
            <a:r>
              <a:rPr dirty="0" spc="-15"/>
              <a:t> </a:t>
            </a:r>
            <a:r>
              <a:rPr dirty="0" spc="20"/>
              <a:t>or</a:t>
            </a:r>
            <a:r>
              <a:rPr dirty="0" spc="-5"/>
              <a:t> </a:t>
            </a:r>
            <a:r>
              <a:rPr dirty="0" spc="20"/>
              <a:t>obligated</a:t>
            </a:r>
            <a:r>
              <a:rPr dirty="0" spc="5"/>
              <a:t> </a:t>
            </a:r>
            <a:r>
              <a:rPr dirty="0" spc="10"/>
              <a:t>party</a:t>
            </a:r>
            <a:r>
              <a:rPr dirty="0" spc="-15"/>
              <a:t> </a:t>
            </a:r>
            <a:r>
              <a:rPr dirty="0" spc="10"/>
              <a:t>with</a:t>
            </a:r>
            <a:r>
              <a:rPr dirty="0" spc="-20"/>
              <a:t> </a:t>
            </a:r>
            <a:r>
              <a:rPr dirty="0" spc="20"/>
              <a:t>respect</a:t>
            </a:r>
            <a:r>
              <a:rPr dirty="0" spc="-20"/>
              <a:t> </a:t>
            </a:r>
            <a:r>
              <a:rPr dirty="0" spc="20"/>
              <a:t>to</a:t>
            </a:r>
            <a:r>
              <a:rPr dirty="0" spc="-5"/>
              <a:t> </a:t>
            </a:r>
            <a:r>
              <a:rPr dirty="0" spc="10"/>
              <a:t>the</a:t>
            </a:r>
            <a:r>
              <a:rPr dirty="0" spc="-20"/>
              <a:t> </a:t>
            </a:r>
            <a:r>
              <a:rPr dirty="0" spc="10"/>
              <a:t>information</a:t>
            </a:r>
            <a:r>
              <a:rPr dirty="0" spc="-5"/>
              <a:t> </a:t>
            </a:r>
            <a:r>
              <a:rPr dirty="0" spc="20"/>
              <a:t>and</a:t>
            </a:r>
            <a:r>
              <a:rPr dirty="0" spc="15"/>
              <a:t> </a:t>
            </a:r>
            <a:r>
              <a:rPr dirty="0" spc="20"/>
              <a:t>materials</a:t>
            </a:r>
            <a:r>
              <a:rPr dirty="0"/>
              <a:t> </a:t>
            </a:r>
            <a:r>
              <a:rPr dirty="0" spc="20"/>
              <a:t>contained</a:t>
            </a:r>
            <a:r>
              <a:rPr dirty="0"/>
              <a:t> </a:t>
            </a:r>
            <a:r>
              <a:rPr dirty="0" spc="20"/>
              <a:t>in</a:t>
            </a:r>
            <a:r>
              <a:rPr dirty="0"/>
              <a:t> </a:t>
            </a:r>
            <a:r>
              <a:rPr dirty="0" spc="20"/>
              <a:t>this</a:t>
            </a:r>
            <a:r>
              <a:rPr dirty="0" spc="-5"/>
              <a:t> </a:t>
            </a:r>
            <a:r>
              <a:rPr dirty="0" spc="-10"/>
              <a:t>communication.</a:t>
            </a:r>
          </a:p>
          <a:p>
            <a:pPr algn="just" marL="12700" marR="5080" indent="5080">
              <a:lnSpc>
                <a:spcPct val="100000"/>
              </a:lnSpc>
              <a:spcBef>
                <a:spcPts val="955"/>
              </a:spcBef>
            </a:pPr>
            <a:r>
              <a:rPr dirty="0"/>
              <a:t>Stifel</a:t>
            </a:r>
            <a:r>
              <a:rPr dirty="0" spc="160"/>
              <a:t> </a:t>
            </a:r>
            <a:r>
              <a:rPr dirty="0"/>
              <a:t>is</a:t>
            </a:r>
            <a:r>
              <a:rPr dirty="0" spc="160"/>
              <a:t> </a:t>
            </a:r>
            <a:r>
              <a:rPr dirty="0"/>
              <a:t>providing</a:t>
            </a:r>
            <a:r>
              <a:rPr dirty="0" spc="155"/>
              <a:t> </a:t>
            </a:r>
            <a:r>
              <a:rPr dirty="0"/>
              <a:t>information</a:t>
            </a:r>
            <a:r>
              <a:rPr dirty="0" spc="165"/>
              <a:t> </a:t>
            </a:r>
            <a:r>
              <a:rPr dirty="0"/>
              <a:t>and</a:t>
            </a:r>
            <a:r>
              <a:rPr dirty="0" spc="170"/>
              <a:t> </a:t>
            </a:r>
            <a:r>
              <a:rPr dirty="0"/>
              <a:t>is</a:t>
            </a:r>
            <a:r>
              <a:rPr dirty="0" spc="160"/>
              <a:t> </a:t>
            </a:r>
            <a:r>
              <a:rPr dirty="0"/>
              <a:t>declaring</a:t>
            </a:r>
            <a:r>
              <a:rPr dirty="0" spc="155"/>
              <a:t> </a:t>
            </a:r>
            <a:r>
              <a:rPr dirty="0"/>
              <a:t>to</a:t>
            </a:r>
            <a:r>
              <a:rPr dirty="0" spc="175"/>
              <a:t> </a:t>
            </a:r>
            <a:r>
              <a:rPr dirty="0"/>
              <a:t>the</a:t>
            </a:r>
            <a:r>
              <a:rPr dirty="0" spc="160"/>
              <a:t> </a:t>
            </a:r>
            <a:r>
              <a:rPr dirty="0"/>
              <a:t>proposed</a:t>
            </a:r>
            <a:r>
              <a:rPr dirty="0" spc="160"/>
              <a:t> </a:t>
            </a:r>
            <a:r>
              <a:rPr dirty="0"/>
              <a:t>municipal</a:t>
            </a:r>
            <a:r>
              <a:rPr dirty="0" spc="165"/>
              <a:t> </a:t>
            </a:r>
            <a:r>
              <a:rPr dirty="0"/>
              <a:t>issuer</a:t>
            </a:r>
            <a:r>
              <a:rPr dirty="0" spc="170"/>
              <a:t> </a:t>
            </a:r>
            <a:r>
              <a:rPr dirty="0"/>
              <a:t>and</a:t>
            </a:r>
            <a:r>
              <a:rPr dirty="0" spc="170"/>
              <a:t> </a:t>
            </a:r>
            <a:r>
              <a:rPr dirty="0"/>
              <a:t>any</a:t>
            </a:r>
            <a:r>
              <a:rPr dirty="0" spc="170"/>
              <a:t> </a:t>
            </a:r>
            <a:r>
              <a:rPr dirty="0"/>
              <a:t>obligated</a:t>
            </a:r>
            <a:r>
              <a:rPr dirty="0" spc="110"/>
              <a:t> </a:t>
            </a:r>
            <a:r>
              <a:rPr dirty="0"/>
              <a:t>person</a:t>
            </a:r>
            <a:r>
              <a:rPr dirty="0" spc="160"/>
              <a:t> </a:t>
            </a:r>
            <a:r>
              <a:rPr dirty="0"/>
              <a:t>that</a:t>
            </a:r>
            <a:r>
              <a:rPr dirty="0" spc="155"/>
              <a:t> </a:t>
            </a:r>
            <a:r>
              <a:rPr dirty="0"/>
              <a:t>it</a:t>
            </a:r>
            <a:r>
              <a:rPr dirty="0" spc="160"/>
              <a:t> </a:t>
            </a:r>
            <a:r>
              <a:rPr dirty="0"/>
              <a:t>has</a:t>
            </a:r>
            <a:r>
              <a:rPr dirty="0" spc="170"/>
              <a:t> </a:t>
            </a:r>
            <a:r>
              <a:rPr dirty="0"/>
              <a:t>done</a:t>
            </a:r>
            <a:r>
              <a:rPr dirty="0" spc="165"/>
              <a:t> </a:t>
            </a:r>
            <a:r>
              <a:rPr dirty="0"/>
              <a:t>so</a:t>
            </a:r>
            <a:r>
              <a:rPr dirty="0" spc="170"/>
              <a:t> </a:t>
            </a:r>
            <a:r>
              <a:rPr dirty="0"/>
              <a:t>within</a:t>
            </a:r>
            <a:r>
              <a:rPr dirty="0" spc="160"/>
              <a:t> </a:t>
            </a:r>
            <a:r>
              <a:rPr dirty="0"/>
              <a:t>the</a:t>
            </a:r>
            <a:r>
              <a:rPr dirty="0" spc="165"/>
              <a:t> </a:t>
            </a:r>
            <a:r>
              <a:rPr dirty="0"/>
              <a:t>regulatory</a:t>
            </a:r>
            <a:r>
              <a:rPr dirty="0" spc="170"/>
              <a:t> </a:t>
            </a:r>
            <a:r>
              <a:rPr dirty="0"/>
              <a:t>framework</a:t>
            </a:r>
            <a:r>
              <a:rPr dirty="0" spc="155"/>
              <a:t> </a:t>
            </a:r>
            <a:r>
              <a:rPr dirty="0"/>
              <a:t>of</a:t>
            </a:r>
            <a:r>
              <a:rPr dirty="0" spc="160"/>
              <a:t> </a:t>
            </a:r>
            <a:r>
              <a:rPr dirty="0"/>
              <a:t>MSRB</a:t>
            </a:r>
            <a:r>
              <a:rPr dirty="0" spc="170"/>
              <a:t> </a:t>
            </a:r>
            <a:r>
              <a:rPr dirty="0"/>
              <a:t>Rule</a:t>
            </a:r>
            <a:r>
              <a:rPr dirty="0" spc="165"/>
              <a:t> </a:t>
            </a:r>
            <a:r>
              <a:rPr dirty="0" spc="-10"/>
              <a:t>G-</a:t>
            </a:r>
            <a:r>
              <a:rPr dirty="0" spc="50"/>
              <a:t>23</a:t>
            </a:r>
            <a:r>
              <a:rPr dirty="0" spc="165"/>
              <a:t> </a:t>
            </a:r>
            <a:r>
              <a:rPr dirty="0" spc="50"/>
              <a:t>as</a:t>
            </a:r>
            <a:r>
              <a:rPr dirty="0" spc="160"/>
              <a:t> </a:t>
            </a:r>
            <a:r>
              <a:rPr dirty="0"/>
              <a:t>an</a:t>
            </a:r>
            <a:r>
              <a:rPr dirty="0" spc="175"/>
              <a:t> </a:t>
            </a:r>
            <a:r>
              <a:rPr dirty="0"/>
              <a:t>underwriter</a:t>
            </a:r>
            <a:r>
              <a:rPr dirty="0" spc="170"/>
              <a:t> </a:t>
            </a:r>
            <a:r>
              <a:rPr dirty="0" spc="-25"/>
              <a:t>(by</a:t>
            </a:r>
            <a:r>
              <a:rPr dirty="0" spc="500"/>
              <a:t> </a:t>
            </a:r>
            <a:r>
              <a:rPr dirty="0" spc="20"/>
              <a:t>definition</a:t>
            </a:r>
            <a:r>
              <a:rPr dirty="0" spc="10"/>
              <a:t> </a:t>
            </a:r>
            <a:r>
              <a:rPr dirty="0" spc="20"/>
              <a:t>also</a:t>
            </a:r>
            <a:r>
              <a:rPr dirty="0" spc="15"/>
              <a:t> </a:t>
            </a:r>
            <a:r>
              <a:rPr dirty="0" spc="20"/>
              <a:t>including</a:t>
            </a:r>
            <a:r>
              <a:rPr dirty="0" spc="10"/>
              <a:t> </a:t>
            </a:r>
            <a:r>
              <a:rPr dirty="0" spc="20"/>
              <a:t>the</a:t>
            </a:r>
            <a:r>
              <a:rPr dirty="0" spc="10"/>
              <a:t> </a:t>
            </a:r>
            <a:r>
              <a:rPr dirty="0" spc="20"/>
              <a:t>role</a:t>
            </a:r>
            <a:r>
              <a:rPr dirty="0" spc="15"/>
              <a:t> </a:t>
            </a:r>
            <a:r>
              <a:rPr dirty="0" spc="20"/>
              <a:t>of</a:t>
            </a:r>
            <a:r>
              <a:rPr dirty="0" spc="190"/>
              <a:t> </a:t>
            </a:r>
            <a:r>
              <a:rPr dirty="0" spc="20"/>
              <a:t>placement</a:t>
            </a:r>
            <a:r>
              <a:rPr dirty="0" spc="10"/>
              <a:t> </a:t>
            </a:r>
            <a:r>
              <a:rPr dirty="0" spc="20"/>
              <a:t>agent)</a:t>
            </a:r>
            <a:r>
              <a:rPr dirty="0" spc="15"/>
              <a:t> </a:t>
            </a:r>
            <a:r>
              <a:rPr dirty="0" spc="20"/>
              <a:t>and not</a:t>
            </a:r>
            <a:r>
              <a:rPr dirty="0" spc="25"/>
              <a:t> </a:t>
            </a:r>
            <a:r>
              <a:rPr dirty="0" spc="50"/>
              <a:t>as</a:t>
            </a:r>
            <a:r>
              <a:rPr dirty="0" spc="20"/>
              <a:t> a financial</a:t>
            </a:r>
            <a:r>
              <a:rPr dirty="0" spc="25"/>
              <a:t> </a:t>
            </a:r>
            <a:r>
              <a:rPr dirty="0" spc="20"/>
              <a:t>advisor,</a:t>
            </a:r>
            <a:r>
              <a:rPr dirty="0" spc="10"/>
              <a:t> </a:t>
            </a:r>
            <a:r>
              <a:rPr dirty="0" spc="50"/>
              <a:t>as</a:t>
            </a:r>
            <a:r>
              <a:rPr dirty="0" spc="20"/>
              <a:t> defined</a:t>
            </a:r>
            <a:r>
              <a:rPr dirty="0" spc="15"/>
              <a:t> </a:t>
            </a:r>
            <a:r>
              <a:rPr dirty="0" spc="20"/>
              <a:t>therein, </a:t>
            </a:r>
            <a:r>
              <a:rPr dirty="0" spc="10"/>
              <a:t>with</a:t>
            </a:r>
            <a:r>
              <a:rPr dirty="0" spc="15"/>
              <a:t> </a:t>
            </a:r>
            <a:r>
              <a:rPr dirty="0" spc="20"/>
              <a:t>respect</a:t>
            </a:r>
            <a:r>
              <a:rPr dirty="0" spc="5"/>
              <a:t> </a:t>
            </a:r>
            <a:r>
              <a:rPr dirty="0" spc="20"/>
              <a:t>to the</a:t>
            </a:r>
            <a:r>
              <a:rPr dirty="0" spc="10"/>
              <a:t> referenced</a:t>
            </a:r>
            <a:r>
              <a:rPr dirty="0" spc="15"/>
              <a:t> </a:t>
            </a:r>
            <a:r>
              <a:rPr dirty="0" spc="20"/>
              <a:t>proposed</a:t>
            </a:r>
            <a:r>
              <a:rPr dirty="0" spc="10"/>
              <a:t> </a:t>
            </a:r>
            <a:r>
              <a:rPr dirty="0" spc="20"/>
              <a:t>issuance</a:t>
            </a:r>
            <a:r>
              <a:rPr dirty="0" spc="15"/>
              <a:t> </a:t>
            </a:r>
            <a:r>
              <a:rPr dirty="0" spc="20"/>
              <a:t>of</a:t>
            </a:r>
            <a:r>
              <a:rPr dirty="0" spc="10"/>
              <a:t> </a:t>
            </a:r>
            <a:r>
              <a:rPr dirty="0" spc="20"/>
              <a:t>municipal</a:t>
            </a:r>
            <a:r>
              <a:rPr dirty="0" spc="10"/>
              <a:t> </a:t>
            </a:r>
            <a:r>
              <a:rPr dirty="0" spc="20"/>
              <a:t>securities.</a:t>
            </a:r>
            <a:r>
              <a:rPr dirty="0" spc="204"/>
              <a:t> </a:t>
            </a:r>
            <a:r>
              <a:rPr dirty="0" spc="20"/>
              <a:t>The</a:t>
            </a:r>
            <a:r>
              <a:rPr dirty="0" spc="15"/>
              <a:t> </a:t>
            </a:r>
            <a:r>
              <a:rPr dirty="0" spc="10"/>
              <a:t>primary</a:t>
            </a:r>
            <a:r>
              <a:rPr dirty="0" spc="15"/>
              <a:t> </a:t>
            </a:r>
            <a:r>
              <a:rPr dirty="0" spc="20"/>
              <a:t>role of</a:t>
            </a:r>
            <a:r>
              <a:rPr dirty="0" spc="10"/>
              <a:t> </a:t>
            </a:r>
            <a:r>
              <a:rPr dirty="0" spc="-10"/>
              <a:t>Stifel,</a:t>
            </a:r>
            <a:r>
              <a:rPr dirty="0" spc="500"/>
              <a:t> </a:t>
            </a:r>
            <a:r>
              <a:rPr dirty="0" spc="50"/>
              <a:t>as</a:t>
            </a:r>
            <a:r>
              <a:rPr dirty="0" spc="55"/>
              <a:t> </a:t>
            </a:r>
            <a:r>
              <a:rPr dirty="0" spc="10"/>
              <a:t>an</a:t>
            </a:r>
            <a:r>
              <a:rPr dirty="0" spc="65"/>
              <a:t> </a:t>
            </a:r>
            <a:r>
              <a:rPr dirty="0"/>
              <a:t>underwriter,</a:t>
            </a:r>
            <a:r>
              <a:rPr dirty="0" spc="50"/>
              <a:t> </a:t>
            </a:r>
            <a:r>
              <a:rPr dirty="0" spc="10"/>
              <a:t>is</a:t>
            </a:r>
            <a:r>
              <a:rPr dirty="0" spc="55"/>
              <a:t> </a:t>
            </a:r>
            <a:r>
              <a:rPr dirty="0" spc="10"/>
              <a:t>to</a:t>
            </a:r>
            <a:r>
              <a:rPr dirty="0" spc="60"/>
              <a:t> </a:t>
            </a:r>
            <a:r>
              <a:rPr dirty="0" spc="10"/>
              <a:t>purchase</a:t>
            </a:r>
            <a:r>
              <a:rPr dirty="0" spc="55"/>
              <a:t> </a:t>
            </a:r>
            <a:r>
              <a:rPr dirty="0" spc="10"/>
              <a:t>securities</a:t>
            </a:r>
            <a:r>
              <a:rPr dirty="0" spc="55"/>
              <a:t> </a:t>
            </a:r>
            <a:r>
              <a:rPr dirty="0" spc="10"/>
              <a:t>for</a:t>
            </a:r>
            <a:r>
              <a:rPr dirty="0" spc="65"/>
              <a:t> </a:t>
            </a:r>
            <a:r>
              <a:rPr dirty="0" spc="10"/>
              <a:t>resale</a:t>
            </a:r>
            <a:r>
              <a:rPr dirty="0" spc="60"/>
              <a:t> </a:t>
            </a:r>
            <a:r>
              <a:rPr dirty="0" spc="10"/>
              <a:t>to</a:t>
            </a:r>
            <a:r>
              <a:rPr dirty="0" spc="60"/>
              <a:t> </a:t>
            </a:r>
            <a:r>
              <a:rPr dirty="0" spc="10"/>
              <a:t>investors</a:t>
            </a:r>
            <a:r>
              <a:rPr dirty="0" spc="55"/>
              <a:t> </a:t>
            </a:r>
            <a:r>
              <a:rPr dirty="0" spc="10"/>
              <a:t>in</a:t>
            </a:r>
            <a:r>
              <a:rPr dirty="0" spc="55"/>
              <a:t> </a:t>
            </a:r>
            <a:r>
              <a:rPr dirty="0" spc="10"/>
              <a:t>an</a:t>
            </a:r>
            <a:r>
              <a:rPr dirty="0" spc="55"/>
              <a:t> </a:t>
            </a:r>
            <a:r>
              <a:rPr dirty="0" spc="10"/>
              <a:t>arm’s-</a:t>
            </a:r>
            <a:r>
              <a:rPr dirty="0" spc="55"/>
              <a:t> </a:t>
            </a:r>
            <a:r>
              <a:rPr dirty="0" spc="10"/>
              <a:t>length</a:t>
            </a:r>
            <a:r>
              <a:rPr dirty="0" spc="55"/>
              <a:t> </a:t>
            </a:r>
            <a:r>
              <a:rPr dirty="0" spc="10"/>
              <a:t>commercial</a:t>
            </a:r>
            <a:r>
              <a:rPr dirty="0" spc="60"/>
              <a:t> </a:t>
            </a:r>
            <a:r>
              <a:rPr dirty="0" spc="10"/>
              <a:t>transaction.</a:t>
            </a:r>
            <a:r>
              <a:rPr dirty="0" spc="290"/>
              <a:t> </a:t>
            </a:r>
            <a:r>
              <a:rPr dirty="0" spc="10"/>
              <a:t>Serving</a:t>
            </a:r>
            <a:r>
              <a:rPr dirty="0" spc="50"/>
              <a:t> </a:t>
            </a:r>
            <a:r>
              <a:rPr dirty="0" spc="10"/>
              <a:t>in</a:t>
            </a:r>
            <a:r>
              <a:rPr dirty="0" spc="55"/>
              <a:t> </a:t>
            </a:r>
            <a:r>
              <a:rPr dirty="0" spc="10"/>
              <a:t>the</a:t>
            </a:r>
            <a:r>
              <a:rPr dirty="0" spc="55"/>
              <a:t> </a:t>
            </a:r>
            <a:r>
              <a:rPr dirty="0" spc="10"/>
              <a:t>role</a:t>
            </a:r>
            <a:r>
              <a:rPr dirty="0" spc="55"/>
              <a:t> </a:t>
            </a:r>
            <a:r>
              <a:rPr dirty="0" spc="10"/>
              <a:t>of</a:t>
            </a:r>
            <a:r>
              <a:rPr dirty="0" spc="55"/>
              <a:t> </a:t>
            </a:r>
            <a:r>
              <a:rPr dirty="0"/>
              <a:t>underwriter,</a:t>
            </a:r>
            <a:r>
              <a:rPr dirty="0" spc="50"/>
              <a:t> </a:t>
            </a:r>
            <a:r>
              <a:rPr dirty="0" spc="10"/>
              <a:t>Stifel</a:t>
            </a:r>
            <a:r>
              <a:rPr dirty="0" spc="55"/>
              <a:t> </a:t>
            </a:r>
            <a:r>
              <a:rPr dirty="0" spc="10"/>
              <a:t>has</a:t>
            </a:r>
            <a:r>
              <a:rPr dirty="0" spc="55"/>
              <a:t> </a:t>
            </a:r>
            <a:r>
              <a:rPr dirty="0" spc="10"/>
              <a:t>financial</a:t>
            </a:r>
            <a:r>
              <a:rPr dirty="0" spc="55"/>
              <a:t> </a:t>
            </a:r>
            <a:r>
              <a:rPr dirty="0" spc="10"/>
              <a:t>and</a:t>
            </a:r>
            <a:r>
              <a:rPr dirty="0" spc="70"/>
              <a:t> </a:t>
            </a:r>
            <a:r>
              <a:rPr dirty="0" spc="10"/>
              <a:t>other</a:t>
            </a:r>
            <a:r>
              <a:rPr dirty="0" spc="60"/>
              <a:t> </a:t>
            </a:r>
            <a:r>
              <a:rPr dirty="0" spc="10"/>
              <a:t>interests</a:t>
            </a:r>
            <a:r>
              <a:rPr dirty="0" spc="55"/>
              <a:t> </a:t>
            </a:r>
            <a:r>
              <a:rPr dirty="0" spc="10"/>
              <a:t>that</a:t>
            </a:r>
            <a:r>
              <a:rPr dirty="0" spc="50"/>
              <a:t> </a:t>
            </a:r>
            <a:r>
              <a:rPr dirty="0" spc="10"/>
              <a:t>differ</a:t>
            </a:r>
            <a:r>
              <a:rPr dirty="0" spc="60"/>
              <a:t> </a:t>
            </a:r>
            <a:r>
              <a:rPr dirty="0" spc="10"/>
              <a:t>from</a:t>
            </a:r>
            <a:r>
              <a:rPr dirty="0" spc="50"/>
              <a:t> </a:t>
            </a:r>
            <a:r>
              <a:rPr dirty="0" spc="-10"/>
              <a:t>those</a:t>
            </a:r>
            <a:r>
              <a:rPr dirty="0" spc="500"/>
              <a:t> </a:t>
            </a:r>
            <a:r>
              <a:rPr dirty="0" spc="20"/>
              <a:t>of</a:t>
            </a:r>
            <a:r>
              <a:rPr dirty="0"/>
              <a:t> </a:t>
            </a:r>
            <a:r>
              <a:rPr dirty="0" spc="10"/>
              <a:t>the</a:t>
            </a:r>
            <a:r>
              <a:rPr dirty="0" spc="-5"/>
              <a:t> </a:t>
            </a:r>
            <a:r>
              <a:rPr dirty="0" spc="20"/>
              <a:t>issuer. </a:t>
            </a:r>
            <a:r>
              <a:rPr dirty="0" spc="10"/>
              <a:t>The</a:t>
            </a:r>
            <a:r>
              <a:rPr dirty="0" spc="-5"/>
              <a:t> </a:t>
            </a:r>
            <a:r>
              <a:rPr dirty="0" spc="20"/>
              <a:t>issuer should</a:t>
            </a:r>
            <a:r>
              <a:rPr dirty="0" spc="15"/>
              <a:t> </a:t>
            </a:r>
            <a:r>
              <a:rPr dirty="0" spc="20"/>
              <a:t>consult</a:t>
            </a:r>
            <a:r>
              <a:rPr dirty="0" spc="15"/>
              <a:t> </a:t>
            </a:r>
            <a:r>
              <a:rPr dirty="0" spc="10"/>
              <a:t>with</a:t>
            </a:r>
            <a:r>
              <a:rPr dirty="0" spc="-15"/>
              <a:t> </a:t>
            </a:r>
            <a:r>
              <a:rPr dirty="0" spc="20"/>
              <a:t>its’ </a:t>
            </a:r>
            <a:r>
              <a:rPr dirty="0" spc="10"/>
              <a:t>own</a:t>
            </a:r>
            <a:r>
              <a:rPr dirty="0" spc="-15"/>
              <a:t> </a:t>
            </a:r>
            <a:r>
              <a:rPr dirty="0" spc="20"/>
              <a:t>financial</a:t>
            </a:r>
            <a:r>
              <a:rPr dirty="0" spc="30"/>
              <a:t> </a:t>
            </a:r>
            <a:r>
              <a:rPr dirty="0" spc="20"/>
              <a:t>and/or municipal,</a:t>
            </a:r>
            <a:r>
              <a:rPr dirty="0" spc="25"/>
              <a:t> </a:t>
            </a:r>
            <a:r>
              <a:rPr dirty="0" spc="20"/>
              <a:t>legal,</a:t>
            </a:r>
            <a:r>
              <a:rPr dirty="0" spc="15"/>
              <a:t> </a:t>
            </a:r>
            <a:r>
              <a:rPr dirty="0" spc="20"/>
              <a:t>accounting,</a:t>
            </a:r>
            <a:r>
              <a:rPr dirty="0" spc="40"/>
              <a:t> </a:t>
            </a:r>
            <a:r>
              <a:rPr dirty="0" spc="20"/>
              <a:t>tax</a:t>
            </a:r>
            <a:r>
              <a:rPr dirty="0" spc="15"/>
              <a:t> </a:t>
            </a:r>
            <a:r>
              <a:rPr dirty="0" spc="20"/>
              <a:t>and</a:t>
            </a:r>
            <a:r>
              <a:rPr dirty="0" spc="30"/>
              <a:t> </a:t>
            </a:r>
            <a:r>
              <a:rPr dirty="0" spc="10"/>
              <a:t>other</a:t>
            </a:r>
            <a:r>
              <a:rPr dirty="0"/>
              <a:t> </a:t>
            </a:r>
            <a:r>
              <a:rPr dirty="0" spc="20"/>
              <a:t>advisors,</a:t>
            </a:r>
            <a:r>
              <a:rPr dirty="0" spc="10"/>
              <a:t> </a:t>
            </a:r>
            <a:r>
              <a:rPr dirty="0" spc="50"/>
              <a:t>as</a:t>
            </a:r>
            <a:r>
              <a:rPr dirty="0" spc="35"/>
              <a:t> </a:t>
            </a:r>
            <a:r>
              <a:rPr dirty="0" spc="20"/>
              <a:t>applicable,</a:t>
            </a:r>
            <a:r>
              <a:rPr dirty="0" spc="-5"/>
              <a:t> </a:t>
            </a:r>
            <a:r>
              <a:rPr dirty="0" spc="20"/>
              <a:t>to</a:t>
            </a:r>
            <a:r>
              <a:rPr dirty="0" spc="10"/>
              <a:t> </a:t>
            </a:r>
            <a:r>
              <a:rPr dirty="0" spc="20"/>
              <a:t>the</a:t>
            </a:r>
            <a:r>
              <a:rPr dirty="0" spc="10"/>
              <a:t> extent</a:t>
            </a:r>
            <a:r>
              <a:rPr dirty="0" spc="-10"/>
              <a:t> </a:t>
            </a:r>
            <a:r>
              <a:rPr dirty="0" spc="20"/>
              <a:t>it</a:t>
            </a:r>
            <a:r>
              <a:rPr dirty="0"/>
              <a:t> </a:t>
            </a:r>
            <a:r>
              <a:rPr dirty="0" spc="20"/>
              <a:t>deems</a:t>
            </a:r>
            <a:r>
              <a:rPr dirty="0" spc="15"/>
              <a:t> </a:t>
            </a:r>
            <a:r>
              <a:rPr dirty="0" spc="-10"/>
              <a:t>appropriate.</a:t>
            </a:r>
          </a:p>
          <a:p>
            <a:pPr algn="just" marL="12700" marR="5080" indent="1905">
              <a:lnSpc>
                <a:spcPct val="100000"/>
              </a:lnSpc>
              <a:spcBef>
                <a:spcPts val="960"/>
              </a:spcBef>
            </a:pPr>
            <a:r>
              <a:rPr dirty="0" spc="20"/>
              <a:t>These</a:t>
            </a:r>
            <a:r>
              <a:rPr dirty="0" spc="10"/>
              <a:t> </a:t>
            </a:r>
            <a:r>
              <a:rPr dirty="0" spc="20"/>
              <a:t>materials</a:t>
            </a:r>
            <a:r>
              <a:rPr dirty="0" spc="5"/>
              <a:t> </a:t>
            </a:r>
            <a:r>
              <a:rPr dirty="0" spc="20"/>
              <a:t>have</a:t>
            </a:r>
            <a:r>
              <a:rPr dirty="0" spc="10"/>
              <a:t> </a:t>
            </a:r>
            <a:r>
              <a:rPr dirty="0" spc="20"/>
              <a:t>been</a:t>
            </a:r>
            <a:r>
              <a:rPr dirty="0" spc="5"/>
              <a:t> </a:t>
            </a:r>
            <a:r>
              <a:rPr dirty="0" spc="10"/>
              <a:t>prepared</a:t>
            </a:r>
            <a:r>
              <a:rPr dirty="0" spc="20"/>
              <a:t> by</a:t>
            </a:r>
            <a:r>
              <a:rPr dirty="0" spc="10"/>
              <a:t> </a:t>
            </a:r>
            <a:r>
              <a:rPr dirty="0" spc="20"/>
              <a:t>Stifel</a:t>
            </a:r>
            <a:r>
              <a:rPr dirty="0" spc="10"/>
              <a:t> for </a:t>
            </a:r>
            <a:r>
              <a:rPr dirty="0" spc="20"/>
              <a:t>the</a:t>
            </a:r>
            <a:r>
              <a:rPr dirty="0" spc="10"/>
              <a:t> </a:t>
            </a:r>
            <a:r>
              <a:rPr dirty="0" spc="20"/>
              <a:t>client</a:t>
            </a:r>
            <a:r>
              <a:rPr dirty="0" spc="5"/>
              <a:t> </a:t>
            </a:r>
            <a:r>
              <a:rPr dirty="0" spc="20"/>
              <a:t>or</a:t>
            </a:r>
            <a:r>
              <a:rPr dirty="0" spc="15"/>
              <a:t> </a:t>
            </a:r>
            <a:r>
              <a:rPr dirty="0" spc="10"/>
              <a:t>potential</a:t>
            </a:r>
            <a:r>
              <a:rPr dirty="0" spc="-5"/>
              <a:t> </a:t>
            </a:r>
            <a:r>
              <a:rPr dirty="0" spc="20"/>
              <a:t>client</a:t>
            </a:r>
            <a:r>
              <a:rPr dirty="0" spc="5"/>
              <a:t> </a:t>
            </a:r>
            <a:r>
              <a:rPr dirty="0" spc="20"/>
              <a:t>to</a:t>
            </a:r>
            <a:r>
              <a:rPr dirty="0" spc="10"/>
              <a:t> whom</a:t>
            </a:r>
            <a:r>
              <a:rPr dirty="0" spc="5"/>
              <a:t> </a:t>
            </a:r>
            <a:r>
              <a:rPr dirty="0" spc="20"/>
              <a:t>such</a:t>
            </a:r>
            <a:r>
              <a:rPr dirty="0" spc="10"/>
              <a:t> </a:t>
            </a:r>
            <a:r>
              <a:rPr dirty="0" spc="20"/>
              <a:t>materials</a:t>
            </a:r>
            <a:r>
              <a:rPr dirty="0" spc="5"/>
              <a:t> </a:t>
            </a:r>
            <a:r>
              <a:rPr dirty="0" spc="20"/>
              <a:t>are </a:t>
            </a:r>
            <a:r>
              <a:rPr dirty="0" spc="10"/>
              <a:t>directly </a:t>
            </a:r>
            <a:r>
              <a:rPr dirty="0" spc="20"/>
              <a:t>addressed and delivered</a:t>
            </a:r>
            <a:r>
              <a:rPr dirty="0" spc="5"/>
              <a:t> </a:t>
            </a:r>
            <a:r>
              <a:rPr dirty="0" spc="10"/>
              <a:t>for </a:t>
            </a:r>
            <a:r>
              <a:rPr dirty="0" spc="20"/>
              <a:t>discussion</a:t>
            </a:r>
            <a:r>
              <a:rPr dirty="0" spc="5"/>
              <a:t> </a:t>
            </a:r>
            <a:r>
              <a:rPr dirty="0" spc="20"/>
              <a:t>purposes</a:t>
            </a:r>
            <a:r>
              <a:rPr dirty="0" spc="5"/>
              <a:t> </a:t>
            </a:r>
            <a:r>
              <a:rPr dirty="0" spc="20"/>
              <a:t>only.</a:t>
            </a:r>
            <a:r>
              <a:rPr dirty="0" spc="195"/>
              <a:t> </a:t>
            </a:r>
            <a:r>
              <a:rPr dirty="0" spc="20"/>
              <a:t>All</a:t>
            </a:r>
            <a:r>
              <a:rPr dirty="0" spc="10"/>
              <a:t> </a:t>
            </a:r>
            <a:r>
              <a:rPr dirty="0" spc="20"/>
              <a:t>terms</a:t>
            </a:r>
            <a:r>
              <a:rPr dirty="0" spc="5"/>
              <a:t> </a:t>
            </a:r>
            <a:r>
              <a:rPr dirty="0" spc="20"/>
              <a:t>and conditions</a:t>
            </a:r>
            <a:r>
              <a:rPr dirty="0" spc="5"/>
              <a:t> </a:t>
            </a:r>
            <a:r>
              <a:rPr dirty="0" spc="20"/>
              <a:t>are</a:t>
            </a:r>
            <a:r>
              <a:rPr dirty="0" spc="10"/>
              <a:t> </a:t>
            </a:r>
            <a:r>
              <a:rPr dirty="0" spc="-10"/>
              <a:t>subject</a:t>
            </a:r>
            <a:r>
              <a:rPr dirty="0" spc="500"/>
              <a:t>  </a:t>
            </a:r>
            <a:r>
              <a:rPr dirty="0" spc="20"/>
              <a:t>to</a:t>
            </a:r>
            <a:r>
              <a:rPr dirty="0" spc="60"/>
              <a:t> </a:t>
            </a:r>
            <a:r>
              <a:rPr dirty="0" spc="10"/>
              <a:t>further</a:t>
            </a:r>
            <a:r>
              <a:rPr dirty="0" spc="60"/>
              <a:t> </a:t>
            </a:r>
            <a:r>
              <a:rPr dirty="0" spc="20"/>
              <a:t>discussion</a:t>
            </a:r>
            <a:r>
              <a:rPr dirty="0" spc="65"/>
              <a:t> </a:t>
            </a:r>
            <a:r>
              <a:rPr dirty="0" spc="20"/>
              <a:t>and</a:t>
            </a:r>
            <a:r>
              <a:rPr dirty="0" spc="75"/>
              <a:t> </a:t>
            </a:r>
            <a:r>
              <a:rPr dirty="0" spc="20"/>
              <a:t>negotiation.</a:t>
            </a:r>
            <a:r>
              <a:rPr dirty="0" spc="300"/>
              <a:t> </a:t>
            </a:r>
            <a:r>
              <a:rPr dirty="0" spc="20"/>
              <a:t>Stifel</a:t>
            </a:r>
            <a:r>
              <a:rPr dirty="0" spc="60"/>
              <a:t> </a:t>
            </a:r>
            <a:r>
              <a:rPr dirty="0" spc="20"/>
              <a:t>does</a:t>
            </a:r>
            <a:r>
              <a:rPr dirty="0" spc="55"/>
              <a:t> </a:t>
            </a:r>
            <a:r>
              <a:rPr dirty="0" spc="20"/>
              <a:t>not</a:t>
            </a:r>
            <a:r>
              <a:rPr dirty="0" spc="65"/>
              <a:t> </a:t>
            </a:r>
            <a:r>
              <a:rPr dirty="0" spc="20"/>
              <a:t>express</a:t>
            </a:r>
            <a:r>
              <a:rPr dirty="0" spc="55"/>
              <a:t> </a:t>
            </a:r>
            <a:r>
              <a:rPr dirty="0" spc="20"/>
              <a:t>any</a:t>
            </a:r>
            <a:r>
              <a:rPr dirty="0" spc="75"/>
              <a:t> </a:t>
            </a:r>
            <a:r>
              <a:rPr dirty="0" spc="20"/>
              <a:t>view</a:t>
            </a:r>
            <a:r>
              <a:rPr dirty="0" spc="65"/>
              <a:t> </a:t>
            </a:r>
            <a:r>
              <a:rPr dirty="0" spc="50"/>
              <a:t>as</a:t>
            </a:r>
            <a:r>
              <a:rPr dirty="0" spc="70"/>
              <a:t> </a:t>
            </a:r>
            <a:r>
              <a:rPr dirty="0" spc="20"/>
              <a:t>to</a:t>
            </a:r>
            <a:r>
              <a:rPr dirty="0" spc="60"/>
              <a:t> </a:t>
            </a:r>
            <a:r>
              <a:rPr dirty="0" spc="20"/>
              <a:t>whether</a:t>
            </a:r>
            <a:r>
              <a:rPr dirty="0" spc="60"/>
              <a:t> </a:t>
            </a:r>
            <a:r>
              <a:rPr dirty="0" spc="20"/>
              <a:t>financing</a:t>
            </a:r>
            <a:r>
              <a:rPr dirty="0" spc="65"/>
              <a:t> </a:t>
            </a:r>
            <a:r>
              <a:rPr dirty="0" spc="20"/>
              <a:t>options</a:t>
            </a:r>
            <a:r>
              <a:rPr dirty="0" spc="55"/>
              <a:t> </a:t>
            </a:r>
            <a:r>
              <a:rPr dirty="0" spc="20"/>
              <a:t>presented</a:t>
            </a:r>
            <a:r>
              <a:rPr dirty="0" spc="55"/>
              <a:t> </a:t>
            </a:r>
            <a:r>
              <a:rPr dirty="0" spc="20"/>
              <a:t>in</a:t>
            </a:r>
            <a:r>
              <a:rPr dirty="0" spc="65"/>
              <a:t> </a:t>
            </a:r>
            <a:r>
              <a:rPr dirty="0" spc="20"/>
              <a:t>these</a:t>
            </a:r>
            <a:r>
              <a:rPr dirty="0" spc="60"/>
              <a:t> </a:t>
            </a:r>
            <a:r>
              <a:rPr dirty="0" spc="20"/>
              <a:t>materials</a:t>
            </a:r>
            <a:r>
              <a:rPr dirty="0" spc="55"/>
              <a:t> </a:t>
            </a:r>
            <a:r>
              <a:rPr dirty="0" spc="20"/>
              <a:t>are</a:t>
            </a:r>
            <a:r>
              <a:rPr dirty="0" spc="80"/>
              <a:t> </a:t>
            </a:r>
            <a:r>
              <a:rPr dirty="0" spc="20"/>
              <a:t>achievable</a:t>
            </a:r>
            <a:r>
              <a:rPr dirty="0" spc="60"/>
              <a:t> </a:t>
            </a:r>
            <a:r>
              <a:rPr dirty="0" spc="20"/>
              <a:t>or</a:t>
            </a:r>
            <a:r>
              <a:rPr dirty="0" spc="60"/>
              <a:t> </a:t>
            </a:r>
            <a:r>
              <a:rPr dirty="0" spc="20"/>
              <a:t>will</a:t>
            </a:r>
            <a:r>
              <a:rPr dirty="0" spc="60"/>
              <a:t> </a:t>
            </a:r>
            <a:r>
              <a:rPr dirty="0" spc="20"/>
              <a:t>be</a:t>
            </a:r>
            <a:r>
              <a:rPr dirty="0" spc="70"/>
              <a:t> </a:t>
            </a:r>
            <a:r>
              <a:rPr dirty="0" spc="20"/>
              <a:t>available</a:t>
            </a:r>
            <a:r>
              <a:rPr dirty="0" spc="60"/>
              <a:t> </a:t>
            </a:r>
            <a:r>
              <a:rPr dirty="0" spc="20"/>
              <a:t>at</a:t>
            </a:r>
            <a:r>
              <a:rPr dirty="0" spc="80"/>
              <a:t> </a:t>
            </a:r>
            <a:r>
              <a:rPr dirty="0" spc="20"/>
              <a:t>the</a:t>
            </a:r>
            <a:r>
              <a:rPr dirty="0" spc="60"/>
              <a:t> </a:t>
            </a:r>
            <a:r>
              <a:rPr dirty="0" spc="20"/>
              <a:t>time</a:t>
            </a:r>
            <a:r>
              <a:rPr dirty="0" spc="60"/>
              <a:t> </a:t>
            </a:r>
            <a:r>
              <a:rPr dirty="0" spc="20"/>
              <a:t>of</a:t>
            </a:r>
            <a:r>
              <a:rPr dirty="0" spc="55"/>
              <a:t> </a:t>
            </a:r>
            <a:r>
              <a:rPr dirty="0" spc="20"/>
              <a:t>any</a:t>
            </a:r>
            <a:r>
              <a:rPr dirty="0" spc="75"/>
              <a:t> </a:t>
            </a:r>
            <a:r>
              <a:rPr dirty="0" spc="-10"/>
              <a:t>contemplated</a:t>
            </a:r>
            <a:r>
              <a:rPr dirty="0" spc="500"/>
              <a:t> </a:t>
            </a:r>
            <a:r>
              <a:rPr dirty="0"/>
              <a:t>transaction.</a:t>
            </a:r>
            <a:r>
              <a:rPr dirty="0" spc="480"/>
              <a:t> </a:t>
            </a:r>
            <a:r>
              <a:rPr dirty="0"/>
              <a:t>These</a:t>
            </a:r>
            <a:r>
              <a:rPr dirty="0" spc="155"/>
              <a:t> </a:t>
            </a:r>
            <a:r>
              <a:rPr dirty="0"/>
              <a:t>materials</a:t>
            </a:r>
            <a:r>
              <a:rPr dirty="0" spc="160"/>
              <a:t> </a:t>
            </a:r>
            <a:r>
              <a:rPr dirty="0"/>
              <a:t>do</a:t>
            </a:r>
            <a:r>
              <a:rPr dirty="0" spc="160"/>
              <a:t> </a:t>
            </a:r>
            <a:r>
              <a:rPr dirty="0"/>
              <a:t>not</a:t>
            </a:r>
            <a:r>
              <a:rPr dirty="0" spc="150"/>
              <a:t> </a:t>
            </a:r>
            <a:r>
              <a:rPr dirty="0"/>
              <a:t>constitute</a:t>
            </a:r>
            <a:r>
              <a:rPr dirty="0" spc="160"/>
              <a:t> </a:t>
            </a:r>
            <a:r>
              <a:rPr dirty="0"/>
              <a:t>an</a:t>
            </a:r>
            <a:r>
              <a:rPr dirty="0" spc="155"/>
              <a:t> </a:t>
            </a:r>
            <a:r>
              <a:rPr dirty="0"/>
              <a:t>offer</a:t>
            </a:r>
            <a:r>
              <a:rPr dirty="0" spc="165"/>
              <a:t> </a:t>
            </a:r>
            <a:r>
              <a:rPr dirty="0"/>
              <a:t>or</a:t>
            </a:r>
            <a:r>
              <a:rPr dirty="0" spc="160"/>
              <a:t> </a:t>
            </a:r>
            <a:r>
              <a:rPr dirty="0"/>
              <a:t>solicitation</a:t>
            </a:r>
            <a:r>
              <a:rPr dirty="0" spc="160"/>
              <a:t> </a:t>
            </a:r>
            <a:r>
              <a:rPr dirty="0"/>
              <a:t>to</a:t>
            </a:r>
            <a:r>
              <a:rPr dirty="0" spc="160"/>
              <a:t> </a:t>
            </a:r>
            <a:r>
              <a:rPr dirty="0"/>
              <a:t>sell</a:t>
            </a:r>
            <a:r>
              <a:rPr dirty="0" spc="160"/>
              <a:t> </a:t>
            </a:r>
            <a:r>
              <a:rPr dirty="0"/>
              <a:t>or</a:t>
            </a:r>
            <a:r>
              <a:rPr dirty="0" spc="160"/>
              <a:t> </a:t>
            </a:r>
            <a:r>
              <a:rPr dirty="0"/>
              <a:t>purchase</a:t>
            </a:r>
            <a:r>
              <a:rPr dirty="0" spc="160"/>
              <a:t> </a:t>
            </a:r>
            <a:r>
              <a:rPr dirty="0"/>
              <a:t>any</a:t>
            </a:r>
            <a:r>
              <a:rPr dirty="0" spc="160"/>
              <a:t> </a:t>
            </a:r>
            <a:r>
              <a:rPr dirty="0"/>
              <a:t>securities</a:t>
            </a:r>
            <a:r>
              <a:rPr dirty="0" spc="150"/>
              <a:t> </a:t>
            </a:r>
            <a:r>
              <a:rPr dirty="0"/>
              <a:t>and</a:t>
            </a:r>
            <a:r>
              <a:rPr dirty="0" spc="165"/>
              <a:t> </a:t>
            </a:r>
            <a:r>
              <a:rPr dirty="0"/>
              <a:t>are</a:t>
            </a:r>
            <a:r>
              <a:rPr dirty="0" spc="155"/>
              <a:t> </a:t>
            </a:r>
            <a:r>
              <a:rPr dirty="0"/>
              <a:t>not</a:t>
            </a:r>
            <a:r>
              <a:rPr dirty="0" spc="165"/>
              <a:t> </a:t>
            </a:r>
            <a:r>
              <a:rPr dirty="0"/>
              <a:t>a</a:t>
            </a:r>
            <a:r>
              <a:rPr dirty="0" spc="150"/>
              <a:t> </a:t>
            </a:r>
            <a:r>
              <a:rPr dirty="0"/>
              <a:t>commitment</a:t>
            </a:r>
            <a:r>
              <a:rPr dirty="0" spc="165"/>
              <a:t> </a:t>
            </a:r>
            <a:r>
              <a:rPr dirty="0"/>
              <a:t>by</a:t>
            </a:r>
            <a:r>
              <a:rPr dirty="0" spc="150"/>
              <a:t> </a:t>
            </a:r>
            <a:r>
              <a:rPr dirty="0"/>
              <a:t>Stifel</a:t>
            </a:r>
            <a:r>
              <a:rPr dirty="0" spc="155"/>
              <a:t> </a:t>
            </a:r>
            <a:r>
              <a:rPr dirty="0"/>
              <a:t>to</a:t>
            </a:r>
            <a:r>
              <a:rPr dirty="0" spc="165"/>
              <a:t> </a:t>
            </a:r>
            <a:r>
              <a:rPr dirty="0"/>
              <a:t>provide</a:t>
            </a:r>
            <a:r>
              <a:rPr dirty="0" spc="155"/>
              <a:t> </a:t>
            </a:r>
            <a:r>
              <a:rPr dirty="0"/>
              <a:t>or</a:t>
            </a:r>
            <a:r>
              <a:rPr dirty="0" spc="165"/>
              <a:t> </a:t>
            </a:r>
            <a:r>
              <a:rPr dirty="0"/>
              <a:t>arrange</a:t>
            </a:r>
            <a:r>
              <a:rPr dirty="0" spc="160"/>
              <a:t> </a:t>
            </a:r>
            <a:r>
              <a:rPr dirty="0"/>
              <a:t>any</a:t>
            </a:r>
            <a:r>
              <a:rPr dirty="0" spc="165"/>
              <a:t> </a:t>
            </a:r>
            <a:r>
              <a:rPr dirty="0"/>
              <a:t>financing</a:t>
            </a:r>
            <a:r>
              <a:rPr dirty="0" spc="170"/>
              <a:t> </a:t>
            </a:r>
            <a:r>
              <a:rPr dirty="0"/>
              <a:t>for</a:t>
            </a:r>
            <a:r>
              <a:rPr dirty="0" spc="165"/>
              <a:t> </a:t>
            </a:r>
            <a:r>
              <a:rPr dirty="0"/>
              <a:t>any</a:t>
            </a:r>
            <a:r>
              <a:rPr dirty="0" spc="160"/>
              <a:t> </a:t>
            </a:r>
            <a:r>
              <a:rPr dirty="0"/>
              <a:t>transaction</a:t>
            </a:r>
            <a:r>
              <a:rPr dirty="0" spc="160"/>
              <a:t> </a:t>
            </a:r>
            <a:r>
              <a:rPr dirty="0"/>
              <a:t>or</a:t>
            </a:r>
            <a:r>
              <a:rPr dirty="0" spc="160"/>
              <a:t> </a:t>
            </a:r>
            <a:r>
              <a:rPr dirty="0" spc="-25"/>
              <a:t>to</a:t>
            </a:r>
            <a:r>
              <a:rPr dirty="0" spc="500"/>
              <a:t> </a:t>
            </a:r>
            <a:r>
              <a:rPr dirty="0" spc="10"/>
              <a:t>purchase</a:t>
            </a:r>
            <a:r>
              <a:rPr dirty="0" spc="35"/>
              <a:t> </a:t>
            </a:r>
            <a:r>
              <a:rPr dirty="0" spc="10"/>
              <a:t>any</a:t>
            </a:r>
            <a:r>
              <a:rPr dirty="0" spc="40"/>
              <a:t> </a:t>
            </a:r>
            <a:r>
              <a:rPr dirty="0" spc="10"/>
              <a:t>security</a:t>
            </a:r>
            <a:r>
              <a:rPr dirty="0" spc="40"/>
              <a:t> </a:t>
            </a:r>
            <a:r>
              <a:rPr dirty="0" spc="10"/>
              <a:t>in</a:t>
            </a:r>
            <a:r>
              <a:rPr dirty="0" spc="65"/>
              <a:t> </a:t>
            </a:r>
            <a:r>
              <a:rPr dirty="0" spc="10"/>
              <a:t>connection</a:t>
            </a:r>
            <a:r>
              <a:rPr dirty="0" spc="45"/>
              <a:t> </a:t>
            </a:r>
            <a:r>
              <a:rPr dirty="0"/>
              <a:t>therewith</a:t>
            </a:r>
            <a:r>
              <a:rPr dirty="0" spc="40"/>
              <a:t> </a:t>
            </a:r>
            <a:r>
              <a:rPr dirty="0" spc="10"/>
              <a:t>and</a:t>
            </a:r>
            <a:r>
              <a:rPr dirty="0" spc="50"/>
              <a:t> </a:t>
            </a:r>
            <a:r>
              <a:rPr dirty="0" spc="10"/>
              <a:t>may</a:t>
            </a:r>
            <a:r>
              <a:rPr dirty="0" spc="55"/>
              <a:t> </a:t>
            </a:r>
            <a:r>
              <a:rPr dirty="0" spc="10"/>
              <a:t>not</a:t>
            </a:r>
            <a:r>
              <a:rPr dirty="0" spc="35"/>
              <a:t> </a:t>
            </a:r>
            <a:r>
              <a:rPr dirty="0" spc="10"/>
              <a:t>relied</a:t>
            </a:r>
            <a:r>
              <a:rPr dirty="0" spc="50"/>
              <a:t> </a:t>
            </a:r>
            <a:r>
              <a:rPr dirty="0" spc="10"/>
              <a:t>upon</a:t>
            </a:r>
            <a:r>
              <a:rPr dirty="0" spc="50"/>
              <a:t> as</a:t>
            </a:r>
            <a:r>
              <a:rPr dirty="0" spc="65"/>
              <a:t> </a:t>
            </a:r>
            <a:r>
              <a:rPr dirty="0" spc="10"/>
              <a:t>an</a:t>
            </a:r>
            <a:r>
              <a:rPr dirty="0" spc="60"/>
              <a:t> </a:t>
            </a:r>
            <a:r>
              <a:rPr dirty="0" spc="10"/>
              <a:t>indication</a:t>
            </a:r>
            <a:r>
              <a:rPr dirty="0" spc="45"/>
              <a:t> </a:t>
            </a:r>
            <a:r>
              <a:rPr dirty="0" spc="10"/>
              <a:t>that</a:t>
            </a:r>
            <a:r>
              <a:rPr dirty="0" spc="45"/>
              <a:t> </a:t>
            </a:r>
            <a:r>
              <a:rPr dirty="0" spc="10"/>
              <a:t>such</a:t>
            </a:r>
            <a:r>
              <a:rPr dirty="0" spc="55"/>
              <a:t> </a:t>
            </a:r>
            <a:r>
              <a:rPr dirty="0" spc="10"/>
              <a:t>an</a:t>
            </a:r>
            <a:r>
              <a:rPr dirty="0" spc="50"/>
              <a:t> </a:t>
            </a:r>
            <a:r>
              <a:rPr dirty="0"/>
              <a:t>offer</a:t>
            </a:r>
            <a:r>
              <a:rPr dirty="0" spc="40"/>
              <a:t> </a:t>
            </a:r>
            <a:r>
              <a:rPr dirty="0" spc="10"/>
              <a:t>will</a:t>
            </a:r>
            <a:r>
              <a:rPr dirty="0" spc="50"/>
              <a:t> </a:t>
            </a:r>
            <a:r>
              <a:rPr dirty="0" spc="10"/>
              <a:t>be</a:t>
            </a:r>
            <a:r>
              <a:rPr dirty="0" spc="55"/>
              <a:t> </a:t>
            </a:r>
            <a:r>
              <a:rPr dirty="0" spc="10"/>
              <a:t>provided</a:t>
            </a:r>
            <a:r>
              <a:rPr dirty="0" spc="55"/>
              <a:t> </a:t>
            </a:r>
            <a:r>
              <a:rPr dirty="0" spc="10"/>
              <a:t>in</a:t>
            </a:r>
            <a:r>
              <a:rPr dirty="0" spc="50"/>
              <a:t> </a:t>
            </a:r>
            <a:r>
              <a:rPr dirty="0" spc="10"/>
              <a:t>the</a:t>
            </a:r>
            <a:r>
              <a:rPr dirty="0" spc="50"/>
              <a:t> </a:t>
            </a:r>
            <a:r>
              <a:rPr dirty="0" spc="10"/>
              <a:t>future.</a:t>
            </a:r>
            <a:r>
              <a:rPr dirty="0" spc="280"/>
              <a:t> </a:t>
            </a:r>
            <a:r>
              <a:rPr dirty="0"/>
              <a:t>Where</a:t>
            </a:r>
            <a:r>
              <a:rPr dirty="0" spc="55"/>
              <a:t> </a:t>
            </a:r>
            <a:r>
              <a:rPr dirty="0" spc="10"/>
              <a:t>indicated,</a:t>
            </a:r>
            <a:r>
              <a:rPr dirty="0" spc="45"/>
              <a:t> </a:t>
            </a:r>
            <a:r>
              <a:rPr dirty="0" spc="10"/>
              <a:t>this</a:t>
            </a:r>
            <a:r>
              <a:rPr dirty="0" spc="50"/>
              <a:t> </a:t>
            </a:r>
            <a:r>
              <a:rPr dirty="0" spc="10"/>
              <a:t>presentation</a:t>
            </a:r>
            <a:r>
              <a:rPr dirty="0" spc="50"/>
              <a:t> </a:t>
            </a:r>
            <a:r>
              <a:rPr dirty="0" spc="10"/>
              <a:t>may</a:t>
            </a:r>
            <a:r>
              <a:rPr dirty="0" spc="60"/>
              <a:t> </a:t>
            </a:r>
            <a:r>
              <a:rPr dirty="0" spc="10"/>
              <a:t>contain</a:t>
            </a:r>
            <a:r>
              <a:rPr dirty="0" spc="50"/>
              <a:t> </a:t>
            </a:r>
            <a:r>
              <a:rPr dirty="0" spc="10"/>
              <a:t>information</a:t>
            </a:r>
            <a:r>
              <a:rPr dirty="0" spc="50"/>
              <a:t> </a:t>
            </a:r>
            <a:r>
              <a:rPr dirty="0" spc="-10"/>
              <a:t>derived</a:t>
            </a:r>
            <a:r>
              <a:rPr dirty="0" spc="500"/>
              <a:t> </a:t>
            </a:r>
            <a:r>
              <a:rPr dirty="0"/>
              <a:t>from</a:t>
            </a:r>
            <a:r>
              <a:rPr dirty="0" spc="135"/>
              <a:t> </a:t>
            </a:r>
            <a:r>
              <a:rPr dirty="0"/>
              <a:t>sources</a:t>
            </a:r>
            <a:r>
              <a:rPr dirty="0" spc="145"/>
              <a:t> </a:t>
            </a:r>
            <a:r>
              <a:rPr dirty="0"/>
              <a:t>other</a:t>
            </a:r>
            <a:r>
              <a:rPr dirty="0" spc="155"/>
              <a:t> </a:t>
            </a:r>
            <a:r>
              <a:rPr dirty="0"/>
              <a:t>than</a:t>
            </a:r>
            <a:r>
              <a:rPr dirty="0" spc="145"/>
              <a:t> </a:t>
            </a:r>
            <a:r>
              <a:rPr dirty="0"/>
              <a:t>Stifel.</a:t>
            </a:r>
            <a:r>
              <a:rPr dirty="0" spc="145"/>
              <a:t> </a:t>
            </a:r>
            <a:r>
              <a:rPr dirty="0"/>
              <a:t>While</a:t>
            </a:r>
            <a:r>
              <a:rPr dirty="0" spc="150"/>
              <a:t> </a:t>
            </a:r>
            <a:r>
              <a:rPr dirty="0"/>
              <a:t>we</a:t>
            </a:r>
            <a:r>
              <a:rPr dirty="0" spc="145"/>
              <a:t> </a:t>
            </a:r>
            <a:r>
              <a:rPr dirty="0"/>
              <a:t>believe</a:t>
            </a:r>
            <a:r>
              <a:rPr dirty="0" spc="145"/>
              <a:t> </a:t>
            </a:r>
            <a:r>
              <a:rPr dirty="0"/>
              <a:t>such</a:t>
            </a:r>
            <a:r>
              <a:rPr dirty="0" spc="170"/>
              <a:t> </a:t>
            </a:r>
            <a:r>
              <a:rPr dirty="0"/>
              <a:t>information</a:t>
            </a:r>
            <a:r>
              <a:rPr dirty="0" spc="145"/>
              <a:t> </a:t>
            </a:r>
            <a:r>
              <a:rPr dirty="0"/>
              <a:t>to</a:t>
            </a:r>
            <a:r>
              <a:rPr dirty="0" spc="165"/>
              <a:t> </a:t>
            </a:r>
            <a:r>
              <a:rPr dirty="0"/>
              <a:t>be</a:t>
            </a:r>
            <a:r>
              <a:rPr dirty="0" spc="150"/>
              <a:t> </a:t>
            </a:r>
            <a:r>
              <a:rPr dirty="0"/>
              <a:t>accurate</a:t>
            </a:r>
            <a:r>
              <a:rPr dirty="0" spc="155"/>
              <a:t> </a:t>
            </a:r>
            <a:r>
              <a:rPr dirty="0"/>
              <a:t>and</a:t>
            </a:r>
            <a:r>
              <a:rPr dirty="0" spc="160"/>
              <a:t> </a:t>
            </a:r>
            <a:r>
              <a:rPr dirty="0"/>
              <a:t>complete,</a:t>
            </a:r>
            <a:r>
              <a:rPr dirty="0" spc="135"/>
              <a:t> </a:t>
            </a:r>
            <a:r>
              <a:rPr dirty="0"/>
              <a:t>Stifel</a:t>
            </a:r>
            <a:r>
              <a:rPr dirty="0" spc="150"/>
              <a:t> </a:t>
            </a:r>
            <a:r>
              <a:rPr dirty="0"/>
              <a:t>does</a:t>
            </a:r>
            <a:r>
              <a:rPr dirty="0" spc="145"/>
              <a:t> </a:t>
            </a:r>
            <a:r>
              <a:rPr dirty="0"/>
              <a:t>not</a:t>
            </a:r>
            <a:r>
              <a:rPr dirty="0" spc="135"/>
              <a:t> </a:t>
            </a:r>
            <a:r>
              <a:rPr dirty="0"/>
              <a:t>guarantee</a:t>
            </a:r>
            <a:r>
              <a:rPr dirty="0" spc="155"/>
              <a:t> </a:t>
            </a:r>
            <a:r>
              <a:rPr dirty="0"/>
              <a:t>the</a:t>
            </a:r>
            <a:r>
              <a:rPr dirty="0" spc="150"/>
              <a:t> </a:t>
            </a:r>
            <a:r>
              <a:rPr dirty="0"/>
              <a:t>accuracy</a:t>
            </a:r>
            <a:r>
              <a:rPr dirty="0" spc="155"/>
              <a:t> </a:t>
            </a:r>
            <a:r>
              <a:rPr dirty="0"/>
              <a:t>of</a:t>
            </a:r>
            <a:r>
              <a:rPr dirty="0" spc="155"/>
              <a:t> </a:t>
            </a:r>
            <a:r>
              <a:rPr dirty="0"/>
              <a:t>this</a:t>
            </a:r>
            <a:r>
              <a:rPr dirty="0" spc="150"/>
              <a:t> </a:t>
            </a:r>
            <a:r>
              <a:rPr dirty="0"/>
              <a:t>information.</a:t>
            </a:r>
            <a:r>
              <a:rPr dirty="0" spc="145"/>
              <a:t> </a:t>
            </a:r>
            <a:r>
              <a:rPr dirty="0"/>
              <a:t>This</a:t>
            </a:r>
            <a:r>
              <a:rPr dirty="0" spc="145"/>
              <a:t> </a:t>
            </a:r>
            <a:r>
              <a:rPr dirty="0"/>
              <a:t>material</a:t>
            </a:r>
            <a:r>
              <a:rPr dirty="0" spc="150"/>
              <a:t> </a:t>
            </a:r>
            <a:r>
              <a:rPr dirty="0"/>
              <a:t>is</a:t>
            </a:r>
            <a:r>
              <a:rPr dirty="0" spc="160"/>
              <a:t> </a:t>
            </a:r>
            <a:r>
              <a:rPr dirty="0"/>
              <a:t>based</a:t>
            </a:r>
            <a:r>
              <a:rPr dirty="0" spc="160"/>
              <a:t> </a:t>
            </a:r>
            <a:r>
              <a:rPr dirty="0"/>
              <a:t>on</a:t>
            </a:r>
            <a:r>
              <a:rPr dirty="0" spc="145"/>
              <a:t> </a:t>
            </a:r>
            <a:r>
              <a:rPr dirty="0"/>
              <a:t>information</a:t>
            </a:r>
            <a:r>
              <a:rPr dirty="0" spc="145"/>
              <a:t> </a:t>
            </a:r>
            <a:r>
              <a:rPr dirty="0" spc="-10"/>
              <a:t>currently</a:t>
            </a:r>
            <a:r>
              <a:rPr dirty="0" spc="500"/>
              <a:t> </a:t>
            </a:r>
            <a:r>
              <a:rPr dirty="0" spc="10"/>
              <a:t>available</a:t>
            </a:r>
            <a:r>
              <a:rPr dirty="0" spc="55"/>
              <a:t> </a:t>
            </a:r>
            <a:r>
              <a:rPr dirty="0" spc="10"/>
              <a:t>to</a:t>
            </a:r>
            <a:r>
              <a:rPr dirty="0" spc="60"/>
              <a:t> </a:t>
            </a:r>
            <a:r>
              <a:rPr dirty="0" spc="10"/>
              <a:t>Stifel</a:t>
            </a:r>
            <a:r>
              <a:rPr dirty="0" spc="55"/>
              <a:t> </a:t>
            </a:r>
            <a:r>
              <a:rPr dirty="0" spc="10"/>
              <a:t>or</a:t>
            </a:r>
            <a:r>
              <a:rPr dirty="0" spc="65"/>
              <a:t> </a:t>
            </a:r>
            <a:r>
              <a:rPr dirty="0" spc="10"/>
              <a:t>its</a:t>
            </a:r>
            <a:r>
              <a:rPr dirty="0" spc="55"/>
              <a:t> </a:t>
            </a:r>
            <a:r>
              <a:rPr dirty="0" spc="10"/>
              <a:t>sources</a:t>
            </a:r>
            <a:r>
              <a:rPr dirty="0" spc="50"/>
              <a:t> </a:t>
            </a:r>
            <a:r>
              <a:rPr dirty="0" spc="10"/>
              <a:t>and</a:t>
            </a:r>
            <a:r>
              <a:rPr dirty="0" spc="50"/>
              <a:t> </a:t>
            </a:r>
            <a:r>
              <a:rPr dirty="0" spc="10"/>
              <a:t>is</a:t>
            </a:r>
            <a:r>
              <a:rPr dirty="0" spc="70"/>
              <a:t> </a:t>
            </a:r>
            <a:r>
              <a:rPr dirty="0" spc="10"/>
              <a:t>subject</a:t>
            </a:r>
            <a:r>
              <a:rPr dirty="0" spc="55"/>
              <a:t> </a:t>
            </a:r>
            <a:r>
              <a:rPr dirty="0" spc="10"/>
              <a:t>to</a:t>
            </a:r>
            <a:r>
              <a:rPr dirty="0" spc="55"/>
              <a:t> </a:t>
            </a:r>
            <a:r>
              <a:rPr dirty="0" spc="10"/>
              <a:t>change</a:t>
            </a:r>
            <a:r>
              <a:rPr dirty="0" spc="60"/>
              <a:t> </a:t>
            </a:r>
            <a:r>
              <a:rPr dirty="0" spc="10"/>
              <a:t>without</a:t>
            </a:r>
            <a:r>
              <a:rPr dirty="0" spc="50"/>
              <a:t> </a:t>
            </a:r>
            <a:r>
              <a:rPr dirty="0" spc="10"/>
              <a:t>notice.</a:t>
            </a:r>
            <a:r>
              <a:rPr dirty="0" spc="60"/>
              <a:t> </a:t>
            </a:r>
            <a:r>
              <a:rPr dirty="0" spc="10"/>
              <a:t>Stifel</a:t>
            </a:r>
            <a:r>
              <a:rPr dirty="0" spc="60"/>
              <a:t> </a:t>
            </a:r>
            <a:r>
              <a:rPr dirty="0" spc="10"/>
              <a:t>does</a:t>
            </a:r>
            <a:r>
              <a:rPr dirty="0" spc="50"/>
              <a:t> </a:t>
            </a:r>
            <a:r>
              <a:rPr dirty="0" spc="10"/>
              <a:t>not</a:t>
            </a:r>
            <a:r>
              <a:rPr dirty="0" spc="50"/>
              <a:t> </a:t>
            </a:r>
            <a:r>
              <a:rPr dirty="0" spc="10"/>
              <a:t>provide</a:t>
            </a:r>
            <a:r>
              <a:rPr dirty="0" spc="60"/>
              <a:t> </a:t>
            </a:r>
            <a:r>
              <a:rPr dirty="0" spc="10"/>
              <a:t>accounting,</a:t>
            </a:r>
            <a:r>
              <a:rPr dirty="0" spc="50"/>
              <a:t> </a:t>
            </a:r>
            <a:r>
              <a:rPr dirty="0" spc="10"/>
              <a:t>tax</a:t>
            </a:r>
            <a:r>
              <a:rPr dirty="0" spc="65"/>
              <a:t> </a:t>
            </a:r>
            <a:r>
              <a:rPr dirty="0" spc="10"/>
              <a:t>or</a:t>
            </a:r>
            <a:r>
              <a:rPr dirty="0" spc="65"/>
              <a:t> </a:t>
            </a:r>
            <a:r>
              <a:rPr dirty="0" spc="10"/>
              <a:t>legal</a:t>
            </a:r>
            <a:r>
              <a:rPr dirty="0" spc="60"/>
              <a:t> </a:t>
            </a:r>
            <a:r>
              <a:rPr dirty="0" spc="10"/>
              <a:t>advice;</a:t>
            </a:r>
            <a:r>
              <a:rPr dirty="0" spc="50"/>
              <a:t> </a:t>
            </a:r>
            <a:r>
              <a:rPr dirty="0" spc="10"/>
              <a:t>however,</a:t>
            </a:r>
            <a:r>
              <a:rPr dirty="0" spc="50"/>
              <a:t> </a:t>
            </a:r>
            <a:r>
              <a:rPr dirty="0" spc="10"/>
              <a:t>you</a:t>
            </a:r>
            <a:r>
              <a:rPr dirty="0" spc="55"/>
              <a:t> </a:t>
            </a:r>
            <a:r>
              <a:rPr dirty="0" spc="10"/>
              <a:t>should</a:t>
            </a:r>
            <a:r>
              <a:rPr dirty="0" spc="70"/>
              <a:t> </a:t>
            </a:r>
            <a:r>
              <a:rPr dirty="0" spc="10"/>
              <a:t>be</a:t>
            </a:r>
            <a:r>
              <a:rPr dirty="0" spc="70"/>
              <a:t> </a:t>
            </a:r>
            <a:r>
              <a:rPr dirty="0" spc="10"/>
              <a:t>aware</a:t>
            </a:r>
            <a:r>
              <a:rPr dirty="0" spc="60"/>
              <a:t> </a:t>
            </a:r>
            <a:r>
              <a:rPr dirty="0" spc="10"/>
              <a:t>that</a:t>
            </a:r>
            <a:r>
              <a:rPr dirty="0" spc="50"/>
              <a:t> </a:t>
            </a:r>
            <a:r>
              <a:rPr dirty="0" spc="10"/>
              <a:t>any</a:t>
            </a:r>
            <a:r>
              <a:rPr dirty="0" spc="55"/>
              <a:t> </a:t>
            </a:r>
            <a:r>
              <a:rPr dirty="0" spc="10"/>
              <a:t>proposed</a:t>
            </a:r>
            <a:r>
              <a:rPr dirty="0" spc="55"/>
              <a:t> </a:t>
            </a:r>
            <a:r>
              <a:rPr dirty="0" spc="10"/>
              <a:t>indicative</a:t>
            </a:r>
            <a:r>
              <a:rPr dirty="0" spc="55"/>
              <a:t> </a:t>
            </a:r>
            <a:r>
              <a:rPr dirty="0" spc="10"/>
              <a:t>transaction</a:t>
            </a:r>
            <a:r>
              <a:rPr dirty="0" spc="75"/>
              <a:t> </a:t>
            </a:r>
            <a:r>
              <a:rPr dirty="0" spc="-10"/>
              <a:t>could</a:t>
            </a:r>
            <a:r>
              <a:rPr dirty="0" spc="500"/>
              <a:t> </a:t>
            </a:r>
            <a:r>
              <a:rPr dirty="0" spc="20"/>
              <a:t>have</a:t>
            </a:r>
            <a:r>
              <a:rPr dirty="0" spc="-5"/>
              <a:t> </a:t>
            </a:r>
            <a:r>
              <a:rPr dirty="0" spc="20"/>
              <a:t>accounting,</a:t>
            </a:r>
            <a:r>
              <a:rPr dirty="0" spc="40"/>
              <a:t> </a:t>
            </a:r>
            <a:r>
              <a:rPr dirty="0" spc="20"/>
              <a:t>tax,</a:t>
            </a:r>
            <a:r>
              <a:rPr dirty="0" spc="30"/>
              <a:t> </a:t>
            </a:r>
            <a:r>
              <a:rPr dirty="0" spc="20"/>
              <a:t>legal</a:t>
            </a:r>
            <a:r>
              <a:rPr dirty="0" spc="10"/>
              <a:t> </a:t>
            </a:r>
            <a:r>
              <a:rPr dirty="0" spc="20"/>
              <a:t>or</a:t>
            </a:r>
            <a:r>
              <a:rPr dirty="0" spc="15"/>
              <a:t> </a:t>
            </a:r>
            <a:r>
              <a:rPr dirty="0" spc="10"/>
              <a:t>other</a:t>
            </a:r>
            <a:r>
              <a:rPr dirty="0"/>
              <a:t> </a:t>
            </a:r>
            <a:r>
              <a:rPr dirty="0" spc="20"/>
              <a:t>implications</a:t>
            </a:r>
            <a:r>
              <a:rPr dirty="0" spc="10"/>
              <a:t> that</a:t>
            </a:r>
            <a:r>
              <a:rPr dirty="0"/>
              <a:t> </a:t>
            </a:r>
            <a:r>
              <a:rPr dirty="0" spc="20"/>
              <a:t>should be</a:t>
            </a:r>
            <a:r>
              <a:rPr dirty="0" spc="10"/>
              <a:t> </a:t>
            </a:r>
            <a:r>
              <a:rPr dirty="0" spc="20"/>
              <a:t>discussed</a:t>
            </a:r>
            <a:r>
              <a:rPr dirty="0" spc="45"/>
              <a:t> </a:t>
            </a:r>
            <a:r>
              <a:rPr dirty="0" spc="10"/>
              <a:t>with</a:t>
            </a:r>
            <a:r>
              <a:rPr dirty="0" spc="-15"/>
              <a:t> </a:t>
            </a:r>
            <a:r>
              <a:rPr dirty="0" spc="10"/>
              <a:t>your</a:t>
            </a:r>
            <a:r>
              <a:rPr dirty="0" spc="15"/>
              <a:t> </a:t>
            </a:r>
            <a:r>
              <a:rPr dirty="0" spc="20"/>
              <a:t>advisors</a:t>
            </a:r>
            <a:r>
              <a:rPr dirty="0" spc="5"/>
              <a:t> </a:t>
            </a:r>
            <a:r>
              <a:rPr dirty="0" spc="20"/>
              <a:t>and</a:t>
            </a:r>
            <a:r>
              <a:rPr dirty="0" spc="45"/>
              <a:t> </a:t>
            </a:r>
            <a:r>
              <a:rPr dirty="0" spc="20"/>
              <a:t>/or</a:t>
            </a:r>
            <a:r>
              <a:rPr dirty="0" spc="15"/>
              <a:t> </a:t>
            </a:r>
            <a:r>
              <a:rPr dirty="0" spc="20"/>
              <a:t>counsel</a:t>
            </a:r>
            <a:r>
              <a:rPr dirty="0" spc="5"/>
              <a:t> </a:t>
            </a:r>
            <a:r>
              <a:rPr dirty="0" spc="50"/>
              <a:t>as</a:t>
            </a:r>
            <a:r>
              <a:rPr dirty="0" spc="35"/>
              <a:t> </a:t>
            </a:r>
            <a:r>
              <a:rPr dirty="0" spc="20"/>
              <a:t>you</a:t>
            </a:r>
            <a:r>
              <a:rPr dirty="0" spc="10"/>
              <a:t> </a:t>
            </a:r>
            <a:r>
              <a:rPr dirty="0" spc="20"/>
              <a:t>deem</a:t>
            </a:r>
            <a:r>
              <a:rPr dirty="0" spc="5"/>
              <a:t> </a:t>
            </a:r>
            <a:r>
              <a:rPr dirty="0" spc="-10"/>
              <a:t>appropriate.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0"/>
              <a:t>Disclosure</a:t>
            </a:r>
          </a:p>
        </p:txBody>
      </p:sp>
    </p:spTree>
  </p:cSld>
  <p:clrMapOvr>
    <a:masterClrMapping/>
  </p:clrMapOvr>
  <p:transition spd="fast">
    <p:fade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Smith, Tricia (ISG-Advertising Graphics)</dc:creator>
  <dc:title>PowerPoint Presentation</dc:title>
  <dcterms:created xsi:type="dcterms:W3CDTF">2024-10-18T19:33:53Z</dcterms:created>
  <dcterms:modified xsi:type="dcterms:W3CDTF">2024-10-18T19:33:53Z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2024-10-18T00:00:00Z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2024-10-18T00:00:00Z</vt:filetime>
  </property>
  <property fmtid="{D5CDD505-2E9C-101B-9397-08002B2CF9AE}" pid="5" name="Producer">
    <vt:lpwstr>Adobe PDF Library 24.3.144</vt:lpwstr>
  </property>
</Properties>
</file>