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2.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68" r:id="rId3"/>
    <p:sldId id="269" r:id="rId4"/>
    <p:sldId id="264" r:id="rId5"/>
    <p:sldId id="258" r:id="rId6"/>
    <p:sldId id="267" r:id="rId7"/>
    <p:sldId id="257" r:id="rId8"/>
    <p:sldId id="271" r:id="rId9"/>
    <p:sldId id="278" r:id="rId10"/>
    <p:sldId id="272" r:id="rId11"/>
    <p:sldId id="274" r:id="rId12"/>
    <p:sldId id="273" r:id="rId13"/>
    <p:sldId id="279" r:id="rId14"/>
    <p:sldId id="280" r:id="rId15"/>
    <p:sldId id="270" r:id="rId16"/>
    <p:sldId id="281" r:id="rId17"/>
    <p:sldId id="260" r:id="rId18"/>
    <p:sldId id="282" r:id="rId19"/>
    <p:sldId id="263" r:id="rId20"/>
  </p:sldIdLst>
  <p:sldSz cx="12192000" cy="6858000"/>
  <p:notesSz cx="9601200" cy="73152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2932" autoAdjust="0"/>
  </p:normalViewPr>
  <p:slideViewPr>
    <p:cSldViewPr>
      <p:cViewPr varScale="1">
        <p:scale>
          <a:sx n="58" d="100"/>
          <a:sy n="58" d="100"/>
        </p:scale>
        <p:origin x="1104" y="184"/>
      </p:cViewPr>
      <p:guideLst>
        <p:guide orient="horz" pos="2880"/>
        <p:guide pos="2160"/>
      </p:guideLst>
    </p:cSldViewPr>
  </p:slideViewPr>
  <p:outlineViewPr>
    <p:cViewPr>
      <p:scale>
        <a:sx n="33" d="100"/>
        <a:sy n="33" d="100"/>
      </p:scale>
      <p:origin x="0" y="-7488"/>
    </p:cViewPr>
  </p:outlineViewPr>
  <p:notesTextViewPr>
    <p:cViewPr>
      <p:scale>
        <a:sx n="100" d="100"/>
        <a:sy n="100" d="100"/>
      </p:scale>
      <p:origin x="0" y="0"/>
    </p:cViewPr>
  </p:notesTextViewPr>
  <p:notesViewPr>
    <p:cSldViewPr>
      <p:cViewPr varScale="1">
        <p:scale>
          <a:sx n="70" d="100"/>
          <a:sy n="70" d="100"/>
        </p:scale>
        <p:origin x="168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C4DB8B-4520-813B-20B6-359B3301E985}"/>
              </a:ext>
            </a:extLst>
          </p:cNvPr>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716FD3-B48F-1932-D10E-F50E5EFCA169}"/>
              </a:ext>
            </a:extLst>
          </p:cNvPr>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4E6C3EBE-A921-4757-9B74-9C0FC67A665F}" type="datetime1">
              <a:rPr lang="en-US" smtClean="0"/>
              <a:t>10/29/24</a:t>
            </a:fld>
            <a:endParaRPr lang="en-US"/>
          </a:p>
        </p:txBody>
      </p:sp>
      <p:sp>
        <p:nvSpPr>
          <p:cNvPr id="4" name="Footer Placeholder 3">
            <a:extLst>
              <a:ext uri="{FF2B5EF4-FFF2-40B4-BE49-F238E27FC236}">
                <a16:creationId xmlns:a16="http://schemas.microsoft.com/office/drawing/2014/main" id="{F24DADEF-1F3E-42EF-5AF3-12F147314E82}"/>
              </a:ext>
            </a:extLst>
          </p:cNvPr>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081A84-DEC7-B6AB-8A14-2DFF1671D775}"/>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3320670F-5FE0-4209-BCA6-348E7095219B}" type="slidenum">
              <a:rPr lang="en-US" smtClean="0"/>
              <a:t>‹#›</a:t>
            </a:fld>
            <a:endParaRPr lang="en-US"/>
          </a:p>
        </p:txBody>
      </p:sp>
    </p:spTree>
    <p:extLst>
      <p:ext uri="{BB962C8B-B14F-4D97-AF65-F5344CB8AC3E}">
        <p14:creationId xmlns:p14="http://schemas.microsoft.com/office/powerpoint/2010/main" val="39240526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45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438180" y="0"/>
            <a:ext cx="4160520" cy="367454"/>
          </a:xfrm>
          <a:prstGeom prst="rect">
            <a:avLst/>
          </a:prstGeom>
        </p:spPr>
        <p:txBody>
          <a:bodyPr vert="horz" lIns="91440" tIns="45720" rIns="91440" bIns="45720" rtlCol="0"/>
          <a:lstStyle>
            <a:lvl1pPr algn="r">
              <a:defRPr sz="1200"/>
            </a:lvl1pPr>
          </a:lstStyle>
          <a:p>
            <a:fld id="{A8B82936-5C90-4AA0-9DA0-2C8224B5E8FC}" type="datetime1">
              <a:rPr lang="en-US" smtClean="0"/>
              <a:t>10/29/24</a:t>
            </a:fld>
            <a:endParaRPr lang="en-US" dirty="0"/>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60120" y="3520441"/>
            <a:ext cx="7680960" cy="288035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7748"/>
            <a:ext cx="4160520" cy="36745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180" y="6947748"/>
            <a:ext cx="4160520" cy="367453"/>
          </a:xfrm>
          <a:prstGeom prst="rect">
            <a:avLst/>
          </a:prstGeom>
        </p:spPr>
        <p:txBody>
          <a:bodyPr vert="horz" lIns="91440" tIns="45720" rIns="91440" bIns="45720" rtlCol="0" anchor="b"/>
          <a:lstStyle>
            <a:lvl1pPr algn="r">
              <a:defRPr sz="1200"/>
            </a:lvl1pPr>
          </a:lstStyle>
          <a:p>
            <a:fld id="{3A85F23A-61BB-4FD5-8040-A15B93AEFBFA}" type="slidenum">
              <a:rPr lang="en-US" smtClean="0"/>
              <a:t>‹#›</a:t>
            </a:fld>
            <a:endParaRPr lang="en-US" dirty="0"/>
          </a:p>
        </p:txBody>
      </p:sp>
    </p:spTree>
    <p:extLst>
      <p:ext uri="{BB962C8B-B14F-4D97-AF65-F5344CB8AC3E}">
        <p14:creationId xmlns:p14="http://schemas.microsoft.com/office/powerpoint/2010/main" val="423797877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8B82936-5C90-4AA0-9DA0-2C8224B5E8FC}" type="datetime1">
              <a:rPr lang="en-US" smtClean="0"/>
              <a:t>10/29/24</a:t>
            </a:fld>
            <a:endParaRPr lang="en-US" dirty="0"/>
          </a:p>
        </p:txBody>
      </p:sp>
      <p:sp>
        <p:nvSpPr>
          <p:cNvPr id="5" name="Slide Number Placeholder 4"/>
          <p:cNvSpPr>
            <a:spLocks noGrp="1"/>
          </p:cNvSpPr>
          <p:nvPr>
            <p:ph type="sldNum" sz="quarter" idx="5"/>
          </p:nvPr>
        </p:nvSpPr>
        <p:spPr/>
        <p:txBody>
          <a:bodyPr/>
          <a:lstStyle/>
          <a:p>
            <a:fld id="{3A85F23A-61BB-4FD5-8040-A15B93AEFBFA}" type="slidenum">
              <a:rPr lang="en-US" smtClean="0"/>
              <a:t>1</a:t>
            </a:fld>
            <a:endParaRPr lang="en-US" dirty="0"/>
          </a:p>
        </p:txBody>
      </p:sp>
    </p:spTree>
    <p:extLst>
      <p:ext uri="{BB962C8B-B14F-4D97-AF65-F5344CB8AC3E}">
        <p14:creationId xmlns:p14="http://schemas.microsoft.com/office/powerpoint/2010/main" val="29644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Regional growth – adding 170,000 people to the region – single family net new housing units added is less than 50,000 and multi-family housing units less than 30,000. </a:t>
            </a:r>
            <a:r>
              <a:rPr lang="en-US" sz="1800" spc="-110" dirty="0">
                <a:solidFill>
                  <a:srgbClr val="001327"/>
                </a:solidFill>
                <a:latin typeface="Arial Black"/>
                <a:cs typeface="Arial Black"/>
              </a:rPr>
              <a:t>The</a:t>
            </a:r>
            <a:r>
              <a:rPr lang="en-US" sz="1800" spc="-95" dirty="0">
                <a:solidFill>
                  <a:srgbClr val="001327"/>
                </a:solidFill>
                <a:latin typeface="Arial Black"/>
                <a:cs typeface="Arial Black"/>
              </a:rPr>
              <a:t> </a:t>
            </a:r>
            <a:r>
              <a:rPr lang="en-US" sz="1800" spc="-85" dirty="0">
                <a:solidFill>
                  <a:srgbClr val="001327"/>
                </a:solidFill>
                <a:latin typeface="Arial Black"/>
                <a:cs typeface="Arial Black"/>
              </a:rPr>
              <a:t>city</a:t>
            </a:r>
            <a:r>
              <a:rPr lang="en-US" sz="1800" spc="-90" dirty="0">
                <a:solidFill>
                  <a:srgbClr val="001327"/>
                </a:solidFill>
                <a:latin typeface="Arial Black"/>
                <a:cs typeface="Arial Black"/>
              </a:rPr>
              <a:t> </a:t>
            </a:r>
            <a:r>
              <a:rPr lang="en-US" sz="1800" spc="-40" dirty="0">
                <a:solidFill>
                  <a:srgbClr val="001327"/>
                </a:solidFill>
                <a:latin typeface="Arial Black"/>
                <a:cs typeface="Arial Black"/>
              </a:rPr>
              <a:t>built</a:t>
            </a:r>
            <a:r>
              <a:rPr lang="en-US" sz="1800" spc="-65" dirty="0">
                <a:solidFill>
                  <a:srgbClr val="001327"/>
                </a:solidFill>
                <a:latin typeface="Arial Black"/>
                <a:cs typeface="Arial Black"/>
              </a:rPr>
              <a:t> </a:t>
            </a:r>
            <a:r>
              <a:rPr lang="en-US" sz="1800" spc="-70" dirty="0">
                <a:solidFill>
                  <a:srgbClr val="001327"/>
                </a:solidFill>
                <a:latin typeface="Arial Black"/>
                <a:cs typeface="Arial Black"/>
              </a:rPr>
              <a:t>almost </a:t>
            </a:r>
            <a:r>
              <a:rPr lang="en-US" sz="1800" spc="-135" dirty="0">
                <a:solidFill>
                  <a:srgbClr val="001327"/>
                </a:solidFill>
                <a:latin typeface="Arial Black"/>
                <a:cs typeface="Arial Black"/>
              </a:rPr>
              <a:t>as</a:t>
            </a:r>
            <a:r>
              <a:rPr lang="en-US" sz="1800" spc="-65" dirty="0">
                <a:solidFill>
                  <a:srgbClr val="001327"/>
                </a:solidFill>
                <a:latin typeface="Arial Black"/>
                <a:cs typeface="Arial Black"/>
              </a:rPr>
              <a:t> </a:t>
            </a:r>
            <a:r>
              <a:rPr lang="en-US" sz="1800" spc="-55" dirty="0">
                <a:solidFill>
                  <a:srgbClr val="001327"/>
                </a:solidFill>
                <a:latin typeface="Arial Black"/>
                <a:cs typeface="Arial Black"/>
              </a:rPr>
              <a:t>many</a:t>
            </a:r>
            <a:r>
              <a:rPr lang="en-US" sz="1800" spc="-65" dirty="0">
                <a:solidFill>
                  <a:srgbClr val="001327"/>
                </a:solidFill>
                <a:latin typeface="Arial Black"/>
                <a:cs typeface="Arial Black"/>
              </a:rPr>
              <a:t> </a:t>
            </a:r>
            <a:r>
              <a:rPr lang="en-US" sz="1800" spc="-55" dirty="0">
                <a:solidFill>
                  <a:srgbClr val="001327"/>
                </a:solidFill>
                <a:latin typeface="Arial Black"/>
                <a:cs typeface="Arial Black"/>
              </a:rPr>
              <a:t>units</a:t>
            </a:r>
            <a:r>
              <a:rPr lang="en-US" sz="1800" spc="-75" dirty="0">
                <a:solidFill>
                  <a:srgbClr val="001327"/>
                </a:solidFill>
                <a:latin typeface="Arial Black"/>
                <a:cs typeface="Arial Black"/>
              </a:rPr>
              <a:t> </a:t>
            </a:r>
            <a:r>
              <a:rPr lang="en-US" sz="1800" spc="-35" dirty="0">
                <a:solidFill>
                  <a:srgbClr val="001327"/>
                </a:solidFill>
                <a:latin typeface="Arial Black"/>
                <a:cs typeface="Arial Black"/>
              </a:rPr>
              <a:t>in</a:t>
            </a:r>
            <a:r>
              <a:rPr lang="en-US" sz="1800" spc="-85" dirty="0">
                <a:solidFill>
                  <a:srgbClr val="001327"/>
                </a:solidFill>
                <a:latin typeface="Arial Black"/>
                <a:cs typeface="Arial Black"/>
              </a:rPr>
              <a:t> </a:t>
            </a:r>
            <a:r>
              <a:rPr lang="en-US" sz="1800" spc="-55" dirty="0">
                <a:solidFill>
                  <a:srgbClr val="001327"/>
                </a:solidFill>
                <a:latin typeface="Arial Black"/>
                <a:cs typeface="Arial Black"/>
              </a:rPr>
              <a:t>the</a:t>
            </a:r>
            <a:r>
              <a:rPr lang="en-US" sz="1800" spc="-90" dirty="0">
                <a:solidFill>
                  <a:srgbClr val="001327"/>
                </a:solidFill>
                <a:latin typeface="Arial Black"/>
                <a:cs typeface="Arial Black"/>
              </a:rPr>
              <a:t> </a:t>
            </a:r>
            <a:r>
              <a:rPr lang="en-US" sz="1800" spc="-105" dirty="0">
                <a:solidFill>
                  <a:srgbClr val="001327"/>
                </a:solidFill>
                <a:latin typeface="Arial Black"/>
                <a:cs typeface="Arial Black"/>
              </a:rPr>
              <a:t>2000s </a:t>
            </a:r>
            <a:r>
              <a:rPr lang="en-US" sz="1800" spc="-10" dirty="0">
                <a:solidFill>
                  <a:srgbClr val="001327"/>
                </a:solidFill>
                <a:latin typeface="Tahoma"/>
                <a:cs typeface="Tahoma"/>
              </a:rPr>
              <a:t>(61,900</a:t>
            </a:r>
            <a:r>
              <a:rPr lang="en-US" sz="1800" spc="-60" dirty="0">
                <a:solidFill>
                  <a:srgbClr val="001327"/>
                </a:solidFill>
                <a:latin typeface="Tahoma"/>
                <a:cs typeface="Tahoma"/>
              </a:rPr>
              <a:t> </a:t>
            </a:r>
            <a:r>
              <a:rPr lang="en-US" sz="1800" dirty="0">
                <a:solidFill>
                  <a:srgbClr val="001327"/>
                </a:solidFill>
                <a:latin typeface="Tahoma"/>
                <a:cs typeface="Tahoma"/>
              </a:rPr>
              <a:t>units)</a:t>
            </a:r>
            <a:r>
              <a:rPr lang="en-US" sz="1800" spc="-5" dirty="0">
                <a:solidFill>
                  <a:srgbClr val="001327"/>
                </a:solidFill>
                <a:latin typeface="Tahoma"/>
                <a:cs typeface="Tahoma"/>
              </a:rPr>
              <a:t> </a:t>
            </a:r>
            <a:r>
              <a:rPr lang="en-US" sz="1800" spc="-60" dirty="0">
                <a:solidFill>
                  <a:srgbClr val="001327"/>
                </a:solidFill>
                <a:latin typeface="Arial Black"/>
                <a:cs typeface="Arial Black"/>
              </a:rPr>
              <a:t>and</a:t>
            </a:r>
            <a:r>
              <a:rPr lang="en-US" sz="1800" spc="-35" dirty="0">
                <a:solidFill>
                  <a:srgbClr val="001327"/>
                </a:solidFill>
                <a:latin typeface="Arial Black"/>
                <a:cs typeface="Arial Black"/>
              </a:rPr>
              <a:t> </a:t>
            </a:r>
            <a:r>
              <a:rPr lang="en-US" sz="1800" spc="-55" dirty="0">
                <a:solidFill>
                  <a:srgbClr val="001327"/>
                </a:solidFill>
                <a:latin typeface="Arial Black"/>
                <a:cs typeface="Arial Black"/>
              </a:rPr>
              <a:t>the</a:t>
            </a:r>
            <a:r>
              <a:rPr lang="en-US" sz="1800" spc="-75" dirty="0">
                <a:solidFill>
                  <a:srgbClr val="001327"/>
                </a:solidFill>
                <a:latin typeface="Arial Black"/>
                <a:cs typeface="Arial Black"/>
              </a:rPr>
              <a:t> </a:t>
            </a:r>
            <a:r>
              <a:rPr lang="en-US" sz="1800" spc="-145" dirty="0">
                <a:solidFill>
                  <a:srgbClr val="001327"/>
                </a:solidFill>
                <a:latin typeface="Arial Black"/>
                <a:cs typeface="Arial Black"/>
              </a:rPr>
              <a:t>2010s</a:t>
            </a:r>
            <a:r>
              <a:rPr lang="en-US" sz="1800" spc="-80" dirty="0">
                <a:solidFill>
                  <a:srgbClr val="001327"/>
                </a:solidFill>
                <a:latin typeface="Arial Black"/>
                <a:cs typeface="Arial Black"/>
              </a:rPr>
              <a:t> </a:t>
            </a:r>
            <a:r>
              <a:rPr lang="en-US" sz="1800" spc="-10" dirty="0">
                <a:solidFill>
                  <a:srgbClr val="001327"/>
                </a:solidFill>
                <a:latin typeface="Tahoma"/>
                <a:cs typeface="Tahoma"/>
              </a:rPr>
              <a:t>(71,000</a:t>
            </a:r>
            <a:r>
              <a:rPr lang="en-US" sz="1800" spc="-60" dirty="0">
                <a:solidFill>
                  <a:srgbClr val="001327"/>
                </a:solidFill>
                <a:latin typeface="Tahoma"/>
                <a:cs typeface="Tahoma"/>
              </a:rPr>
              <a:t> </a:t>
            </a:r>
            <a:r>
              <a:rPr lang="en-US" sz="1800" dirty="0">
                <a:solidFill>
                  <a:srgbClr val="001327"/>
                </a:solidFill>
                <a:latin typeface="Tahoma"/>
                <a:cs typeface="Tahoma"/>
              </a:rPr>
              <a:t>units) </a:t>
            </a:r>
            <a:r>
              <a:rPr lang="en-US" sz="1800" spc="-25" dirty="0">
                <a:solidFill>
                  <a:srgbClr val="001327"/>
                </a:solidFill>
                <a:latin typeface="Arial Black"/>
                <a:cs typeface="Arial Black"/>
              </a:rPr>
              <a:t>but </a:t>
            </a:r>
            <a:r>
              <a:rPr lang="en-US" sz="1800" spc="-75" dirty="0">
                <a:solidFill>
                  <a:srgbClr val="001327"/>
                </a:solidFill>
                <a:latin typeface="Arial Black"/>
                <a:cs typeface="Arial Black"/>
              </a:rPr>
              <a:t>added</a:t>
            </a:r>
            <a:r>
              <a:rPr lang="en-US" sz="1800" spc="-40" dirty="0">
                <a:solidFill>
                  <a:srgbClr val="001327"/>
                </a:solidFill>
                <a:latin typeface="Arial Black"/>
                <a:cs typeface="Arial Black"/>
              </a:rPr>
              <a:t> </a:t>
            </a:r>
            <a:r>
              <a:rPr lang="en-US" sz="1800" spc="-135" dirty="0">
                <a:solidFill>
                  <a:srgbClr val="001327"/>
                </a:solidFill>
                <a:latin typeface="Arial Black"/>
                <a:cs typeface="Arial Black"/>
              </a:rPr>
              <a:t>10</a:t>
            </a:r>
            <a:r>
              <a:rPr lang="en-US" sz="1800" spc="-85" dirty="0">
                <a:solidFill>
                  <a:srgbClr val="001327"/>
                </a:solidFill>
                <a:latin typeface="Arial Black"/>
                <a:cs typeface="Arial Black"/>
              </a:rPr>
              <a:t> </a:t>
            </a:r>
            <a:r>
              <a:rPr lang="en-US" sz="1800" spc="-80" dirty="0">
                <a:solidFill>
                  <a:srgbClr val="001327"/>
                </a:solidFill>
                <a:latin typeface="Arial Black"/>
                <a:cs typeface="Arial Black"/>
              </a:rPr>
              <a:t>times</a:t>
            </a:r>
            <a:r>
              <a:rPr lang="en-US" sz="1800" spc="-65" dirty="0">
                <a:solidFill>
                  <a:srgbClr val="001327"/>
                </a:solidFill>
                <a:latin typeface="Arial Black"/>
                <a:cs typeface="Arial Black"/>
              </a:rPr>
              <a:t> </a:t>
            </a:r>
            <a:r>
              <a:rPr lang="en-US" sz="1800" spc="-135" dirty="0">
                <a:solidFill>
                  <a:srgbClr val="001327"/>
                </a:solidFill>
                <a:latin typeface="Arial Black"/>
                <a:cs typeface="Arial Black"/>
              </a:rPr>
              <a:t>as</a:t>
            </a:r>
            <a:r>
              <a:rPr lang="en-US" sz="1800" spc="-55" dirty="0">
                <a:solidFill>
                  <a:srgbClr val="001327"/>
                </a:solidFill>
                <a:latin typeface="Arial Black"/>
                <a:cs typeface="Arial Black"/>
              </a:rPr>
              <a:t> </a:t>
            </a:r>
            <a:r>
              <a:rPr lang="en-US" sz="1800" spc="-60" dirty="0">
                <a:solidFill>
                  <a:srgbClr val="001327"/>
                </a:solidFill>
                <a:latin typeface="Arial Black"/>
                <a:cs typeface="Arial Black"/>
              </a:rPr>
              <a:t>many</a:t>
            </a:r>
            <a:r>
              <a:rPr lang="en-US" sz="1800" spc="-65" dirty="0">
                <a:solidFill>
                  <a:srgbClr val="001327"/>
                </a:solidFill>
                <a:latin typeface="Arial Black"/>
                <a:cs typeface="Arial Black"/>
              </a:rPr>
              <a:t> </a:t>
            </a:r>
            <a:r>
              <a:rPr lang="en-US" sz="1800" spc="-80" dirty="0">
                <a:solidFill>
                  <a:srgbClr val="001327"/>
                </a:solidFill>
                <a:latin typeface="Arial Black"/>
                <a:cs typeface="Arial Black"/>
              </a:rPr>
              <a:t>residents</a:t>
            </a:r>
            <a:r>
              <a:rPr lang="en-US" sz="1800" spc="-70" dirty="0">
                <a:solidFill>
                  <a:srgbClr val="001327"/>
                </a:solidFill>
                <a:latin typeface="Arial Black"/>
                <a:cs typeface="Arial Black"/>
              </a:rPr>
              <a:t> </a:t>
            </a:r>
            <a:r>
              <a:rPr lang="en-US" sz="1800" spc="-40" dirty="0">
                <a:solidFill>
                  <a:srgbClr val="001327"/>
                </a:solidFill>
                <a:latin typeface="Arial Black"/>
                <a:cs typeface="Arial Black"/>
              </a:rPr>
              <a:t>in</a:t>
            </a:r>
            <a:r>
              <a:rPr lang="en-US" sz="1800" spc="-60" dirty="0">
                <a:solidFill>
                  <a:srgbClr val="001327"/>
                </a:solidFill>
                <a:latin typeface="Arial Black"/>
                <a:cs typeface="Arial Black"/>
              </a:rPr>
              <a:t> </a:t>
            </a:r>
            <a:r>
              <a:rPr lang="en-US" sz="1800" spc="-55" dirty="0">
                <a:solidFill>
                  <a:srgbClr val="001327"/>
                </a:solidFill>
                <a:latin typeface="Arial Black"/>
                <a:cs typeface="Arial Black"/>
              </a:rPr>
              <a:t>the</a:t>
            </a:r>
            <a:r>
              <a:rPr lang="en-US" sz="1800" spc="-80" dirty="0">
                <a:solidFill>
                  <a:srgbClr val="001327"/>
                </a:solidFill>
                <a:latin typeface="Arial Black"/>
                <a:cs typeface="Arial Black"/>
              </a:rPr>
              <a:t> </a:t>
            </a:r>
            <a:r>
              <a:rPr lang="en-US" sz="1800" spc="-10" dirty="0">
                <a:solidFill>
                  <a:srgbClr val="001327"/>
                </a:solidFill>
                <a:latin typeface="Arial Black"/>
                <a:cs typeface="Arial Black"/>
              </a:rPr>
              <a:t>2010s </a:t>
            </a:r>
            <a:r>
              <a:rPr lang="en-US" sz="1800" spc="10" dirty="0">
                <a:solidFill>
                  <a:srgbClr val="001327"/>
                </a:solidFill>
                <a:latin typeface="Tahoma"/>
                <a:cs typeface="Tahoma"/>
              </a:rPr>
              <a:t>(more</a:t>
            </a:r>
            <a:r>
              <a:rPr lang="en-US" sz="1800" spc="75" dirty="0">
                <a:solidFill>
                  <a:srgbClr val="001327"/>
                </a:solidFill>
                <a:latin typeface="Tahoma"/>
                <a:cs typeface="Tahoma"/>
              </a:rPr>
              <a:t> </a:t>
            </a:r>
            <a:r>
              <a:rPr lang="en-US" sz="1800" spc="10" dirty="0">
                <a:solidFill>
                  <a:srgbClr val="001327"/>
                </a:solidFill>
                <a:latin typeface="Tahoma"/>
                <a:cs typeface="Tahoma"/>
              </a:rPr>
              <a:t>than</a:t>
            </a:r>
            <a:r>
              <a:rPr lang="en-US" sz="1800" spc="85" dirty="0">
                <a:solidFill>
                  <a:srgbClr val="001327"/>
                </a:solidFill>
                <a:latin typeface="Tahoma"/>
                <a:cs typeface="Tahoma"/>
              </a:rPr>
              <a:t> </a:t>
            </a:r>
            <a:r>
              <a:rPr lang="en-US" sz="1800" spc="10" dirty="0">
                <a:solidFill>
                  <a:srgbClr val="001327"/>
                </a:solidFill>
                <a:latin typeface="Tahoma"/>
                <a:cs typeface="Tahoma"/>
              </a:rPr>
              <a:t>100,000 residents</a:t>
            </a:r>
            <a:r>
              <a:rPr lang="en-US" sz="1800" spc="80" dirty="0">
                <a:solidFill>
                  <a:srgbClr val="001327"/>
                </a:solidFill>
                <a:latin typeface="Tahoma"/>
                <a:cs typeface="Tahoma"/>
              </a:rPr>
              <a:t> </a:t>
            </a:r>
            <a:r>
              <a:rPr lang="en-US" sz="1800" spc="10" dirty="0">
                <a:solidFill>
                  <a:srgbClr val="001327"/>
                </a:solidFill>
                <a:latin typeface="Tahoma"/>
                <a:cs typeface="Tahoma"/>
              </a:rPr>
              <a:t>versus</a:t>
            </a:r>
            <a:r>
              <a:rPr lang="en-US" sz="1800" spc="60" dirty="0">
                <a:solidFill>
                  <a:srgbClr val="001327"/>
                </a:solidFill>
                <a:latin typeface="Tahoma"/>
                <a:cs typeface="Tahoma"/>
              </a:rPr>
              <a:t> </a:t>
            </a:r>
            <a:r>
              <a:rPr lang="en-US" sz="1800" spc="10" dirty="0">
                <a:solidFill>
                  <a:srgbClr val="001327"/>
                </a:solidFill>
                <a:latin typeface="Tahoma"/>
                <a:cs typeface="Tahoma"/>
              </a:rPr>
              <a:t>less</a:t>
            </a:r>
            <a:r>
              <a:rPr lang="en-US" sz="1800" spc="60" dirty="0">
                <a:solidFill>
                  <a:srgbClr val="001327"/>
                </a:solidFill>
                <a:latin typeface="Tahoma"/>
                <a:cs typeface="Tahoma"/>
              </a:rPr>
              <a:t> </a:t>
            </a:r>
            <a:r>
              <a:rPr lang="en-US" sz="1800" spc="-20" dirty="0">
                <a:solidFill>
                  <a:srgbClr val="001327"/>
                </a:solidFill>
                <a:latin typeface="Tahoma"/>
                <a:cs typeface="Tahoma"/>
              </a:rPr>
              <a:t>than </a:t>
            </a:r>
            <a:r>
              <a:rPr lang="en-US" sz="1800" dirty="0">
                <a:solidFill>
                  <a:srgbClr val="001327"/>
                </a:solidFill>
                <a:latin typeface="Tahoma"/>
                <a:cs typeface="Tahoma"/>
              </a:rPr>
              <a:t>10,000</a:t>
            </a:r>
            <a:r>
              <a:rPr lang="en-US" sz="1800" spc="-30" dirty="0">
                <a:solidFill>
                  <a:srgbClr val="001327"/>
                </a:solidFill>
                <a:latin typeface="Tahoma"/>
                <a:cs typeface="Tahoma"/>
              </a:rPr>
              <a:t> </a:t>
            </a:r>
            <a:r>
              <a:rPr lang="en-US" sz="1800" dirty="0">
                <a:solidFill>
                  <a:srgbClr val="001327"/>
                </a:solidFill>
                <a:latin typeface="Tahoma"/>
                <a:cs typeface="Tahoma"/>
              </a:rPr>
              <a:t>in</a:t>
            </a:r>
            <a:r>
              <a:rPr lang="en-US" sz="1800" spc="20" dirty="0">
                <a:solidFill>
                  <a:srgbClr val="001327"/>
                </a:solidFill>
                <a:latin typeface="Tahoma"/>
                <a:cs typeface="Tahoma"/>
              </a:rPr>
              <a:t> </a:t>
            </a:r>
            <a:r>
              <a:rPr lang="en-US" sz="1800" dirty="0">
                <a:solidFill>
                  <a:srgbClr val="001327"/>
                </a:solidFill>
                <a:latin typeface="Tahoma"/>
                <a:cs typeface="Tahoma"/>
              </a:rPr>
              <a:t>the</a:t>
            </a:r>
            <a:r>
              <a:rPr lang="en-US" sz="1800" spc="35" dirty="0">
                <a:solidFill>
                  <a:srgbClr val="001327"/>
                </a:solidFill>
                <a:latin typeface="Tahoma"/>
                <a:cs typeface="Tahoma"/>
              </a:rPr>
              <a:t> </a:t>
            </a:r>
            <a:r>
              <a:rPr lang="en-US" sz="1800" spc="-10" dirty="0">
                <a:solidFill>
                  <a:srgbClr val="001327"/>
                </a:solidFill>
                <a:latin typeface="Tahoma"/>
                <a:cs typeface="Tahoma"/>
              </a:rPr>
              <a:t>2000s).</a:t>
            </a:r>
            <a:endParaRPr lang="en-US" sz="1800" dirty="0">
              <a:latin typeface="Tahoma"/>
              <a:cs typeface="Tahoma"/>
            </a:endParaRPr>
          </a:p>
          <a:p>
            <a:endParaRPr lang="en-US" dirty="0"/>
          </a:p>
        </p:txBody>
      </p:sp>
      <p:sp>
        <p:nvSpPr>
          <p:cNvPr id="4" name="Slide Number Placeholder 3"/>
          <p:cNvSpPr>
            <a:spLocks noGrp="1"/>
          </p:cNvSpPr>
          <p:nvPr>
            <p:ph type="sldNum" sz="quarter" idx="5"/>
          </p:nvPr>
        </p:nvSpPr>
        <p:spPr/>
        <p:txBody>
          <a:bodyPr/>
          <a:lstStyle/>
          <a:p>
            <a:fld id="{3A85F23A-61BB-4FD5-8040-A15B93AEFBFA}" type="slidenum">
              <a:rPr lang="en-US" smtClean="0"/>
              <a:t>10</a:t>
            </a:fld>
            <a:endParaRPr lang="en-US" dirty="0"/>
          </a:p>
        </p:txBody>
      </p:sp>
      <p:sp>
        <p:nvSpPr>
          <p:cNvPr id="5" name="Date Placeholder 4">
            <a:extLst>
              <a:ext uri="{FF2B5EF4-FFF2-40B4-BE49-F238E27FC236}">
                <a16:creationId xmlns:a16="http://schemas.microsoft.com/office/drawing/2014/main" id="{5AF013EC-8FE9-9B43-A451-A0559FD79B6F}"/>
              </a:ext>
            </a:extLst>
          </p:cNvPr>
          <p:cNvSpPr>
            <a:spLocks noGrp="1"/>
          </p:cNvSpPr>
          <p:nvPr>
            <p:ph type="dt" idx="1"/>
          </p:nvPr>
        </p:nvSpPr>
        <p:spPr/>
        <p:txBody>
          <a:bodyPr/>
          <a:lstStyle/>
          <a:p>
            <a:fld id="{071AF885-EAEC-4D02-86CD-89D03C3F8117}" type="datetime1">
              <a:rPr lang="en-US" smtClean="0"/>
              <a:t>10/29/24</a:t>
            </a:fld>
            <a:endParaRPr lang="en-US" dirty="0"/>
          </a:p>
        </p:txBody>
      </p:sp>
    </p:spTree>
    <p:extLst>
      <p:ext uri="{BB962C8B-B14F-4D97-AF65-F5344CB8AC3E}">
        <p14:creationId xmlns:p14="http://schemas.microsoft.com/office/powerpoint/2010/main" val="3971499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8B82936-5C90-4AA0-9DA0-2C8224B5E8FC}" type="datetime1">
              <a:rPr lang="en-US" smtClean="0"/>
              <a:t>10/29/24</a:t>
            </a:fld>
            <a:endParaRPr lang="en-US" dirty="0"/>
          </a:p>
        </p:txBody>
      </p:sp>
      <p:sp>
        <p:nvSpPr>
          <p:cNvPr id="5" name="Slide Number Placeholder 4"/>
          <p:cNvSpPr>
            <a:spLocks noGrp="1"/>
          </p:cNvSpPr>
          <p:nvPr>
            <p:ph type="sldNum" sz="quarter" idx="5"/>
          </p:nvPr>
        </p:nvSpPr>
        <p:spPr/>
        <p:txBody>
          <a:bodyPr/>
          <a:lstStyle/>
          <a:p>
            <a:fld id="{3A85F23A-61BB-4FD5-8040-A15B93AEFBFA}" type="slidenum">
              <a:rPr lang="en-US" smtClean="0"/>
              <a:t>11</a:t>
            </a:fld>
            <a:endParaRPr lang="en-US" dirty="0"/>
          </a:p>
        </p:txBody>
      </p:sp>
    </p:spTree>
    <p:extLst>
      <p:ext uri="{BB962C8B-B14F-4D97-AF65-F5344CB8AC3E}">
        <p14:creationId xmlns:p14="http://schemas.microsoft.com/office/powerpoint/2010/main" val="2668049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Dallas home prices have increased from less than $100,000 in 2002 to over $300K in 2024.  Median Home prices were 1.4X median income and now are almost 5X median incomes.  We have had 4 recessions since 1989 – in the 90’s it was created by the bust in the oil and gas business as well as real estate.  Then in 2001 – 9/11 occurred and then in 2008 – 2009 we had the financial crisis.  Other impactful events that impacted housing production.  </a:t>
            </a:r>
          </a:p>
          <a:p>
            <a:r>
              <a:rPr lang="en-US" sz="1800" dirty="0"/>
              <a:t>While we had a housing shortage before the pandemic – a lot of small builders went out of business in 2020 which has impacted supply.</a:t>
            </a:r>
          </a:p>
        </p:txBody>
      </p:sp>
      <p:sp>
        <p:nvSpPr>
          <p:cNvPr id="4" name="Slide Number Placeholder 3"/>
          <p:cNvSpPr>
            <a:spLocks noGrp="1"/>
          </p:cNvSpPr>
          <p:nvPr>
            <p:ph type="sldNum" sz="quarter" idx="5"/>
          </p:nvPr>
        </p:nvSpPr>
        <p:spPr/>
        <p:txBody>
          <a:bodyPr/>
          <a:lstStyle/>
          <a:p>
            <a:fld id="{3A85F23A-61BB-4FD5-8040-A15B93AEFBFA}" type="slidenum">
              <a:rPr lang="en-US" smtClean="0"/>
              <a:t>12</a:t>
            </a:fld>
            <a:endParaRPr lang="en-US" dirty="0"/>
          </a:p>
        </p:txBody>
      </p:sp>
      <p:sp>
        <p:nvSpPr>
          <p:cNvPr id="5" name="Date Placeholder 4">
            <a:extLst>
              <a:ext uri="{FF2B5EF4-FFF2-40B4-BE49-F238E27FC236}">
                <a16:creationId xmlns:a16="http://schemas.microsoft.com/office/drawing/2014/main" id="{4FE8EB26-05B9-D6A1-EA77-6DA00010EF3E}"/>
              </a:ext>
            </a:extLst>
          </p:cNvPr>
          <p:cNvSpPr>
            <a:spLocks noGrp="1"/>
          </p:cNvSpPr>
          <p:nvPr>
            <p:ph type="dt" idx="1"/>
          </p:nvPr>
        </p:nvSpPr>
        <p:spPr/>
        <p:txBody>
          <a:bodyPr/>
          <a:lstStyle/>
          <a:p>
            <a:fld id="{BB64D076-3C72-444E-8D7D-01B294811086}" type="datetime1">
              <a:rPr lang="en-US" smtClean="0"/>
              <a:t>10/29/24</a:t>
            </a:fld>
            <a:endParaRPr lang="en-US" dirty="0"/>
          </a:p>
        </p:txBody>
      </p:sp>
    </p:spTree>
    <p:extLst>
      <p:ext uri="{BB962C8B-B14F-4D97-AF65-F5344CB8AC3E}">
        <p14:creationId xmlns:p14="http://schemas.microsoft.com/office/powerpoint/2010/main" val="642456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85F23A-61BB-4FD5-8040-A15B93AEFBFA}" type="slidenum">
              <a:rPr lang="en-US" smtClean="0"/>
              <a:t>13</a:t>
            </a:fld>
            <a:endParaRPr lang="en-US" dirty="0"/>
          </a:p>
        </p:txBody>
      </p:sp>
      <p:sp>
        <p:nvSpPr>
          <p:cNvPr id="5" name="Date Placeholder 4">
            <a:extLst>
              <a:ext uri="{FF2B5EF4-FFF2-40B4-BE49-F238E27FC236}">
                <a16:creationId xmlns:a16="http://schemas.microsoft.com/office/drawing/2014/main" id="{736B6663-CD17-6238-F032-9DFE6894F884}"/>
              </a:ext>
            </a:extLst>
          </p:cNvPr>
          <p:cNvSpPr>
            <a:spLocks noGrp="1"/>
          </p:cNvSpPr>
          <p:nvPr>
            <p:ph type="dt" idx="1"/>
          </p:nvPr>
        </p:nvSpPr>
        <p:spPr/>
        <p:txBody>
          <a:bodyPr/>
          <a:lstStyle/>
          <a:p>
            <a:fld id="{6AED0F2E-28CC-4DD1-A964-663E652FA78C}" type="datetime1">
              <a:rPr lang="en-US" smtClean="0"/>
              <a:t>10/29/24</a:t>
            </a:fld>
            <a:endParaRPr lang="en-US" dirty="0"/>
          </a:p>
        </p:txBody>
      </p:sp>
    </p:spTree>
    <p:extLst>
      <p:ext uri="{BB962C8B-B14F-4D97-AF65-F5344CB8AC3E}">
        <p14:creationId xmlns:p14="http://schemas.microsoft.com/office/powerpoint/2010/main" val="92380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3725176"/>
            <a:ext cx="7680960" cy="2880359"/>
          </a:xfrm>
        </p:spPr>
        <p:txBody>
          <a:bodyPr/>
          <a:lstStyle/>
          <a:p>
            <a:r>
              <a:rPr lang="en-US" sz="1800" dirty="0"/>
              <a:t>The Housing gap will increase to over 76,000 units in Dallas for those at 50% or less of AMI by 2035</a:t>
            </a:r>
          </a:p>
        </p:txBody>
      </p:sp>
      <p:sp>
        <p:nvSpPr>
          <p:cNvPr id="4" name="Slide Number Placeholder 3"/>
          <p:cNvSpPr>
            <a:spLocks noGrp="1"/>
          </p:cNvSpPr>
          <p:nvPr>
            <p:ph type="sldNum" sz="quarter" idx="5"/>
          </p:nvPr>
        </p:nvSpPr>
        <p:spPr/>
        <p:txBody>
          <a:bodyPr/>
          <a:lstStyle/>
          <a:p>
            <a:fld id="{3A85F23A-61BB-4FD5-8040-A15B93AEFBFA}" type="slidenum">
              <a:rPr lang="en-US" smtClean="0"/>
              <a:t>14</a:t>
            </a:fld>
            <a:endParaRPr lang="en-US" dirty="0"/>
          </a:p>
        </p:txBody>
      </p:sp>
      <p:sp>
        <p:nvSpPr>
          <p:cNvPr id="5" name="Date Placeholder 4">
            <a:extLst>
              <a:ext uri="{FF2B5EF4-FFF2-40B4-BE49-F238E27FC236}">
                <a16:creationId xmlns:a16="http://schemas.microsoft.com/office/drawing/2014/main" id="{B2867F6E-0C14-AA8D-2428-EA6C13EC04E9}"/>
              </a:ext>
            </a:extLst>
          </p:cNvPr>
          <p:cNvSpPr>
            <a:spLocks noGrp="1"/>
          </p:cNvSpPr>
          <p:nvPr>
            <p:ph type="dt" idx="1"/>
          </p:nvPr>
        </p:nvSpPr>
        <p:spPr/>
        <p:txBody>
          <a:bodyPr/>
          <a:lstStyle/>
          <a:p>
            <a:fld id="{500533F6-EC94-4F28-B303-29DE0113A22A}" type="datetime1">
              <a:rPr lang="en-US" smtClean="0"/>
              <a:t>10/29/24</a:t>
            </a:fld>
            <a:endParaRPr lang="en-US" dirty="0"/>
          </a:p>
        </p:txBody>
      </p:sp>
    </p:spTree>
    <p:extLst>
      <p:ext uri="{BB962C8B-B14F-4D97-AF65-F5344CB8AC3E}">
        <p14:creationId xmlns:p14="http://schemas.microsoft.com/office/powerpoint/2010/main" val="3835776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8B82936-5C90-4AA0-9DA0-2C8224B5E8FC}" type="datetime1">
              <a:rPr lang="en-US" smtClean="0"/>
              <a:t>10/29/24</a:t>
            </a:fld>
            <a:endParaRPr lang="en-US" dirty="0"/>
          </a:p>
        </p:txBody>
      </p:sp>
      <p:sp>
        <p:nvSpPr>
          <p:cNvPr id="5" name="Slide Number Placeholder 4"/>
          <p:cNvSpPr>
            <a:spLocks noGrp="1"/>
          </p:cNvSpPr>
          <p:nvPr>
            <p:ph type="sldNum" sz="quarter" idx="5"/>
          </p:nvPr>
        </p:nvSpPr>
        <p:spPr/>
        <p:txBody>
          <a:bodyPr/>
          <a:lstStyle/>
          <a:p>
            <a:fld id="{3A85F23A-61BB-4FD5-8040-A15B93AEFBFA}" type="slidenum">
              <a:rPr lang="en-US" smtClean="0"/>
              <a:t>15</a:t>
            </a:fld>
            <a:endParaRPr lang="en-US" dirty="0"/>
          </a:p>
        </p:txBody>
      </p:sp>
    </p:spTree>
    <p:extLst>
      <p:ext uri="{BB962C8B-B14F-4D97-AF65-F5344CB8AC3E}">
        <p14:creationId xmlns:p14="http://schemas.microsoft.com/office/powerpoint/2010/main" val="2836834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Forward Dallas land use study complete after a two year public process.  This land use plan will replace the last one done by the City of Dallas in 2006.  This recognizes issues of equity – with toxic industrial uses historically close to low income residential neighborhoods.  It also reviewed all areas to ensure that we capitalized on areas with mixed use developments.  The City of Dallas </a:t>
            </a:r>
            <a:r>
              <a:rPr lang="en-US" sz="1800" spc="-10" dirty="0">
                <a:solidFill>
                  <a:srgbClr val="001327"/>
                </a:solidFill>
                <a:latin typeface="Tahoma"/>
                <a:cs typeface="Tahoma"/>
              </a:rPr>
              <a:t>(38%) </a:t>
            </a:r>
            <a:r>
              <a:rPr lang="en-US" sz="1800" spc="10" dirty="0">
                <a:solidFill>
                  <a:srgbClr val="001327"/>
                </a:solidFill>
                <a:latin typeface="Tahoma"/>
                <a:cs typeface="Tahoma"/>
              </a:rPr>
              <a:t>owner-occupied</a:t>
            </a:r>
            <a:r>
              <a:rPr lang="en-US" sz="1800" spc="114" dirty="0">
                <a:solidFill>
                  <a:srgbClr val="001327"/>
                </a:solidFill>
                <a:latin typeface="Tahoma"/>
                <a:cs typeface="Tahoma"/>
              </a:rPr>
              <a:t> </a:t>
            </a:r>
            <a:r>
              <a:rPr lang="en-US" sz="1800" spc="10" dirty="0">
                <a:solidFill>
                  <a:srgbClr val="001327"/>
                </a:solidFill>
                <a:latin typeface="Tahoma"/>
                <a:cs typeface="Tahoma"/>
              </a:rPr>
              <a:t>units</a:t>
            </a:r>
            <a:r>
              <a:rPr lang="en-US" sz="1800" spc="215" dirty="0">
                <a:solidFill>
                  <a:srgbClr val="001327"/>
                </a:solidFill>
                <a:latin typeface="Tahoma"/>
                <a:cs typeface="Tahoma"/>
              </a:rPr>
              <a:t> </a:t>
            </a:r>
            <a:r>
              <a:rPr lang="en-US" sz="1800" spc="-25" dirty="0">
                <a:solidFill>
                  <a:srgbClr val="001327"/>
                </a:solidFill>
                <a:latin typeface="Tahoma"/>
                <a:cs typeface="Tahoma"/>
              </a:rPr>
              <a:t>and </a:t>
            </a:r>
            <a:r>
              <a:rPr lang="en-US" sz="1800" dirty="0">
                <a:solidFill>
                  <a:srgbClr val="001327"/>
                </a:solidFill>
                <a:latin typeface="Tahoma"/>
                <a:cs typeface="Tahoma"/>
              </a:rPr>
              <a:t>302,572</a:t>
            </a:r>
            <a:r>
              <a:rPr lang="en-US" sz="1800" spc="50" dirty="0">
                <a:solidFill>
                  <a:srgbClr val="001327"/>
                </a:solidFill>
                <a:latin typeface="Tahoma"/>
                <a:cs typeface="Tahoma"/>
              </a:rPr>
              <a:t> </a:t>
            </a:r>
            <a:r>
              <a:rPr lang="en-US" sz="1800" spc="-70" dirty="0">
                <a:solidFill>
                  <a:srgbClr val="001327"/>
                </a:solidFill>
                <a:latin typeface="Tahoma"/>
                <a:cs typeface="Tahoma"/>
              </a:rPr>
              <a:t>(52%)</a:t>
            </a:r>
            <a:r>
              <a:rPr lang="en-US" sz="1800" spc="80" dirty="0">
                <a:solidFill>
                  <a:srgbClr val="001327"/>
                </a:solidFill>
                <a:latin typeface="Tahoma"/>
                <a:cs typeface="Tahoma"/>
              </a:rPr>
              <a:t> </a:t>
            </a:r>
            <a:r>
              <a:rPr lang="en-US" sz="1800" dirty="0">
                <a:solidFill>
                  <a:srgbClr val="001327"/>
                </a:solidFill>
                <a:latin typeface="Tahoma"/>
                <a:cs typeface="Tahoma"/>
              </a:rPr>
              <a:t>renter-</a:t>
            </a:r>
            <a:r>
              <a:rPr lang="en-US" sz="1800" spc="-10" dirty="0">
                <a:solidFill>
                  <a:srgbClr val="001327"/>
                </a:solidFill>
                <a:latin typeface="Tahoma"/>
                <a:cs typeface="Tahoma"/>
              </a:rPr>
              <a:t>occupied </a:t>
            </a:r>
            <a:r>
              <a:rPr lang="en-US" sz="1800" spc="20" dirty="0">
                <a:solidFill>
                  <a:srgbClr val="001327"/>
                </a:solidFill>
                <a:latin typeface="Tahoma"/>
                <a:cs typeface="Tahoma"/>
              </a:rPr>
              <a:t>units.</a:t>
            </a:r>
            <a:r>
              <a:rPr lang="en-US" sz="1800" dirty="0">
                <a:solidFill>
                  <a:srgbClr val="001327"/>
                </a:solidFill>
                <a:latin typeface="Tahoma"/>
                <a:cs typeface="Tahoma"/>
              </a:rPr>
              <a:t> </a:t>
            </a:r>
            <a:r>
              <a:rPr lang="en-US" sz="1800" spc="20" dirty="0">
                <a:solidFill>
                  <a:srgbClr val="001327"/>
                </a:solidFill>
                <a:latin typeface="Tahoma"/>
                <a:cs typeface="Tahoma"/>
              </a:rPr>
              <a:t>The</a:t>
            </a:r>
            <a:r>
              <a:rPr lang="en-US" sz="1800" spc="15" dirty="0">
                <a:solidFill>
                  <a:srgbClr val="001327"/>
                </a:solidFill>
                <a:latin typeface="Tahoma"/>
                <a:cs typeface="Tahoma"/>
              </a:rPr>
              <a:t> </a:t>
            </a:r>
            <a:r>
              <a:rPr lang="en-US" sz="1800" spc="20" dirty="0">
                <a:solidFill>
                  <a:srgbClr val="001327"/>
                </a:solidFill>
                <a:latin typeface="Tahoma"/>
                <a:cs typeface="Tahoma"/>
              </a:rPr>
              <a:t>remaining</a:t>
            </a:r>
            <a:r>
              <a:rPr lang="en-US" sz="1800" spc="-30" dirty="0">
                <a:solidFill>
                  <a:srgbClr val="001327"/>
                </a:solidFill>
                <a:latin typeface="Tahoma"/>
                <a:cs typeface="Tahoma"/>
              </a:rPr>
              <a:t> </a:t>
            </a:r>
            <a:r>
              <a:rPr lang="en-US" sz="1800" spc="20" dirty="0">
                <a:solidFill>
                  <a:srgbClr val="001327"/>
                </a:solidFill>
                <a:latin typeface="Tahoma"/>
                <a:cs typeface="Tahoma"/>
              </a:rPr>
              <a:t>units</a:t>
            </a:r>
            <a:r>
              <a:rPr lang="en-US" sz="1800" spc="15" dirty="0">
                <a:solidFill>
                  <a:srgbClr val="001327"/>
                </a:solidFill>
                <a:latin typeface="Tahoma"/>
                <a:cs typeface="Tahoma"/>
              </a:rPr>
              <a:t> </a:t>
            </a:r>
            <a:r>
              <a:rPr lang="en-US" sz="1800" spc="-25" dirty="0">
                <a:solidFill>
                  <a:srgbClr val="001327"/>
                </a:solidFill>
                <a:latin typeface="Tahoma"/>
                <a:cs typeface="Tahoma"/>
              </a:rPr>
              <a:t>are </a:t>
            </a:r>
            <a:r>
              <a:rPr lang="en-US" sz="1800" dirty="0">
                <a:solidFill>
                  <a:srgbClr val="001327"/>
                </a:solidFill>
                <a:latin typeface="Tahoma"/>
                <a:cs typeface="Tahoma"/>
              </a:rPr>
              <a:t>vacant.</a:t>
            </a:r>
            <a:r>
              <a:rPr lang="en-US" sz="1800" spc="70" dirty="0">
                <a:solidFill>
                  <a:srgbClr val="001327"/>
                </a:solidFill>
                <a:latin typeface="Tahoma"/>
                <a:cs typeface="Tahoma"/>
              </a:rPr>
              <a:t> </a:t>
            </a:r>
            <a:r>
              <a:rPr lang="en-US" sz="1800" spc="-45" dirty="0">
                <a:solidFill>
                  <a:srgbClr val="001327"/>
                </a:solidFill>
                <a:latin typeface="Tahoma"/>
                <a:cs typeface="Tahoma"/>
              </a:rPr>
              <a:t>90%</a:t>
            </a:r>
            <a:r>
              <a:rPr lang="en-US" sz="1800" spc="35" dirty="0">
                <a:solidFill>
                  <a:srgbClr val="001327"/>
                </a:solidFill>
                <a:latin typeface="Tahoma"/>
                <a:cs typeface="Tahoma"/>
              </a:rPr>
              <a:t> </a:t>
            </a:r>
            <a:r>
              <a:rPr lang="en-US" sz="1800" dirty="0">
                <a:solidFill>
                  <a:srgbClr val="001327"/>
                </a:solidFill>
                <a:latin typeface="Tahoma"/>
                <a:cs typeface="Tahoma"/>
              </a:rPr>
              <a:t>of</a:t>
            </a:r>
            <a:r>
              <a:rPr lang="en-US" sz="1800" spc="80" dirty="0">
                <a:solidFill>
                  <a:srgbClr val="001327"/>
                </a:solidFill>
                <a:latin typeface="Tahoma"/>
                <a:cs typeface="Tahoma"/>
              </a:rPr>
              <a:t> </a:t>
            </a:r>
            <a:r>
              <a:rPr lang="en-US" sz="1800" dirty="0">
                <a:solidFill>
                  <a:srgbClr val="001327"/>
                </a:solidFill>
                <a:latin typeface="Tahoma"/>
                <a:cs typeface="Tahoma"/>
              </a:rPr>
              <a:t>owner-</a:t>
            </a:r>
            <a:r>
              <a:rPr lang="en-US" sz="1800" spc="-10" dirty="0">
                <a:solidFill>
                  <a:srgbClr val="001327"/>
                </a:solidFill>
                <a:latin typeface="Tahoma"/>
                <a:cs typeface="Tahoma"/>
              </a:rPr>
              <a:t>occupied </a:t>
            </a:r>
            <a:r>
              <a:rPr lang="en-US" sz="1800" dirty="0">
                <a:solidFill>
                  <a:srgbClr val="001327"/>
                </a:solidFill>
                <a:latin typeface="Tahoma"/>
                <a:cs typeface="Tahoma"/>
              </a:rPr>
              <a:t>units</a:t>
            </a:r>
            <a:r>
              <a:rPr lang="en-US" sz="1800" spc="120" dirty="0">
                <a:solidFill>
                  <a:srgbClr val="001327"/>
                </a:solidFill>
                <a:latin typeface="Tahoma"/>
                <a:cs typeface="Tahoma"/>
              </a:rPr>
              <a:t> </a:t>
            </a:r>
            <a:r>
              <a:rPr lang="en-US" sz="1800" dirty="0">
                <a:solidFill>
                  <a:srgbClr val="001327"/>
                </a:solidFill>
                <a:latin typeface="Tahoma"/>
                <a:cs typeface="Tahoma"/>
              </a:rPr>
              <a:t>in</a:t>
            </a:r>
            <a:r>
              <a:rPr lang="en-US" sz="1800" spc="130" dirty="0">
                <a:solidFill>
                  <a:srgbClr val="001327"/>
                </a:solidFill>
                <a:latin typeface="Tahoma"/>
                <a:cs typeface="Tahoma"/>
              </a:rPr>
              <a:t> </a:t>
            </a:r>
            <a:r>
              <a:rPr lang="en-US" sz="1800" dirty="0">
                <a:solidFill>
                  <a:srgbClr val="001327"/>
                </a:solidFill>
                <a:latin typeface="Tahoma"/>
                <a:cs typeface="Tahoma"/>
              </a:rPr>
              <a:t>Dallas</a:t>
            </a:r>
            <a:r>
              <a:rPr lang="en-US" sz="1800" spc="100" dirty="0">
                <a:solidFill>
                  <a:srgbClr val="001327"/>
                </a:solidFill>
                <a:latin typeface="Tahoma"/>
                <a:cs typeface="Tahoma"/>
              </a:rPr>
              <a:t> </a:t>
            </a:r>
            <a:r>
              <a:rPr lang="en-US" sz="1800" dirty="0">
                <a:solidFill>
                  <a:srgbClr val="001327"/>
                </a:solidFill>
                <a:latin typeface="Tahoma"/>
                <a:cs typeface="Tahoma"/>
              </a:rPr>
              <a:t>are</a:t>
            </a:r>
            <a:r>
              <a:rPr lang="en-US" sz="1800" spc="80" dirty="0">
                <a:solidFill>
                  <a:srgbClr val="001327"/>
                </a:solidFill>
                <a:latin typeface="Tahoma"/>
                <a:cs typeface="Tahoma"/>
              </a:rPr>
              <a:t> </a:t>
            </a:r>
            <a:r>
              <a:rPr lang="en-US" sz="1800" dirty="0">
                <a:solidFill>
                  <a:srgbClr val="001327"/>
                </a:solidFill>
                <a:latin typeface="Tahoma"/>
                <a:cs typeface="Tahoma"/>
              </a:rPr>
              <a:t>single-</a:t>
            </a:r>
            <a:r>
              <a:rPr lang="en-US" sz="1800" spc="-10" dirty="0">
                <a:solidFill>
                  <a:srgbClr val="001327"/>
                </a:solidFill>
                <a:latin typeface="Tahoma"/>
                <a:cs typeface="Tahoma"/>
              </a:rPr>
              <a:t>family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10" dirty="0">
              <a:solidFill>
                <a:srgbClr val="001327"/>
              </a:solidFill>
              <a:latin typeface="Tahom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10" dirty="0">
                <a:solidFill>
                  <a:srgbClr val="001327"/>
                </a:solidFill>
                <a:latin typeface="Tahoma"/>
                <a:cs typeface="Tahoma"/>
              </a:rPr>
              <a:t>Zoning reform will follow the land use plan but it will only impact areas that are not in planned development districts – also known as PDs- Dallas has over 1100 PDs.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10" dirty="0">
                <a:solidFill>
                  <a:srgbClr val="001327"/>
                </a:solidFill>
                <a:latin typeface="Tahoma"/>
                <a:cs typeface="Tahoma"/>
              </a:rPr>
              <a:t>Parking and zoning are the enemy of affordable housing.  </a:t>
            </a:r>
            <a:endParaRPr lang="en-US" sz="1800" dirty="0">
              <a:latin typeface="Tahoma"/>
              <a:cs typeface="Tahoma"/>
            </a:endParaRPr>
          </a:p>
          <a:p>
            <a:endParaRPr lang="en-US" dirty="0"/>
          </a:p>
        </p:txBody>
      </p:sp>
      <p:sp>
        <p:nvSpPr>
          <p:cNvPr id="4" name="Slide Number Placeholder 3"/>
          <p:cNvSpPr>
            <a:spLocks noGrp="1"/>
          </p:cNvSpPr>
          <p:nvPr>
            <p:ph type="sldNum" sz="quarter" idx="5"/>
          </p:nvPr>
        </p:nvSpPr>
        <p:spPr/>
        <p:txBody>
          <a:bodyPr/>
          <a:lstStyle/>
          <a:p>
            <a:fld id="{3A85F23A-61BB-4FD5-8040-A15B93AEFBFA}" type="slidenum">
              <a:rPr lang="en-US" smtClean="0"/>
              <a:t>16</a:t>
            </a:fld>
            <a:endParaRPr lang="en-US" dirty="0"/>
          </a:p>
        </p:txBody>
      </p:sp>
      <p:sp>
        <p:nvSpPr>
          <p:cNvPr id="5" name="Date Placeholder 4">
            <a:extLst>
              <a:ext uri="{FF2B5EF4-FFF2-40B4-BE49-F238E27FC236}">
                <a16:creationId xmlns:a16="http://schemas.microsoft.com/office/drawing/2014/main" id="{64D403AA-7D09-1A5A-3ABC-46F309D79DDF}"/>
              </a:ext>
            </a:extLst>
          </p:cNvPr>
          <p:cNvSpPr>
            <a:spLocks noGrp="1"/>
          </p:cNvSpPr>
          <p:nvPr>
            <p:ph type="dt" idx="1"/>
          </p:nvPr>
        </p:nvSpPr>
        <p:spPr/>
        <p:txBody>
          <a:bodyPr/>
          <a:lstStyle/>
          <a:p>
            <a:fld id="{325D8BF4-B8E6-41A5-A234-81A614B80C95}" type="datetime1">
              <a:rPr lang="en-US" smtClean="0"/>
              <a:t>10/29/24</a:t>
            </a:fld>
            <a:endParaRPr lang="en-US" dirty="0"/>
          </a:p>
        </p:txBody>
      </p:sp>
    </p:spTree>
    <p:extLst>
      <p:ext uri="{BB962C8B-B14F-4D97-AF65-F5344CB8AC3E}">
        <p14:creationId xmlns:p14="http://schemas.microsoft.com/office/powerpoint/2010/main" val="2047732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8B82936-5C90-4AA0-9DA0-2C8224B5E8FC}" type="datetime1">
              <a:rPr lang="en-US" smtClean="0"/>
              <a:t>10/29/24</a:t>
            </a:fld>
            <a:endParaRPr lang="en-US" dirty="0"/>
          </a:p>
        </p:txBody>
      </p:sp>
      <p:sp>
        <p:nvSpPr>
          <p:cNvPr id="5" name="Slide Number Placeholder 4"/>
          <p:cNvSpPr>
            <a:spLocks noGrp="1"/>
          </p:cNvSpPr>
          <p:nvPr>
            <p:ph type="sldNum" sz="quarter" idx="5"/>
          </p:nvPr>
        </p:nvSpPr>
        <p:spPr/>
        <p:txBody>
          <a:bodyPr/>
          <a:lstStyle/>
          <a:p>
            <a:fld id="{3A85F23A-61BB-4FD5-8040-A15B93AEFBFA}" type="slidenum">
              <a:rPr lang="en-US" smtClean="0"/>
              <a:t>17</a:t>
            </a:fld>
            <a:endParaRPr lang="en-US" dirty="0"/>
          </a:p>
        </p:txBody>
      </p:sp>
    </p:spTree>
    <p:extLst>
      <p:ext uri="{BB962C8B-B14F-4D97-AF65-F5344CB8AC3E}">
        <p14:creationId xmlns:p14="http://schemas.microsoft.com/office/powerpoint/2010/main" val="3917049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is just some of the land that is owned by the City of Dallas.  It does not include park land or faculties for police and fire as well as the trinity watershed.  This is our opportunity.</a:t>
            </a:r>
          </a:p>
        </p:txBody>
      </p:sp>
      <p:sp>
        <p:nvSpPr>
          <p:cNvPr id="4" name="Slide Number Placeholder 3"/>
          <p:cNvSpPr>
            <a:spLocks noGrp="1"/>
          </p:cNvSpPr>
          <p:nvPr>
            <p:ph type="sldNum" sz="quarter" idx="5"/>
          </p:nvPr>
        </p:nvSpPr>
        <p:spPr/>
        <p:txBody>
          <a:bodyPr/>
          <a:lstStyle/>
          <a:p>
            <a:fld id="{3A85F23A-61BB-4FD5-8040-A15B93AEFBFA}" type="slidenum">
              <a:rPr lang="en-US" smtClean="0"/>
              <a:t>18</a:t>
            </a:fld>
            <a:endParaRPr lang="en-US" dirty="0"/>
          </a:p>
        </p:txBody>
      </p:sp>
      <p:sp>
        <p:nvSpPr>
          <p:cNvPr id="5" name="Date Placeholder 4">
            <a:extLst>
              <a:ext uri="{FF2B5EF4-FFF2-40B4-BE49-F238E27FC236}">
                <a16:creationId xmlns:a16="http://schemas.microsoft.com/office/drawing/2014/main" id="{FD5173CE-48BD-548A-D48F-782864476BAA}"/>
              </a:ext>
            </a:extLst>
          </p:cNvPr>
          <p:cNvSpPr>
            <a:spLocks noGrp="1"/>
          </p:cNvSpPr>
          <p:nvPr>
            <p:ph type="dt" idx="1"/>
          </p:nvPr>
        </p:nvSpPr>
        <p:spPr/>
        <p:txBody>
          <a:bodyPr/>
          <a:lstStyle/>
          <a:p>
            <a:fld id="{E98530E3-5EDB-4244-8ED7-F296678FCC5A}" type="datetime1">
              <a:rPr lang="en-US" smtClean="0"/>
              <a:t>10/29/24</a:t>
            </a:fld>
            <a:endParaRPr lang="en-US" dirty="0"/>
          </a:p>
        </p:txBody>
      </p:sp>
    </p:spTree>
    <p:extLst>
      <p:ext uri="{BB962C8B-B14F-4D97-AF65-F5344CB8AC3E}">
        <p14:creationId xmlns:p14="http://schemas.microsoft.com/office/powerpoint/2010/main" val="3179935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A8B82936-5C90-4AA0-9DA0-2C8224B5E8FC}" type="datetime1">
              <a:rPr lang="en-US" smtClean="0"/>
              <a:t>10/29/24</a:t>
            </a:fld>
            <a:endParaRPr lang="en-US" dirty="0"/>
          </a:p>
        </p:txBody>
      </p:sp>
      <p:sp>
        <p:nvSpPr>
          <p:cNvPr id="5" name="Slide Number Placeholder 4"/>
          <p:cNvSpPr>
            <a:spLocks noGrp="1"/>
          </p:cNvSpPr>
          <p:nvPr>
            <p:ph type="sldNum" sz="quarter" idx="5"/>
          </p:nvPr>
        </p:nvSpPr>
        <p:spPr/>
        <p:txBody>
          <a:bodyPr/>
          <a:lstStyle/>
          <a:p>
            <a:fld id="{3A85F23A-61BB-4FD5-8040-A15B93AEFBFA}" type="slidenum">
              <a:rPr lang="en-US" smtClean="0"/>
              <a:t>19</a:t>
            </a:fld>
            <a:endParaRPr lang="en-US" dirty="0"/>
          </a:p>
        </p:txBody>
      </p:sp>
    </p:spTree>
    <p:extLst>
      <p:ext uri="{BB962C8B-B14F-4D97-AF65-F5344CB8AC3E}">
        <p14:creationId xmlns:p14="http://schemas.microsoft.com/office/powerpoint/2010/main" val="156029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8B82936-5C90-4AA0-9DA0-2C8224B5E8FC}" type="datetime1">
              <a:rPr lang="en-US" smtClean="0"/>
              <a:t>10/29/24</a:t>
            </a:fld>
            <a:endParaRPr lang="en-US" dirty="0"/>
          </a:p>
        </p:txBody>
      </p:sp>
      <p:sp>
        <p:nvSpPr>
          <p:cNvPr id="5" name="Slide Number Placeholder 4"/>
          <p:cNvSpPr>
            <a:spLocks noGrp="1"/>
          </p:cNvSpPr>
          <p:nvPr>
            <p:ph type="sldNum" sz="quarter" idx="5"/>
          </p:nvPr>
        </p:nvSpPr>
        <p:spPr/>
        <p:txBody>
          <a:bodyPr/>
          <a:lstStyle/>
          <a:p>
            <a:fld id="{3A85F23A-61BB-4FD5-8040-A15B93AEFBFA}" type="slidenum">
              <a:rPr lang="en-US" smtClean="0"/>
              <a:t>2</a:t>
            </a:fld>
            <a:endParaRPr lang="en-US" dirty="0"/>
          </a:p>
        </p:txBody>
      </p:sp>
    </p:spTree>
    <p:extLst>
      <p:ext uri="{BB962C8B-B14F-4D97-AF65-F5344CB8AC3E}">
        <p14:creationId xmlns:p14="http://schemas.microsoft.com/office/powerpoint/2010/main" val="386871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8B82936-5C90-4AA0-9DA0-2C8224B5E8FC}" type="datetime1">
              <a:rPr lang="en-US" smtClean="0"/>
              <a:t>10/29/24</a:t>
            </a:fld>
            <a:endParaRPr lang="en-US" dirty="0"/>
          </a:p>
        </p:txBody>
      </p:sp>
      <p:sp>
        <p:nvSpPr>
          <p:cNvPr id="5" name="Slide Number Placeholder 4"/>
          <p:cNvSpPr>
            <a:spLocks noGrp="1"/>
          </p:cNvSpPr>
          <p:nvPr>
            <p:ph type="sldNum" sz="quarter" idx="5"/>
          </p:nvPr>
        </p:nvSpPr>
        <p:spPr/>
        <p:txBody>
          <a:bodyPr/>
          <a:lstStyle/>
          <a:p>
            <a:fld id="{3A85F23A-61BB-4FD5-8040-A15B93AEFBFA}" type="slidenum">
              <a:rPr lang="en-US" smtClean="0"/>
              <a:t>3</a:t>
            </a:fld>
            <a:endParaRPr lang="en-US" dirty="0"/>
          </a:p>
        </p:txBody>
      </p:sp>
    </p:spTree>
    <p:extLst>
      <p:ext uri="{BB962C8B-B14F-4D97-AF65-F5344CB8AC3E}">
        <p14:creationId xmlns:p14="http://schemas.microsoft.com/office/powerpoint/2010/main" val="7176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Why was the DEDC created- There was no organization outside of the City Office of Economic Development that was promoting and marketing the City of Dallas as the preferred location. Each of our neighboring cities had their own EDCs and some of them benefited from available sales tax for investment in incentives and quality of life improvements.  Dallas does not have that availability since we invest our sales tax % in transportation through DART.  </a:t>
            </a:r>
          </a:p>
          <a:p>
            <a:r>
              <a:rPr lang="en-US" sz="1800" dirty="0"/>
              <a:t> The growth of jobs and business is essential to the city’s ability to continue to provide services to its residents – both investment in infrastructure and police and fire services.</a:t>
            </a:r>
          </a:p>
        </p:txBody>
      </p:sp>
      <p:sp>
        <p:nvSpPr>
          <p:cNvPr id="4" name="Slide Number Placeholder 3"/>
          <p:cNvSpPr>
            <a:spLocks noGrp="1"/>
          </p:cNvSpPr>
          <p:nvPr>
            <p:ph type="sldNum" sz="quarter" idx="5"/>
          </p:nvPr>
        </p:nvSpPr>
        <p:spPr/>
        <p:txBody>
          <a:bodyPr/>
          <a:lstStyle/>
          <a:p>
            <a:fld id="{3A85F23A-61BB-4FD5-8040-A15B93AEFBFA}" type="slidenum">
              <a:rPr lang="en-US" smtClean="0"/>
              <a:t>4</a:t>
            </a:fld>
            <a:endParaRPr lang="en-US" dirty="0"/>
          </a:p>
        </p:txBody>
      </p:sp>
      <p:sp>
        <p:nvSpPr>
          <p:cNvPr id="5" name="Date Placeholder 4">
            <a:extLst>
              <a:ext uri="{FF2B5EF4-FFF2-40B4-BE49-F238E27FC236}">
                <a16:creationId xmlns:a16="http://schemas.microsoft.com/office/drawing/2014/main" id="{DE1094B3-E946-E904-666F-767A63A0C166}"/>
              </a:ext>
            </a:extLst>
          </p:cNvPr>
          <p:cNvSpPr>
            <a:spLocks noGrp="1"/>
          </p:cNvSpPr>
          <p:nvPr>
            <p:ph type="dt" idx="1"/>
          </p:nvPr>
        </p:nvSpPr>
        <p:spPr/>
        <p:txBody>
          <a:bodyPr/>
          <a:lstStyle/>
          <a:p>
            <a:fld id="{47E9CC2D-1CA8-4E1A-B0D3-37C887C8AEF6}" type="datetime1">
              <a:rPr lang="en-US" smtClean="0"/>
              <a:t>10/29/24</a:t>
            </a:fld>
            <a:endParaRPr lang="en-US" dirty="0"/>
          </a:p>
        </p:txBody>
      </p:sp>
    </p:spTree>
    <p:extLst>
      <p:ext uri="{BB962C8B-B14F-4D97-AF65-F5344CB8AC3E}">
        <p14:creationId xmlns:p14="http://schemas.microsoft.com/office/powerpoint/2010/main" val="339400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8B82936-5C90-4AA0-9DA0-2C8224B5E8FC}" type="datetime1">
              <a:rPr lang="en-US" smtClean="0"/>
              <a:t>10/29/24</a:t>
            </a:fld>
            <a:endParaRPr lang="en-US" dirty="0"/>
          </a:p>
        </p:txBody>
      </p:sp>
      <p:sp>
        <p:nvSpPr>
          <p:cNvPr id="5" name="Slide Number Placeholder 4"/>
          <p:cNvSpPr>
            <a:spLocks noGrp="1"/>
          </p:cNvSpPr>
          <p:nvPr>
            <p:ph type="sldNum" sz="quarter" idx="5"/>
          </p:nvPr>
        </p:nvSpPr>
        <p:spPr/>
        <p:txBody>
          <a:bodyPr/>
          <a:lstStyle/>
          <a:p>
            <a:fld id="{3A85F23A-61BB-4FD5-8040-A15B93AEFBFA}" type="slidenum">
              <a:rPr lang="en-US" smtClean="0"/>
              <a:t>5</a:t>
            </a:fld>
            <a:endParaRPr lang="en-US" dirty="0"/>
          </a:p>
        </p:txBody>
      </p:sp>
    </p:spTree>
    <p:extLst>
      <p:ext uri="{BB962C8B-B14F-4D97-AF65-F5344CB8AC3E}">
        <p14:creationId xmlns:p14="http://schemas.microsoft.com/office/powerpoint/2010/main" val="48954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8B82936-5C90-4AA0-9DA0-2C8224B5E8FC}" type="datetime1">
              <a:rPr lang="en-US" smtClean="0"/>
              <a:t>10/29/24</a:t>
            </a:fld>
            <a:endParaRPr lang="en-US" dirty="0"/>
          </a:p>
        </p:txBody>
      </p:sp>
      <p:sp>
        <p:nvSpPr>
          <p:cNvPr id="5" name="Slide Number Placeholder 4"/>
          <p:cNvSpPr>
            <a:spLocks noGrp="1"/>
          </p:cNvSpPr>
          <p:nvPr>
            <p:ph type="sldNum" sz="quarter" idx="5"/>
          </p:nvPr>
        </p:nvSpPr>
        <p:spPr/>
        <p:txBody>
          <a:bodyPr/>
          <a:lstStyle/>
          <a:p>
            <a:fld id="{3A85F23A-61BB-4FD5-8040-A15B93AEFBFA}" type="slidenum">
              <a:rPr lang="en-US" smtClean="0"/>
              <a:t>6</a:t>
            </a:fld>
            <a:endParaRPr lang="en-US" dirty="0"/>
          </a:p>
        </p:txBody>
      </p:sp>
    </p:spTree>
    <p:extLst>
      <p:ext uri="{BB962C8B-B14F-4D97-AF65-F5344CB8AC3E}">
        <p14:creationId xmlns:p14="http://schemas.microsoft.com/office/powerpoint/2010/main" val="52455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Function as the public developer is unique to Dallas – only Rally Austin and the Houston Partnership do this explicitly.  Other EDCs can do it but it is not their primary role.</a:t>
            </a:r>
          </a:p>
        </p:txBody>
      </p:sp>
      <p:sp>
        <p:nvSpPr>
          <p:cNvPr id="4" name="Slide Number Placeholder 3"/>
          <p:cNvSpPr>
            <a:spLocks noGrp="1"/>
          </p:cNvSpPr>
          <p:nvPr>
            <p:ph type="sldNum" sz="quarter" idx="5"/>
          </p:nvPr>
        </p:nvSpPr>
        <p:spPr/>
        <p:txBody>
          <a:bodyPr/>
          <a:lstStyle/>
          <a:p>
            <a:fld id="{3A85F23A-61BB-4FD5-8040-A15B93AEFBFA}" type="slidenum">
              <a:rPr lang="en-US" smtClean="0"/>
              <a:t>7</a:t>
            </a:fld>
            <a:endParaRPr lang="en-US" dirty="0"/>
          </a:p>
        </p:txBody>
      </p:sp>
      <p:sp>
        <p:nvSpPr>
          <p:cNvPr id="5" name="Date Placeholder 4">
            <a:extLst>
              <a:ext uri="{FF2B5EF4-FFF2-40B4-BE49-F238E27FC236}">
                <a16:creationId xmlns:a16="http://schemas.microsoft.com/office/drawing/2014/main" id="{AEC4D46E-458A-626F-472B-3A32834D29F3}"/>
              </a:ext>
            </a:extLst>
          </p:cNvPr>
          <p:cNvSpPr>
            <a:spLocks noGrp="1"/>
          </p:cNvSpPr>
          <p:nvPr>
            <p:ph type="dt" idx="1"/>
          </p:nvPr>
        </p:nvSpPr>
        <p:spPr/>
        <p:txBody>
          <a:bodyPr/>
          <a:lstStyle/>
          <a:p>
            <a:fld id="{79F64631-14CE-49A3-BA13-AC1F1307A33F}" type="datetime1">
              <a:rPr lang="en-US" smtClean="0"/>
              <a:t>10/29/24</a:t>
            </a:fld>
            <a:endParaRPr lang="en-US" dirty="0"/>
          </a:p>
        </p:txBody>
      </p:sp>
    </p:spTree>
    <p:extLst>
      <p:ext uri="{BB962C8B-B14F-4D97-AF65-F5344CB8AC3E}">
        <p14:creationId xmlns:p14="http://schemas.microsoft.com/office/powerpoint/2010/main" val="423144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8B82936-5C90-4AA0-9DA0-2C8224B5E8FC}" type="datetime1">
              <a:rPr lang="en-US" smtClean="0"/>
              <a:t>10/29/24</a:t>
            </a:fld>
            <a:endParaRPr lang="en-US" dirty="0"/>
          </a:p>
        </p:txBody>
      </p:sp>
      <p:sp>
        <p:nvSpPr>
          <p:cNvPr id="5" name="Slide Number Placeholder 4"/>
          <p:cNvSpPr>
            <a:spLocks noGrp="1"/>
          </p:cNvSpPr>
          <p:nvPr>
            <p:ph type="sldNum" sz="quarter" idx="5"/>
          </p:nvPr>
        </p:nvSpPr>
        <p:spPr/>
        <p:txBody>
          <a:bodyPr/>
          <a:lstStyle/>
          <a:p>
            <a:fld id="{3A85F23A-61BB-4FD5-8040-A15B93AEFBFA}" type="slidenum">
              <a:rPr lang="en-US" smtClean="0"/>
              <a:t>8</a:t>
            </a:fld>
            <a:endParaRPr lang="en-US" dirty="0"/>
          </a:p>
        </p:txBody>
      </p:sp>
    </p:spTree>
    <p:extLst>
      <p:ext uri="{BB962C8B-B14F-4D97-AF65-F5344CB8AC3E}">
        <p14:creationId xmlns:p14="http://schemas.microsoft.com/office/powerpoint/2010/main" val="72501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Dallas Regional Chamber Economic Development Guide- Target industries do not include Hospitality which makes up about 28% of our employment base</a:t>
            </a:r>
          </a:p>
        </p:txBody>
      </p:sp>
      <p:sp>
        <p:nvSpPr>
          <p:cNvPr id="4" name="Slide Number Placeholder 3"/>
          <p:cNvSpPr>
            <a:spLocks noGrp="1"/>
          </p:cNvSpPr>
          <p:nvPr>
            <p:ph type="sldNum" sz="quarter" idx="5"/>
          </p:nvPr>
        </p:nvSpPr>
        <p:spPr/>
        <p:txBody>
          <a:bodyPr/>
          <a:lstStyle/>
          <a:p>
            <a:fld id="{3A85F23A-61BB-4FD5-8040-A15B93AEFBFA}" type="slidenum">
              <a:rPr lang="en-US" smtClean="0"/>
              <a:t>9</a:t>
            </a:fld>
            <a:endParaRPr lang="en-US" dirty="0"/>
          </a:p>
        </p:txBody>
      </p:sp>
      <p:sp>
        <p:nvSpPr>
          <p:cNvPr id="5" name="Date Placeholder 4">
            <a:extLst>
              <a:ext uri="{FF2B5EF4-FFF2-40B4-BE49-F238E27FC236}">
                <a16:creationId xmlns:a16="http://schemas.microsoft.com/office/drawing/2014/main" id="{61D853B7-8DB0-C9E5-7A64-EFF2E1FDAC67}"/>
              </a:ext>
            </a:extLst>
          </p:cNvPr>
          <p:cNvSpPr>
            <a:spLocks noGrp="1"/>
          </p:cNvSpPr>
          <p:nvPr>
            <p:ph type="dt" idx="1"/>
          </p:nvPr>
        </p:nvSpPr>
        <p:spPr/>
        <p:txBody>
          <a:bodyPr/>
          <a:lstStyle/>
          <a:p>
            <a:fld id="{0A7722AE-CEAC-4812-AB3B-6D8DB931107C}" type="datetime1">
              <a:rPr lang="en-US" smtClean="0"/>
              <a:t>10/29/24</a:t>
            </a:fld>
            <a:endParaRPr lang="en-US" dirty="0"/>
          </a:p>
        </p:txBody>
      </p:sp>
    </p:spTree>
    <p:extLst>
      <p:ext uri="{BB962C8B-B14F-4D97-AF65-F5344CB8AC3E}">
        <p14:creationId xmlns:p14="http://schemas.microsoft.com/office/powerpoint/2010/main" val="148595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000" b="1" i="0">
                <a:solidFill>
                  <a:srgbClr val="0E3558"/>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0" i="0">
                <a:solidFill>
                  <a:srgbClr val="2D435F"/>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E355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rgbClr val="2D435F"/>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E3558"/>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E355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8" cy="68579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341375"/>
            <a:ext cx="11899390" cy="6516623"/>
          </a:xfrm>
          <a:prstGeom prst="rect">
            <a:avLst/>
          </a:prstGeom>
        </p:spPr>
      </p:pic>
      <p:sp>
        <p:nvSpPr>
          <p:cNvPr id="2" name="Holder 2"/>
          <p:cNvSpPr>
            <a:spLocks noGrp="1"/>
          </p:cNvSpPr>
          <p:nvPr>
            <p:ph type="title"/>
          </p:nvPr>
        </p:nvSpPr>
        <p:spPr>
          <a:xfrm>
            <a:off x="257314" y="229783"/>
            <a:ext cx="11248390" cy="635635"/>
          </a:xfrm>
          <a:prstGeom prst="rect">
            <a:avLst/>
          </a:prstGeom>
        </p:spPr>
        <p:txBody>
          <a:bodyPr wrap="square" lIns="0" tIns="0" rIns="0" bIns="0">
            <a:spAutoFit/>
          </a:bodyPr>
          <a:lstStyle>
            <a:lvl1pPr>
              <a:defRPr sz="4000" b="1" i="0">
                <a:solidFill>
                  <a:srgbClr val="0E3558"/>
                </a:solidFill>
                <a:latin typeface="Calibri"/>
                <a:cs typeface="Calibri"/>
              </a:defRPr>
            </a:lvl1pPr>
          </a:lstStyle>
          <a:p>
            <a:endParaRPr/>
          </a:p>
        </p:txBody>
      </p:sp>
      <p:sp>
        <p:nvSpPr>
          <p:cNvPr id="3" name="Holder 3"/>
          <p:cNvSpPr>
            <a:spLocks noGrp="1"/>
          </p:cNvSpPr>
          <p:nvPr>
            <p:ph type="body" idx="1"/>
          </p:nvPr>
        </p:nvSpPr>
        <p:spPr>
          <a:xfrm>
            <a:off x="257314" y="1365224"/>
            <a:ext cx="11430000" cy="2311400"/>
          </a:xfrm>
          <a:prstGeom prst="rect">
            <a:avLst/>
          </a:prstGeom>
        </p:spPr>
        <p:txBody>
          <a:bodyPr wrap="square" lIns="0" tIns="0" rIns="0" bIns="0">
            <a:spAutoFit/>
          </a:bodyPr>
          <a:lstStyle>
            <a:lvl1pPr>
              <a:defRPr sz="2000" b="0" i="0">
                <a:solidFill>
                  <a:srgbClr val="2D435F"/>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10/29/24</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fred.stlouisfed.org/graph/?g=1wG1y"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dallasedc.com/"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0642" y="1524000"/>
            <a:ext cx="10093558" cy="4072910"/>
          </a:xfrm>
          <a:prstGeom prst="rect">
            <a:avLst/>
          </a:prstGeom>
        </p:spPr>
        <p:txBody>
          <a:bodyPr vert="horz" wrap="square" lIns="0" tIns="12700" rIns="0" bIns="0" rtlCol="0">
            <a:spAutoFit/>
          </a:bodyPr>
          <a:lstStyle/>
          <a:p>
            <a:pPr marL="12700" marR="5080" algn="ctr">
              <a:lnSpc>
                <a:spcPct val="100000"/>
              </a:lnSpc>
              <a:spcBef>
                <a:spcPts val="100"/>
              </a:spcBef>
            </a:pPr>
            <a:r>
              <a:rPr lang="en-US" sz="4800" b="1" spc="630" dirty="0">
                <a:solidFill>
                  <a:srgbClr val="FFFFFF"/>
                </a:solidFill>
                <a:latin typeface="Calibri"/>
                <a:cs typeface="Calibri"/>
              </a:rPr>
              <a:t>Dallas Economic Development Corporation</a:t>
            </a:r>
          </a:p>
          <a:p>
            <a:pPr marL="12700" marR="5080">
              <a:lnSpc>
                <a:spcPct val="100000"/>
              </a:lnSpc>
              <a:spcBef>
                <a:spcPts val="100"/>
              </a:spcBef>
            </a:pPr>
            <a:endParaRPr lang="en-US" sz="4800" b="1" spc="630" dirty="0">
              <a:solidFill>
                <a:srgbClr val="FFFFFF"/>
              </a:solidFill>
              <a:latin typeface="Calibri"/>
              <a:cs typeface="Calibri"/>
            </a:endParaRPr>
          </a:p>
          <a:p>
            <a:pPr marL="12700" marR="5080" algn="ctr">
              <a:lnSpc>
                <a:spcPct val="100000"/>
              </a:lnSpc>
              <a:spcBef>
                <a:spcPts val="100"/>
              </a:spcBef>
            </a:pPr>
            <a:r>
              <a:rPr lang="en-US" sz="4800" b="1" spc="630" dirty="0">
                <a:solidFill>
                  <a:srgbClr val="FFFFFF"/>
                </a:solidFill>
                <a:latin typeface="Calibri"/>
                <a:cs typeface="Calibri"/>
              </a:rPr>
              <a:t>Why is Housing a critical part of Economic Development</a:t>
            </a:r>
            <a:endParaRPr sz="4800" dirty="0">
              <a:latin typeface="Calibri"/>
              <a:cs typeface="Calibri"/>
            </a:endParaRPr>
          </a:p>
          <a:p>
            <a:pPr marL="12700">
              <a:lnSpc>
                <a:spcPct val="100000"/>
              </a:lnSpc>
              <a:spcBef>
                <a:spcPts val="500"/>
              </a:spcBef>
            </a:pPr>
            <a:endParaRPr sz="1800" dirty="0">
              <a:latin typeface="Arial"/>
              <a:cs typeface="Arial"/>
            </a:endParaRPr>
          </a:p>
        </p:txBody>
      </p:sp>
      <p:sp>
        <p:nvSpPr>
          <p:cNvPr id="3" name="object 3"/>
          <p:cNvSpPr txBox="1"/>
          <p:nvPr/>
        </p:nvSpPr>
        <p:spPr>
          <a:xfrm>
            <a:off x="8200517" y="5562600"/>
            <a:ext cx="3801745" cy="394980"/>
          </a:xfrm>
          <a:prstGeom prst="rect">
            <a:avLst/>
          </a:prstGeom>
        </p:spPr>
        <p:txBody>
          <a:bodyPr vert="horz" wrap="square" lIns="0" tIns="12700" rIns="0" bIns="0" rtlCol="0">
            <a:spAutoFit/>
          </a:bodyPr>
          <a:lstStyle/>
          <a:p>
            <a:pPr marR="5080" algn="r">
              <a:lnSpc>
                <a:spcPct val="100000"/>
              </a:lnSpc>
              <a:spcBef>
                <a:spcPts val="100"/>
              </a:spcBef>
            </a:pPr>
            <a:r>
              <a:rPr sz="1200" b="1" spc="-40" dirty="0">
                <a:solidFill>
                  <a:srgbClr val="FFFFFF"/>
                </a:solidFill>
                <a:latin typeface="Arial"/>
                <a:cs typeface="Arial"/>
              </a:rPr>
              <a:t>OCTOBER </a:t>
            </a:r>
            <a:r>
              <a:rPr sz="1200" b="1" spc="-20" dirty="0">
                <a:solidFill>
                  <a:srgbClr val="FFFFFF"/>
                </a:solidFill>
                <a:latin typeface="Arial"/>
                <a:cs typeface="Arial"/>
              </a:rPr>
              <a:t>2024</a:t>
            </a:r>
            <a:endParaRPr sz="1200" dirty="0">
              <a:latin typeface="Arial"/>
              <a:cs typeface="Arial"/>
            </a:endParaRPr>
          </a:p>
          <a:p>
            <a:pPr>
              <a:lnSpc>
                <a:spcPct val="100000"/>
              </a:lnSpc>
              <a:spcBef>
                <a:spcPts val="60"/>
              </a:spcBef>
            </a:pPr>
            <a:endParaRPr sz="1200" dirty="0">
              <a:latin typeface="Arial"/>
              <a:cs typeface="Arial"/>
            </a:endParaRPr>
          </a:p>
        </p:txBody>
      </p:sp>
      <p:pic>
        <p:nvPicPr>
          <p:cNvPr id="4" name="object 4"/>
          <p:cNvPicPr/>
          <p:nvPr/>
        </p:nvPicPr>
        <p:blipFill>
          <a:blip r:embed="rId3" cstate="print"/>
          <a:stretch>
            <a:fillRect/>
          </a:stretch>
        </p:blipFill>
        <p:spPr>
          <a:xfrm>
            <a:off x="10891266" y="114300"/>
            <a:ext cx="1110996" cy="10873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EF63-BB10-6E52-3477-F9C5E98722A6}"/>
              </a:ext>
            </a:extLst>
          </p:cNvPr>
          <p:cNvSpPr>
            <a:spLocks noGrp="1"/>
          </p:cNvSpPr>
          <p:nvPr>
            <p:ph type="title"/>
          </p:nvPr>
        </p:nvSpPr>
        <p:spPr/>
        <p:txBody>
          <a:bodyPr/>
          <a:lstStyle/>
          <a:p>
            <a:r>
              <a:rPr lang="en-US" dirty="0">
                <a:solidFill>
                  <a:srgbClr val="C00000"/>
                </a:solidFill>
              </a:rPr>
              <a:t>Dallas – Fort Worth by the Numbers</a:t>
            </a:r>
          </a:p>
        </p:txBody>
      </p:sp>
      <p:grpSp>
        <p:nvGrpSpPr>
          <p:cNvPr id="3" name="object 2">
            <a:extLst>
              <a:ext uri="{FF2B5EF4-FFF2-40B4-BE49-F238E27FC236}">
                <a16:creationId xmlns:a16="http://schemas.microsoft.com/office/drawing/2014/main" id="{1A57998F-1366-85BB-882E-347388D50F4D}"/>
              </a:ext>
            </a:extLst>
          </p:cNvPr>
          <p:cNvGrpSpPr/>
          <p:nvPr/>
        </p:nvGrpSpPr>
        <p:grpSpPr>
          <a:xfrm>
            <a:off x="304800" y="914400"/>
            <a:ext cx="10744200" cy="5486400"/>
            <a:chOff x="480240" y="3791508"/>
            <a:chExt cx="6887209" cy="5020945"/>
          </a:xfrm>
        </p:grpSpPr>
        <p:sp>
          <p:nvSpPr>
            <p:cNvPr id="4" name="object 3">
              <a:extLst>
                <a:ext uri="{FF2B5EF4-FFF2-40B4-BE49-F238E27FC236}">
                  <a16:creationId xmlns:a16="http://schemas.microsoft.com/office/drawing/2014/main" id="{0ED16458-1318-4E87-DEE1-140E21612573}"/>
                </a:ext>
              </a:extLst>
            </p:cNvPr>
            <p:cNvSpPr/>
            <p:nvPr/>
          </p:nvSpPr>
          <p:spPr>
            <a:xfrm>
              <a:off x="483526" y="3794794"/>
              <a:ext cx="6880859" cy="5014595"/>
            </a:xfrm>
            <a:custGeom>
              <a:avLst/>
              <a:gdLst/>
              <a:ahLst/>
              <a:cxnLst/>
              <a:rect l="l" t="t" r="r" b="b"/>
              <a:pathLst>
                <a:path w="6880859" h="5014595">
                  <a:moveTo>
                    <a:pt x="0" y="4918930"/>
                  </a:moveTo>
                  <a:lnTo>
                    <a:pt x="0" y="95289"/>
                  </a:lnTo>
                  <a:lnTo>
                    <a:pt x="0" y="89033"/>
                  </a:lnTo>
                  <a:lnTo>
                    <a:pt x="610" y="82835"/>
                  </a:lnTo>
                  <a:lnTo>
                    <a:pt x="1830" y="76699"/>
                  </a:lnTo>
                  <a:lnTo>
                    <a:pt x="3051" y="70562"/>
                  </a:lnTo>
                  <a:lnTo>
                    <a:pt x="4859" y="64603"/>
                  </a:lnTo>
                  <a:lnTo>
                    <a:pt x="7253" y="58823"/>
                  </a:lnTo>
                  <a:lnTo>
                    <a:pt x="9647" y="53042"/>
                  </a:lnTo>
                  <a:lnTo>
                    <a:pt x="12583" y="47551"/>
                  </a:lnTo>
                  <a:lnTo>
                    <a:pt x="16059" y="42348"/>
                  </a:lnTo>
                  <a:lnTo>
                    <a:pt x="19535" y="37146"/>
                  </a:lnTo>
                  <a:lnTo>
                    <a:pt x="23485" y="32333"/>
                  </a:lnTo>
                  <a:lnTo>
                    <a:pt x="27909" y="27909"/>
                  </a:lnTo>
                  <a:lnTo>
                    <a:pt x="32334" y="23484"/>
                  </a:lnTo>
                  <a:lnTo>
                    <a:pt x="58824" y="7253"/>
                  </a:lnTo>
                  <a:lnTo>
                    <a:pt x="64604" y="4858"/>
                  </a:lnTo>
                  <a:lnTo>
                    <a:pt x="70563" y="3051"/>
                  </a:lnTo>
                  <a:lnTo>
                    <a:pt x="76699" y="1831"/>
                  </a:lnTo>
                  <a:lnTo>
                    <a:pt x="82836" y="610"/>
                  </a:lnTo>
                  <a:lnTo>
                    <a:pt x="89033" y="0"/>
                  </a:lnTo>
                  <a:lnTo>
                    <a:pt x="95289" y="0"/>
                  </a:lnTo>
                  <a:lnTo>
                    <a:pt x="6785298" y="0"/>
                  </a:lnTo>
                  <a:lnTo>
                    <a:pt x="6791554" y="0"/>
                  </a:lnTo>
                  <a:lnTo>
                    <a:pt x="6797752" y="610"/>
                  </a:lnTo>
                  <a:lnTo>
                    <a:pt x="6838237" y="16058"/>
                  </a:lnTo>
                  <a:lnTo>
                    <a:pt x="6852677" y="27909"/>
                  </a:lnTo>
                  <a:lnTo>
                    <a:pt x="6857102" y="32333"/>
                  </a:lnTo>
                  <a:lnTo>
                    <a:pt x="6861052" y="37146"/>
                  </a:lnTo>
                  <a:lnTo>
                    <a:pt x="6864528" y="42348"/>
                  </a:lnTo>
                  <a:lnTo>
                    <a:pt x="6868004" y="47551"/>
                  </a:lnTo>
                  <a:lnTo>
                    <a:pt x="6870940" y="53042"/>
                  </a:lnTo>
                  <a:lnTo>
                    <a:pt x="6873333" y="58823"/>
                  </a:lnTo>
                  <a:lnTo>
                    <a:pt x="6875728" y="64603"/>
                  </a:lnTo>
                  <a:lnTo>
                    <a:pt x="6877535" y="70562"/>
                  </a:lnTo>
                  <a:lnTo>
                    <a:pt x="6878756" y="76699"/>
                  </a:lnTo>
                  <a:lnTo>
                    <a:pt x="6879977" y="82835"/>
                  </a:lnTo>
                  <a:lnTo>
                    <a:pt x="6880587" y="89033"/>
                  </a:lnTo>
                  <a:lnTo>
                    <a:pt x="6880588" y="95289"/>
                  </a:lnTo>
                  <a:lnTo>
                    <a:pt x="6880588" y="4918930"/>
                  </a:lnTo>
                  <a:lnTo>
                    <a:pt x="6880587" y="4925187"/>
                  </a:lnTo>
                  <a:lnTo>
                    <a:pt x="6879977" y="4931383"/>
                  </a:lnTo>
                  <a:lnTo>
                    <a:pt x="6878756" y="4937519"/>
                  </a:lnTo>
                  <a:lnTo>
                    <a:pt x="6877535" y="4943655"/>
                  </a:lnTo>
                  <a:lnTo>
                    <a:pt x="6875728" y="4949614"/>
                  </a:lnTo>
                  <a:lnTo>
                    <a:pt x="6873333" y="4955395"/>
                  </a:lnTo>
                  <a:lnTo>
                    <a:pt x="6870940" y="4961175"/>
                  </a:lnTo>
                  <a:lnTo>
                    <a:pt x="6868004" y="4966667"/>
                  </a:lnTo>
                  <a:lnTo>
                    <a:pt x="6864528" y="4971870"/>
                  </a:lnTo>
                  <a:lnTo>
                    <a:pt x="6861052" y="4977072"/>
                  </a:lnTo>
                  <a:lnTo>
                    <a:pt x="6857102" y="4981886"/>
                  </a:lnTo>
                  <a:lnTo>
                    <a:pt x="6852677" y="4986310"/>
                  </a:lnTo>
                  <a:lnTo>
                    <a:pt x="6848253" y="4990735"/>
                  </a:lnTo>
                  <a:lnTo>
                    <a:pt x="6843439" y="4994685"/>
                  </a:lnTo>
                  <a:lnTo>
                    <a:pt x="6838237" y="4998160"/>
                  </a:lnTo>
                  <a:lnTo>
                    <a:pt x="6833034" y="5001637"/>
                  </a:lnTo>
                  <a:lnTo>
                    <a:pt x="6827543" y="5004572"/>
                  </a:lnTo>
                  <a:lnTo>
                    <a:pt x="6821763" y="5006966"/>
                  </a:lnTo>
                  <a:lnTo>
                    <a:pt x="6815982" y="5009360"/>
                  </a:lnTo>
                  <a:lnTo>
                    <a:pt x="6810024" y="5011168"/>
                  </a:lnTo>
                  <a:lnTo>
                    <a:pt x="6803888" y="5012389"/>
                  </a:lnTo>
                  <a:lnTo>
                    <a:pt x="6797752" y="5013610"/>
                  </a:lnTo>
                  <a:lnTo>
                    <a:pt x="6791554" y="5014220"/>
                  </a:lnTo>
                  <a:lnTo>
                    <a:pt x="6785298" y="5014220"/>
                  </a:lnTo>
                  <a:lnTo>
                    <a:pt x="95289" y="5014220"/>
                  </a:lnTo>
                  <a:lnTo>
                    <a:pt x="89033" y="5014220"/>
                  </a:lnTo>
                  <a:lnTo>
                    <a:pt x="82836" y="5013610"/>
                  </a:lnTo>
                  <a:lnTo>
                    <a:pt x="76699" y="5012389"/>
                  </a:lnTo>
                  <a:lnTo>
                    <a:pt x="70563" y="5011168"/>
                  </a:lnTo>
                  <a:lnTo>
                    <a:pt x="64604" y="5009360"/>
                  </a:lnTo>
                  <a:lnTo>
                    <a:pt x="58824" y="5006966"/>
                  </a:lnTo>
                  <a:lnTo>
                    <a:pt x="53043" y="5004572"/>
                  </a:lnTo>
                  <a:lnTo>
                    <a:pt x="47552" y="5001637"/>
                  </a:lnTo>
                  <a:lnTo>
                    <a:pt x="42349" y="4998160"/>
                  </a:lnTo>
                  <a:lnTo>
                    <a:pt x="37147" y="4994685"/>
                  </a:lnTo>
                  <a:lnTo>
                    <a:pt x="32334" y="4990735"/>
                  </a:lnTo>
                  <a:lnTo>
                    <a:pt x="27909" y="4986310"/>
                  </a:lnTo>
                  <a:lnTo>
                    <a:pt x="23485" y="4981886"/>
                  </a:lnTo>
                  <a:lnTo>
                    <a:pt x="19535" y="4977072"/>
                  </a:lnTo>
                  <a:lnTo>
                    <a:pt x="16059" y="4971870"/>
                  </a:lnTo>
                  <a:lnTo>
                    <a:pt x="12583" y="4966667"/>
                  </a:lnTo>
                  <a:lnTo>
                    <a:pt x="1830" y="4937519"/>
                  </a:lnTo>
                  <a:lnTo>
                    <a:pt x="610" y="4931383"/>
                  </a:lnTo>
                  <a:lnTo>
                    <a:pt x="0" y="4925187"/>
                  </a:lnTo>
                  <a:lnTo>
                    <a:pt x="0" y="4918930"/>
                  </a:lnTo>
                  <a:close/>
                </a:path>
              </a:pathLst>
            </a:custGeom>
            <a:ln w="6571">
              <a:solidFill>
                <a:srgbClr val="AAAAAA"/>
              </a:solidFill>
            </a:ln>
          </p:spPr>
          <p:txBody>
            <a:bodyPr wrap="square" lIns="0" tIns="0" rIns="0" bIns="0" rtlCol="0"/>
            <a:lstStyle/>
            <a:p>
              <a:endParaRPr dirty="0"/>
            </a:p>
          </p:txBody>
        </p:sp>
        <p:pic>
          <p:nvPicPr>
            <p:cNvPr id="5" name="object 4">
              <a:extLst>
                <a:ext uri="{FF2B5EF4-FFF2-40B4-BE49-F238E27FC236}">
                  <a16:creationId xmlns:a16="http://schemas.microsoft.com/office/drawing/2014/main" id="{D677EA32-09F2-3A1B-B1D5-0BE0186FBCE0}"/>
                </a:ext>
              </a:extLst>
            </p:cNvPr>
            <p:cNvPicPr/>
            <p:nvPr/>
          </p:nvPicPr>
          <p:blipFill>
            <a:blip r:embed="rId3" cstate="print"/>
            <a:stretch>
              <a:fillRect/>
            </a:stretch>
          </p:blipFill>
          <p:spPr>
            <a:xfrm>
              <a:off x="743109" y="3949230"/>
              <a:ext cx="2957272" cy="2300101"/>
            </a:xfrm>
            <a:prstGeom prst="rect">
              <a:avLst/>
            </a:prstGeom>
          </p:spPr>
        </p:pic>
        <p:pic>
          <p:nvPicPr>
            <p:cNvPr id="6" name="object 5">
              <a:extLst>
                <a:ext uri="{FF2B5EF4-FFF2-40B4-BE49-F238E27FC236}">
                  <a16:creationId xmlns:a16="http://schemas.microsoft.com/office/drawing/2014/main" id="{B3F9F1A2-3A6B-4EFC-B808-CD49D986EC4A}"/>
                </a:ext>
              </a:extLst>
            </p:cNvPr>
            <p:cNvPicPr/>
            <p:nvPr/>
          </p:nvPicPr>
          <p:blipFill>
            <a:blip r:embed="rId4" cstate="print"/>
            <a:stretch>
              <a:fillRect/>
            </a:stretch>
          </p:blipFill>
          <p:spPr>
            <a:xfrm>
              <a:off x="4015825" y="3982088"/>
              <a:ext cx="3082135" cy="2240955"/>
            </a:xfrm>
            <a:prstGeom prst="rect">
              <a:avLst/>
            </a:prstGeom>
          </p:spPr>
        </p:pic>
        <p:pic>
          <p:nvPicPr>
            <p:cNvPr id="7" name="object 6">
              <a:extLst>
                <a:ext uri="{FF2B5EF4-FFF2-40B4-BE49-F238E27FC236}">
                  <a16:creationId xmlns:a16="http://schemas.microsoft.com/office/drawing/2014/main" id="{2263EE97-575B-3C4B-8559-A756A05832A0}"/>
                </a:ext>
              </a:extLst>
            </p:cNvPr>
            <p:cNvPicPr/>
            <p:nvPr/>
          </p:nvPicPr>
          <p:blipFill>
            <a:blip r:embed="rId5" cstate="print"/>
            <a:stretch>
              <a:fillRect/>
            </a:stretch>
          </p:blipFill>
          <p:spPr>
            <a:xfrm>
              <a:off x="907402" y="6354478"/>
              <a:ext cx="2628686" cy="2300101"/>
            </a:xfrm>
            <a:prstGeom prst="rect">
              <a:avLst/>
            </a:prstGeom>
          </p:spPr>
        </p:pic>
        <p:pic>
          <p:nvPicPr>
            <p:cNvPr id="8" name="object 7">
              <a:extLst>
                <a:ext uri="{FF2B5EF4-FFF2-40B4-BE49-F238E27FC236}">
                  <a16:creationId xmlns:a16="http://schemas.microsoft.com/office/drawing/2014/main" id="{FB416F28-1798-B097-88AD-F8D469525B06}"/>
                </a:ext>
              </a:extLst>
            </p:cNvPr>
            <p:cNvPicPr/>
            <p:nvPr/>
          </p:nvPicPr>
          <p:blipFill>
            <a:blip r:embed="rId6" cstate="print"/>
            <a:stretch>
              <a:fillRect/>
            </a:stretch>
          </p:blipFill>
          <p:spPr>
            <a:xfrm>
              <a:off x="4245835" y="6354478"/>
              <a:ext cx="2628686" cy="2300101"/>
            </a:xfrm>
            <a:prstGeom prst="rect">
              <a:avLst/>
            </a:prstGeom>
          </p:spPr>
        </p:pic>
      </p:grpSp>
    </p:spTree>
    <p:extLst>
      <p:ext uri="{BB962C8B-B14F-4D97-AF65-F5344CB8AC3E}">
        <p14:creationId xmlns:p14="http://schemas.microsoft.com/office/powerpoint/2010/main" val="347594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87E3-CB7B-27CE-6488-E0837EBE50A2}"/>
              </a:ext>
            </a:extLst>
          </p:cNvPr>
          <p:cNvSpPr>
            <a:spLocks noGrp="1"/>
          </p:cNvSpPr>
          <p:nvPr>
            <p:ph type="title"/>
          </p:nvPr>
        </p:nvSpPr>
        <p:spPr>
          <a:xfrm>
            <a:off x="257314" y="229783"/>
            <a:ext cx="11248390" cy="1231106"/>
          </a:xfrm>
        </p:spPr>
        <p:txBody>
          <a:bodyPr/>
          <a:lstStyle/>
          <a:p>
            <a:r>
              <a:rPr lang="en-US" dirty="0">
                <a:solidFill>
                  <a:srgbClr val="C00000"/>
                </a:solidFill>
              </a:rPr>
              <a:t>Median Income not keeping pace with cost of housing </a:t>
            </a:r>
          </a:p>
        </p:txBody>
      </p:sp>
      <p:pic>
        <p:nvPicPr>
          <p:cNvPr id="1026" name="Picture 2">
            <a:extLst>
              <a:ext uri="{FF2B5EF4-FFF2-40B4-BE49-F238E27FC236}">
                <a16:creationId xmlns:a16="http://schemas.microsoft.com/office/drawing/2014/main" id="{68E124BC-D329-CABA-C77F-4E59BE86D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9753599" cy="3733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4B71B91-73EF-ABAA-F247-8AB0EEF79DCC}"/>
              </a:ext>
            </a:extLst>
          </p:cNvPr>
          <p:cNvSpPr txBox="1"/>
          <p:nvPr/>
        </p:nvSpPr>
        <p:spPr>
          <a:xfrm>
            <a:off x="257314" y="1752600"/>
            <a:ext cx="11248391" cy="646331"/>
          </a:xfrm>
          <a:prstGeom prst="rect">
            <a:avLst/>
          </a:prstGeom>
          <a:noFill/>
        </p:spPr>
        <p:txBody>
          <a:bodyPr wrap="square" rtlCol="0">
            <a:spAutoFit/>
          </a:bodyPr>
          <a:lstStyle/>
          <a:p>
            <a:r>
              <a:rPr lang="en-US" b="1" i="0" dirty="0">
                <a:solidFill>
                  <a:srgbClr val="666666"/>
                </a:solidFill>
                <a:effectLst/>
                <a:latin typeface="Arial" panose="020B0604020202020204" pitchFamily="34" charset="0"/>
                <a:cs typeface="Arial" panose="020B0604020202020204" pitchFamily="34" charset="0"/>
              </a:rPr>
              <a:t>The average annual household income in Dallas is $102,023, while the median household income sits at $63,985 per year.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83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5704-35E3-6364-7530-12F7C1C5E399}"/>
              </a:ext>
            </a:extLst>
          </p:cNvPr>
          <p:cNvSpPr>
            <a:spLocks noGrp="1"/>
          </p:cNvSpPr>
          <p:nvPr>
            <p:ph type="title"/>
          </p:nvPr>
        </p:nvSpPr>
        <p:spPr/>
        <p:txBody>
          <a:bodyPr/>
          <a:lstStyle/>
          <a:p>
            <a:r>
              <a:rPr lang="en-US" dirty="0">
                <a:solidFill>
                  <a:srgbClr val="C00000"/>
                </a:solidFill>
              </a:rPr>
              <a:t>Single Family Housing Price Index</a:t>
            </a:r>
          </a:p>
        </p:txBody>
      </p:sp>
      <p:pic>
        <p:nvPicPr>
          <p:cNvPr id="3" name="FRED Graph Chart" descr="FRED Graph">
            <a:hlinkClick r:id="rId3" tooltip="View this chart in your browser. "/>
            <a:extLst>
              <a:ext uri="{FF2B5EF4-FFF2-40B4-BE49-F238E27FC236}">
                <a16:creationId xmlns:a16="http://schemas.microsoft.com/office/drawing/2014/main" id="{B9239803-6583-E048-5ECF-A026E6CA8E38}"/>
              </a:ext>
            </a:extLst>
          </p:cNvPr>
          <p:cNvPicPr>
            <a:picLocks noChangeAspect="1"/>
          </p:cNvPicPr>
          <p:nvPr/>
        </p:nvPicPr>
        <p:blipFill>
          <a:blip r:embed="rId4"/>
          <a:stretch>
            <a:fillRect/>
          </a:stretch>
        </p:blipFill>
        <p:spPr>
          <a:xfrm>
            <a:off x="476250" y="990600"/>
            <a:ext cx="11182350" cy="5295900"/>
          </a:xfrm>
          <a:prstGeom prst="rect">
            <a:avLst/>
          </a:prstGeom>
        </p:spPr>
      </p:pic>
    </p:spTree>
    <p:extLst>
      <p:ext uri="{BB962C8B-B14F-4D97-AF65-F5344CB8AC3E}">
        <p14:creationId xmlns:p14="http://schemas.microsoft.com/office/powerpoint/2010/main" val="1943028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041093"/>
            <a:ext cx="12192000" cy="38100"/>
          </a:xfrm>
          <a:custGeom>
            <a:avLst/>
            <a:gdLst/>
            <a:ahLst/>
            <a:cxnLst/>
            <a:rect l="l" t="t" r="r" b="b"/>
            <a:pathLst>
              <a:path w="12192000" h="38100">
                <a:moveTo>
                  <a:pt x="12192000" y="0"/>
                </a:moveTo>
                <a:lnTo>
                  <a:pt x="0" y="0"/>
                </a:lnTo>
                <a:lnTo>
                  <a:pt x="0" y="38100"/>
                </a:lnTo>
                <a:lnTo>
                  <a:pt x="12192000" y="38100"/>
                </a:lnTo>
                <a:lnTo>
                  <a:pt x="12192000" y="0"/>
                </a:lnTo>
                <a:close/>
              </a:path>
            </a:pathLst>
          </a:custGeom>
          <a:solidFill>
            <a:srgbClr val="003C79"/>
          </a:solidFill>
        </p:spPr>
        <p:txBody>
          <a:bodyPr wrap="square" lIns="0" tIns="0" rIns="0" bIns="0" rtlCol="0"/>
          <a:lstStyle/>
          <a:p>
            <a:endParaRPr dirty="0"/>
          </a:p>
        </p:txBody>
      </p:sp>
      <p:sp>
        <p:nvSpPr>
          <p:cNvPr id="3" name="object 3"/>
          <p:cNvSpPr/>
          <p:nvPr/>
        </p:nvSpPr>
        <p:spPr>
          <a:xfrm>
            <a:off x="495300" y="2614536"/>
            <a:ext cx="1828800" cy="74930"/>
          </a:xfrm>
          <a:custGeom>
            <a:avLst/>
            <a:gdLst/>
            <a:ahLst/>
            <a:cxnLst/>
            <a:rect l="l" t="t" r="r" b="b"/>
            <a:pathLst>
              <a:path w="1828800" h="74930">
                <a:moveTo>
                  <a:pt x="1828800" y="0"/>
                </a:moveTo>
                <a:lnTo>
                  <a:pt x="0" y="0"/>
                </a:lnTo>
                <a:lnTo>
                  <a:pt x="0" y="74815"/>
                </a:lnTo>
                <a:lnTo>
                  <a:pt x="1828800" y="74815"/>
                </a:lnTo>
                <a:lnTo>
                  <a:pt x="1828800" y="0"/>
                </a:lnTo>
                <a:close/>
              </a:path>
            </a:pathLst>
          </a:custGeom>
          <a:solidFill>
            <a:srgbClr val="003C79"/>
          </a:solidFill>
        </p:spPr>
        <p:txBody>
          <a:bodyPr wrap="square" lIns="0" tIns="0" rIns="0" bIns="0" rtlCol="0"/>
          <a:lstStyle/>
          <a:p>
            <a:endParaRPr dirty="0"/>
          </a:p>
        </p:txBody>
      </p:sp>
      <p:sp>
        <p:nvSpPr>
          <p:cNvPr id="4" name="object 4"/>
          <p:cNvSpPr txBox="1"/>
          <p:nvPr/>
        </p:nvSpPr>
        <p:spPr>
          <a:xfrm>
            <a:off x="568984" y="2199830"/>
            <a:ext cx="5068570" cy="363220"/>
          </a:xfrm>
          <a:prstGeom prst="rect">
            <a:avLst/>
          </a:prstGeom>
        </p:spPr>
        <p:txBody>
          <a:bodyPr vert="horz" wrap="square" lIns="0" tIns="12700" rIns="0" bIns="0" rtlCol="0">
            <a:spAutoFit/>
          </a:bodyPr>
          <a:lstStyle/>
          <a:p>
            <a:pPr marL="38100">
              <a:lnSpc>
                <a:spcPct val="100000"/>
              </a:lnSpc>
              <a:spcBef>
                <a:spcPts val="100"/>
              </a:spcBef>
            </a:pPr>
            <a:r>
              <a:rPr sz="1200" spc="-80" dirty="0">
                <a:solidFill>
                  <a:srgbClr val="003C79"/>
                </a:solidFill>
                <a:latin typeface="Arial Black"/>
                <a:cs typeface="Arial Black"/>
              </a:rPr>
              <a:t>City</a:t>
            </a:r>
            <a:r>
              <a:rPr sz="1200" spc="-75" dirty="0">
                <a:solidFill>
                  <a:srgbClr val="003C79"/>
                </a:solidFill>
                <a:latin typeface="Arial Black"/>
                <a:cs typeface="Arial Black"/>
              </a:rPr>
              <a:t> </a:t>
            </a:r>
            <a:r>
              <a:rPr sz="1200" spc="-40" dirty="0">
                <a:solidFill>
                  <a:srgbClr val="003C79"/>
                </a:solidFill>
                <a:latin typeface="Arial Black"/>
                <a:cs typeface="Arial Black"/>
              </a:rPr>
              <a:t>of</a:t>
            </a:r>
            <a:r>
              <a:rPr sz="1200" spc="-90" dirty="0">
                <a:solidFill>
                  <a:srgbClr val="003C79"/>
                </a:solidFill>
                <a:latin typeface="Arial Black"/>
                <a:cs typeface="Arial Black"/>
              </a:rPr>
              <a:t> </a:t>
            </a:r>
            <a:r>
              <a:rPr sz="1200" spc="-80" dirty="0">
                <a:solidFill>
                  <a:srgbClr val="003C79"/>
                </a:solidFill>
                <a:latin typeface="Arial Black"/>
                <a:cs typeface="Arial Black"/>
              </a:rPr>
              <a:t>Dallas</a:t>
            </a:r>
            <a:r>
              <a:rPr sz="1200" spc="-85" dirty="0">
                <a:solidFill>
                  <a:srgbClr val="003C79"/>
                </a:solidFill>
                <a:latin typeface="Arial Black"/>
                <a:cs typeface="Arial Black"/>
              </a:rPr>
              <a:t> </a:t>
            </a:r>
            <a:r>
              <a:rPr sz="1200" spc="-45" dirty="0">
                <a:solidFill>
                  <a:srgbClr val="003C79"/>
                </a:solidFill>
                <a:latin typeface="Arial Black"/>
                <a:cs typeface="Arial Black"/>
              </a:rPr>
              <a:t>Mean</a:t>
            </a:r>
            <a:r>
              <a:rPr sz="1200" spc="-67" baseline="24305" dirty="0">
                <a:solidFill>
                  <a:srgbClr val="003C79"/>
                </a:solidFill>
                <a:latin typeface="Arial Black"/>
                <a:cs typeface="Arial Black"/>
              </a:rPr>
              <a:t>1</a:t>
            </a:r>
            <a:r>
              <a:rPr sz="1200" spc="127" baseline="24305" dirty="0">
                <a:solidFill>
                  <a:srgbClr val="003C79"/>
                </a:solidFill>
                <a:latin typeface="Arial Black"/>
                <a:cs typeface="Arial Black"/>
              </a:rPr>
              <a:t> </a:t>
            </a:r>
            <a:r>
              <a:rPr sz="1200" spc="-95" dirty="0">
                <a:solidFill>
                  <a:srgbClr val="003C79"/>
                </a:solidFill>
                <a:latin typeface="Arial Black"/>
                <a:cs typeface="Arial Black"/>
              </a:rPr>
              <a:t>Rents</a:t>
            </a:r>
            <a:r>
              <a:rPr sz="1200" spc="-70" dirty="0">
                <a:solidFill>
                  <a:srgbClr val="003C79"/>
                </a:solidFill>
                <a:latin typeface="Arial Black"/>
                <a:cs typeface="Arial Black"/>
              </a:rPr>
              <a:t> </a:t>
            </a:r>
            <a:r>
              <a:rPr sz="1200" spc="-50" dirty="0">
                <a:solidFill>
                  <a:srgbClr val="003C79"/>
                </a:solidFill>
                <a:latin typeface="Arial Black"/>
                <a:cs typeface="Arial Black"/>
              </a:rPr>
              <a:t>and</a:t>
            </a:r>
            <a:r>
              <a:rPr sz="1200" spc="-65" dirty="0">
                <a:solidFill>
                  <a:srgbClr val="003C79"/>
                </a:solidFill>
                <a:latin typeface="Arial Black"/>
                <a:cs typeface="Arial Black"/>
              </a:rPr>
              <a:t> </a:t>
            </a:r>
            <a:r>
              <a:rPr sz="1200" spc="-95" dirty="0">
                <a:solidFill>
                  <a:srgbClr val="003C79"/>
                </a:solidFill>
                <a:latin typeface="Arial Black"/>
                <a:cs typeface="Arial Black"/>
              </a:rPr>
              <a:t>Rents</a:t>
            </a:r>
            <a:r>
              <a:rPr sz="1200" spc="-70" dirty="0">
                <a:solidFill>
                  <a:srgbClr val="003C79"/>
                </a:solidFill>
                <a:latin typeface="Arial Black"/>
                <a:cs typeface="Arial Black"/>
              </a:rPr>
              <a:t> </a:t>
            </a:r>
            <a:r>
              <a:rPr sz="1200" spc="-55" dirty="0">
                <a:solidFill>
                  <a:srgbClr val="003C79"/>
                </a:solidFill>
                <a:latin typeface="Arial Black"/>
                <a:cs typeface="Arial Black"/>
              </a:rPr>
              <a:t>affordable</a:t>
            </a:r>
            <a:r>
              <a:rPr sz="1200" spc="-65" dirty="0">
                <a:solidFill>
                  <a:srgbClr val="003C79"/>
                </a:solidFill>
                <a:latin typeface="Arial Black"/>
                <a:cs typeface="Arial Black"/>
              </a:rPr>
              <a:t> </a:t>
            </a:r>
            <a:r>
              <a:rPr sz="1200" spc="-55" dirty="0">
                <a:solidFill>
                  <a:srgbClr val="003C79"/>
                </a:solidFill>
                <a:latin typeface="Arial Black"/>
                <a:cs typeface="Arial Black"/>
              </a:rPr>
              <a:t>to</a:t>
            </a:r>
            <a:r>
              <a:rPr sz="1200" spc="-65" dirty="0">
                <a:solidFill>
                  <a:srgbClr val="003C79"/>
                </a:solidFill>
                <a:latin typeface="Arial Black"/>
                <a:cs typeface="Arial Black"/>
              </a:rPr>
              <a:t> </a:t>
            </a:r>
            <a:r>
              <a:rPr sz="1200" spc="-55" dirty="0">
                <a:solidFill>
                  <a:srgbClr val="003C79"/>
                </a:solidFill>
                <a:latin typeface="Arial Black"/>
                <a:cs typeface="Arial Black"/>
              </a:rPr>
              <a:t>Median</a:t>
            </a:r>
            <a:r>
              <a:rPr sz="1200" spc="-60" dirty="0">
                <a:solidFill>
                  <a:srgbClr val="003C79"/>
                </a:solidFill>
                <a:latin typeface="Arial Black"/>
                <a:cs typeface="Arial Black"/>
              </a:rPr>
              <a:t> </a:t>
            </a:r>
            <a:r>
              <a:rPr sz="1200" spc="-10" dirty="0">
                <a:solidFill>
                  <a:srgbClr val="003C79"/>
                </a:solidFill>
                <a:latin typeface="Arial Black"/>
                <a:cs typeface="Arial Black"/>
              </a:rPr>
              <a:t>Renter</a:t>
            </a:r>
            <a:endParaRPr sz="1200" dirty="0">
              <a:latin typeface="Arial Black"/>
              <a:cs typeface="Arial Black"/>
            </a:endParaRPr>
          </a:p>
          <a:p>
            <a:pPr marL="38100">
              <a:lnSpc>
                <a:spcPct val="100000"/>
              </a:lnSpc>
              <a:spcBef>
                <a:spcPts val="20"/>
              </a:spcBef>
            </a:pPr>
            <a:r>
              <a:rPr sz="1000" spc="-90" dirty="0">
                <a:solidFill>
                  <a:srgbClr val="003C79"/>
                </a:solidFill>
                <a:latin typeface="Arial Black"/>
                <a:cs typeface="Arial Black"/>
              </a:rPr>
              <a:t>(2015-</a:t>
            </a:r>
            <a:r>
              <a:rPr sz="1000" spc="-10" dirty="0">
                <a:solidFill>
                  <a:srgbClr val="003C79"/>
                </a:solidFill>
                <a:latin typeface="Arial Black"/>
                <a:cs typeface="Arial Black"/>
              </a:rPr>
              <a:t>2024)</a:t>
            </a:r>
            <a:endParaRPr sz="1000" dirty="0">
              <a:latin typeface="Arial Black"/>
              <a:cs typeface="Arial Black"/>
            </a:endParaRPr>
          </a:p>
        </p:txBody>
      </p:sp>
      <p:sp>
        <p:nvSpPr>
          <p:cNvPr id="6" name="object 6"/>
          <p:cNvSpPr txBox="1">
            <a:spLocks noGrp="1"/>
          </p:cNvSpPr>
          <p:nvPr>
            <p:ph type="title"/>
          </p:nvPr>
        </p:nvSpPr>
        <p:spPr>
          <a:xfrm>
            <a:off x="594384" y="-76200"/>
            <a:ext cx="10835616" cy="1737014"/>
          </a:xfrm>
          <a:prstGeom prst="rect">
            <a:avLst/>
          </a:prstGeom>
        </p:spPr>
        <p:txBody>
          <a:bodyPr vert="horz" wrap="square" lIns="0" tIns="13335" rIns="0" bIns="0" rtlCol="0">
            <a:spAutoFit/>
          </a:bodyPr>
          <a:lstStyle/>
          <a:p>
            <a:pPr marL="12700" marR="5080">
              <a:lnSpc>
                <a:spcPct val="100000"/>
              </a:lnSpc>
              <a:spcBef>
                <a:spcPts val="105"/>
              </a:spcBef>
            </a:pPr>
            <a:r>
              <a:rPr sz="2800" spc="-114" dirty="0">
                <a:solidFill>
                  <a:srgbClr val="FF0000"/>
                </a:solidFill>
                <a:latin typeface="+mj-lt"/>
                <a:cs typeface="Arial Black"/>
              </a:rPr>
              <a:t>High</a:t>
            </a:r>
            <a:r>
              <a:rPr sz="2800" spc="-100" dirty="0">
                <a:solidFill>
                  <a:srgbClr val="FF0000"/>
                </a:solidFill>
                <a:latin typeface="+mj-lt"/>
                <a:cs typeface="Arial Black"/>
              </a:rPr>
              <a:t> </a:t>
            </a:r>
            <a:r>
              <a:rPr sz="2800" spc="-120" dirty="0">
                <a:solidFill>
                  <a:srgbClr val="FF0000"/>
                </a:solidFill>
                <a:latin typeface="+mj-lt"/>
                <a:cs typeface="Arial Black"/>
              </a:rPr>
              <a:t>Housing</a:t>
            </a:r>
            <a:r>
              <a:rPr sz="2800" spc="-110" dirty="0">
                <a:solidFill>
                  <a:srgbClr val="FF0000"/>
                </a:solidFill>
                <a:latin typeface="+mj-lt"/>
                <a:cs typeface="Arial Black"/>
              </a:rPr>
              <a:t> </a:t>
            </a:r>
            <a:r>
              <a:rPr sz="2800" spc="-60" dirty="0">
                <a:solidFill>
                  <a:srgbClr val="FF0000"/>
                </a:solidFill>
                <a:latin typeface="+mj-lt"/>
                <a:cs typeface="Arial Black"/>
              </a:rPr>
              <a:t>Costs|</a:t>
            </a:r>
            <a:r>
              <a:rPr sz="2800" spc="-80" dirty="0">
                <a:solidFill>
                  <a:srgbClr val="FF0000"/>
                </a:solidFill>
                <a:latin typeface="+mj-lt"/>
                <a:cs typeface="Arial Black"/>
              </a:rPr>
              <a:t> </a:t>
            </a:r>
            <a:r>
              <a:rPr sz="2800" spc="80" dirty="0">
                <a:latin typeface="+mj-lt"/>
              </a:rPr>
              <a:t>Mirroring</a:t>
            </a:r>
            <a:r>
              <a:rPr sz="2800" spc="-70" dirty="0">
                <a:latin typeface="+mj-lt"/>
              </a:rPr>
              <a:t> </a:t>
            </a:r>
            <a:r>
              <a:rPr sz="2800" spc="65" dirty="0">
                <a:latin typeface="+mj-lt"/>
              </a:rPr>
              <a:t>national</a:t>
            </a:r>
            <a:r>
              <a:rPr sz="2800" spc="-65" dirty="0">
                <a:latin typeface="+mj-lt"/>
              </a:rPr>
              <a:t> </a:t>
            </a:r>
            <a:r>
              <a:rPr sz="2800" dirty="0">
                <a:latin typeface="+mj-lt"/>
              </a:rPr>
              <a:t>trends,</a:t>
            </a:r>
            <a:r>
              <a:rPr sz="2800" spc="-70" dirty="0">
                <a:latin typeface="+mj-lt"/>
              </a:rPr>
              <a:t> </a:t>
            </a:r>
            <a:r>
              <a:rPr sz="2800" spc="60" dirty="0">
                <a:latin typeface="+mj-lt"/>
              </a:rPr>
              <a:t>rents</a:t>
            </a:r>
            <a:r>
              <a:rPr sz="2800" spc="-60" dirty="0">
                <a:latin typeface="+mj-lt"/>
              </a:rPr>
              <a:t> </a:t>
            </a:r>
            <a:r>
              <a:rPr sz="2800" spc="65" dirty="0">
                <a:latin typeface="+mj-lt"/>
              </a:rPr>
              <a:t>began</a:t>
            </a:r>
            <a:r>
              <a:rPr sz="2800" spc="-40" dirty="0">
                <a:latin typeface="+mj-lt"/>
              </a:rPr>
              <a:t> </a:t>
            </a:r>
            <a:r>
              <a:rPr sz="2800" spc="45" dirty="0">
                <a:latin typeface="+mj-lt"/>
              </a:rPr>
              <a:t>stabilizing</a:t>
            </a:r>
            <a:r>
              <a:rPr sz="2800" spc="-80" dirty="0">
                <a:latin typeface="+mj-lt"/>
              </a:rPr>
              <a:t> </a:t>
            </a:r>
            <a:r>
              <a:rPr sz="2800" spc="70" dirty="0">
                <a:latin typeface="+mj-lt"/>
              </a:rPr>
              <a:t>in</a:t>
            </a:r>
            <a:r>
              <a:rPr sz="2800" spc="-40" dirty="0">
                <a:latin typeface="+mj-lt"/>
              </a:rPr>
              <a:t> </a:t>
            </a:r>
            <a:r>
              <a:rPr sz="2800" dirty="0">
                <a:latin typeface="+mj-lt"/>
              </a:rPr>
              <a:t>2022</a:t>
            </a:r>
            <a:r>
              <a:rPr sz="2800" spc="-55" dirty="0">
                <a:latin typeface="+mj-lt"/>
              </a:rPr>
              <a:t> </a:t>
            </a:r>
            <a:r>
              <a:rPr sz="2800" spc="55" dirty="0">
                <a:latin typeface="+mj-lt"/>
              </a:rPr>
              <a:t>after</a:t>
            </a:r>
            <a:r>
              <a:rPr sz="2800" spc="-80" dirty="0">
                <a:latin typeface="+mj-lt"/>
              </a:rPr>
              <a:t> </a:t>
            </a:r>
            <a:r>
              <a:rPr sz="2800" spc="40" dirty="0">
                <a:latin typeface="+mj-lt"/>
              </a:rPr>
              <a:t>steadily </a:t>
            </a:r>
            <a:r>
              <a:rPr sz="2800" spc="55" dirty="0">
                <a:latin typeface="+mj-lt"/>
              </a:rPr>
              <a:t>increasing</a:t>
            </a:r>
            <a:r>
              <a:rPr sz="2800" spc="-110" dirty="0">
                <a:latin typeface="+mj-lt"/>
              </a:rPr>
              <a:t> </a:t>
            </a:r>
            <a:r>
              <a:rPr sz="2800" spc="60" dirty="0">
                <a:latin typeface="+mj-lt"/>
              </a:rPr>
              <a:t>over</a:t>
            </a:r>
            <a:r>
              <a:rPr sz="2800" spc="-95" dirty="0">
                <a:latin typeface="+mj-lt"/>
              </a:rPr>
              <a:t> </a:t>
            </a:r>
            <a:r>
              <a:rPr sz="2800" spc="60" dirty="0">
                <a:latin typeface="+mj-lt"/>
              </a:rPr>
              <a:t>the</a:t>
            </a:r>
            <a:r>
              <a:rPr sz="2800" spc="-75" dirty="0">
                <a:latin typeface="+mj-lt"/>
              </a:rPr>
              <a:t> </a:t>
            </a:r>
            <a:r>
              <a:rPr sz="2800" dirty="0">
                <a:latin typeface="+mj-lt"/>
              </a:rPr>
              <a:t>last</a:t>
            </a:r>
            <a:r>
              <a:rPr sz="2800" spc="-90" dirty="0">
                <a:latin typeface="+mj-lt"/>
              </a:rPr>
              <a:t> </a:t>
            </a:r>
            <a:r>
              <a:rPr sz="2800" spc="75" dirty="0">
                <a:latin typeface="+mj-lt"/>
              </a:rPr>
              <a:t>decade</a:t>
            </a:r>
            <a:r>
              <a:rPr sz="2800" spc="-90" dirty="0">
                <a:latin typeface="+mj-lt"/>
              </a:rPr>
              <a:t> </a:t>
            </a:r>
            <a:r>
              <a:rPr sz="2800" spc="95" dirty="0">
                <a:latin typeface="+mj-lt"/>
              </a:rPr>
              <a:t>and</a:t>
            </a:r>
            <a:r>
              <a:rPr sz="2800" spc="-70" dirty="0">
                <a:latin typeface="+mj-lt"/>
              </a:rPr>
              <a:t> </a:t>
            </a:r>
            <a:r>
              <a:rPr sz="2800" spc="55" dirty="0">
                <a:latin typeface="+mj-lt"/>
              </a:rPr>
              <a:t>rapidly</a:t>
            </a:r>
            <a:r>
              <a:rPr sz="2800" spc="-80" dirty="0">
                <a:latin typeface="+mj-lt"/>
              </a:rPr>
              <a:t> </a:t>
            </a:r>
            <a:r>
              <a:rPr sz="2800" spc="50" dirty="0">
                <a:latin typeface="+mj-lt"/>
              </a:rPr>
              <a:t>increasing</a:t>
            </a:r>
            <a:r>
              <a:rPr sz="2800" spc="-100" dirty="0">
                <a:latin typeface="+mj-lt"/>
              </a:rPr>
              <a:t> </a:t>
            </a:r>
            <a:r>
              <a:rPr sz="2800" spc="70" dirty="0">
                <a:latin typeface="+mj-lt"/>
              </a:rPr>
              <a:t>during</a:t>
            </a:r>
            <a:r>
              <a:rPr sz="2800" spc="-70" dirty="0">
                <a:latin typeface="+mj-lt"/>
              </a:rPr>
              <a:t> </a:t>
            </a:r>
            <a:r>
              <a:rPr sz="2800" spc="60" dirty="0">
                <a:latin typeface="+mj-lt"/>
              </a:rPr>
              <a:t>the</a:t>
            </a:r>
            <a:r>
              <a:rPr sz="2800" spc="-75" dirty="0">
                <a:latin typeface="+mj-lt"/>
              </a:rPr>
              <a:t> </a:t>
            </a:r>
            <a:r>
              <a:rPr sz="2800" spc="70" dirty="0">
                <a:latin typeface="+mj-lt"/>
              </a:rPr>
              <a:t>pandemic.</a:t>
            </a:r>
            <a:r>
              <a:rPr sz="2800" spc="-85" dirty="0">
                <a:latin typeface="+mj-lt"/>
              </a:rPr>
              <a:t> </a:t>
            </a:r>
            <a:r>
              <a:rPr sz="2800" spc="-80" dirty="0">
                <a:solidFill>
                  <a:srgbClr val="FF0000"/>
                </a:solidFill>
                <a:latin typeface="+mj-lt"/>
                <a:cs typeface="Arial Black"/>
              </a:rPr>
              <a:t>While</a:t>
            </a:r>
            <a:r>
              <a:rPr sz="2800" spc="-120" dirty="0">
                <a:solidFill>
                  <a:srgbClr val="FF0000"/>
                </a:solidFill>
                <a:latin typeface="+mj-lt"/>
                <a:cs typeface="Arial Black"/>
              </a:rPr>
              <a:t> </a:t>
            </a:r>
            <a:r>
              <a:rPr sz="2800" spc="-20" dirty="0">
                <a:solidFill>
                  <a:srgbClr val="FF0000"/>
                </a:solidFill>
                <a:latin typeface="+mj-lt"/>
                <a:cs typeface="Arial Black"/>
              </a:rPr>
              <a:t>rent </a:t>
            </a:r>
            <a:r>
              <a:rPr sz="2800" spc="-110" dirty="0">
                <a:solidFill>
                  <a:srgbClr val="FF0000"/>
                </a:solidFill>
                <a:latin typeface="+mj-lt"/>
                <a:cs typeface="Arial Black"/>
              </a:rPr>
              <a:t>growth</a:t>
            </a:r>
            <a:r>
              <a:rPr sz="2800" spc="-135" dirty="0">
                <a:solidFill>
                  <a:srgbClr val="FF0000"/>
                </a:solidFill>
                <a:latin typeface="+mj-lt"/>
                <a:cs typeface="Arial Black"/>
              </a:rPr>
              <a:t> has</a:t>
            </a:r>
            <a:r>
              <a:rPr sz="2800" spc="-130" dirty="0">
                <a:solidFill>
                  <a:srgbClr val="FF0000"/>
                </a:solidFill>
                <a:latin typeface="+mj-lt"/>
                <a:cs typeface="Arial Black"/>
              </a:rPr>
              <a:t> </a:t>
            </a:r>
            <a:r>
              <a:rPr sz="2800" spc="-145" dirty="0">
                <a:solidFill>
                  <a:srgbClr val="FF0000"/>
                </a:solidFill>
                <a:latin typeface="+mj-lt"/>
                <a:cs typeface="Arial Black"/>
              </a:rPr>
              <a:t>slowed,</a:t>
            </a:r>
            <a:r>
              <a:rPr sz="2800" spc="-135" dirty="0">
                <a:solidFill>
                  <a:srgbClr val="FF0000"/>
                </a:solidFill>
                <a:latin typeface="+mj-lt"/>
                <a:cs typeface="Arial Black"/>
              </a:rPr>
              <a:t> </a:t>
            </a:r>
            <a:r>
              <a:rPr sz="2800" spc="-100" dirty="0">
                <a:solidFill>
                  <a:srgbClr val="FF0000"/>
                </a:solidFill>
                <a:latin typeface="+mj-lt"/>
                <a:cs typeface="Arial Black"/>
              </a:rPr>
              <a:t>rents</a:t>
            </a:r>
            <a:r>
              <a:rPr sz="2800" spc="-130" dirty="0">
                <a:solidFill>
                  <a:srgbClr val="FF0000"/>
                </a:solidFill>
                <a:latin typeface="+mj-lt"/>
                <a:cs typeface="Arial Black"/>
              </a:rPr>
              <a:t> </a:t>
            </a:r>
            <a:r>
              <a:rPr sz="2800" spc="-75" dirty="0">
                <a:solidFill>
                  <a:srgbClr val="FF0000"/>
                </a:solidFill>
                <a:latin typeface="+mj-lt"/>
                <a:cs typeface="Arial Black"/>
              </a:rPr>
              <a:t>remain</a:t>
            </a:r>
            <a:r>
              <a:rPr sz="2800" spc="-125" dirty="0">
                <a:solidFill>
                  <a:srgbClr val="FF0000"/>
                </a:solidFill>
                <a:latin typeface="+mj-lt"/>
                <a:cs typeface="Arial Black"/>
              </a:rPr>
              <a:t> </a:t>
            </a:r>
            <a:r>
              <a:rPr sz="2800" spc="-90" dirty="0">
                <a:solidFill>
                  <a:srgbClr val="FF0000"/>
                </a:solidFill>
                <a:latin typeface="+mj-lt"/>
                <a:cs typeface="Arial Black"/>
              </a:rPr>
              <a:t>high,</a:t>
            </a:r>
            <a:r>
              <a:rPr sz="2800" spc="-145" dirty="0">
                <a:solidFill>
                  <a:srgbClr val="FF0000"/>
                </a:solidFill>
                <a:latin typeface="+mj-lt"/>
                <a:cs typeface="Arial Black"/>
              </a:rPr>
              <a:t> </a:t>
            </a:r>
            <a:r>
              <a:rPr sz="2800" spc="-85" dirty="0">
                <a:solidFill>
                  <a:srgbClr val="FF0000"/>
                </a:solidFill>
                <a:latin typeface="+mj-lt"/>
                <a:cs typeface="Arial Black"/>
              </a:rPr>
              <a:t>and</a:t>
            </a:r>
            <a:r>
              <a:rPr sz="2800" spc="-135" dirty="0">
                <a:solidFill>
                  <a:srgbClr val="FF0000"/>
                </a:solidFill>
                <a:latin typeface="+mj-lt"/>
                <a:cs typeface="Arial Black"/>
              </a:rPr>
              <a:t> </a:t>
            </a:r>
            <a:r>
              <a:rPr sz="2800" spc="-180" dirty="0">
                <a:solidFill>
                  <a:srgbClr val="FF0000"/>
                </a:solidFill>
                <a:latin typeface="+mj-lt"/>
                <a:cs typeface="Arial Black"/>
              </a:rPr>
              <a:t>wage</a:t>
            </a:r>
            <a:r>
              <a:rPr sz="2800" spc="-125" dirty="0">
                <a:solidFill>
                  <a:srgbClr val="FF0000"/>
                </a:solidFill>
                <a:latin typeface="+mj-lt"/>
                <a:cs typeface="Arial Black"/>
              </a:rPr>
              <a:t> </a:t>
            </a:r>
            <a:r>
              <a:rPr sz="2800" spc="-110" dirty="0">
                <a:solidFill>
                  <a:srgbClr val="FF0000"/>
                </a:solidFill>
                <a:latin typeface="+mj-lt"/>
                <a:cs typeface="Arial Black"/>
              </a:rPr>
              <a:t>growth</a:t>
            </a:r>
            <a:r>
              <a:rPr sz="2800" spc="-135" dirty="0">
                <a:solidFill>
                  <a:srgbClr val="FF0000"/>
                </a:solidFill>
                <a:latin typeface="+mj-lt"/>
                <a:cs typeface="Arial Black"/>
              </a:rPr>
              <a:t> </a:t>
            </a:r>
            <a:r>
              <a:rPr sz="2800" spc="-140" dirty="0">
                <a:solidFill>
                  <a:srgbClr val="FF0000"/>
                </a:solidFill>
                <a:latin typeface="+mj-lt"/>
                <a:cs typeface="Arial Black"/>
              </a:rPr>
              <a:t>has</a:t>
            </a:r>
            <a:r>
              <a:rPr sz="2800" spc="-110" dirty="0">
                <a:solidFill>
                  <a:srgbClr val="FF0000"/>
                </a:solidFill>
                <a:latin typeface="+mj-lt"/>
                <a:cs typeface="Arial Black"/>
              </a:rPr>
              <a:t> </a:t>
            </a:r>
            <a:r>
              <a:rPr sz="2800" spc="-60" dirty="0">
                <a:solidFill>
                  <a:srgbClr val="FF0000"/>
                </a:solidFill>
                <a:latin typeface="+mj-lt"/>
                <a:cs typeface="Arial Black"/>
              </a:rPr>
              <a:t>not</a:t>
            </a:r>
            <a:r>
              <a:rPr sz="2800" spc="-135" dirty="0">
                <a:solidFill>
                  <a:srgbClr val="FF0000"/>
                </a:solidFill>
                <a:latin typeface="+mj-lt"/>
                <a:cs typeface="Arial Black"/>
              </a:rPr>
              <a:t> </a:t>
            </a:r>
            <a:r>
              <a:rPr sz="2800" spc="-105" dirty="0">
                <a:solidFill>
                  <a:srgbClr val="FF0000"/>
                </a:solidFill>
                <a:latin typeface="+mj-lt"/>
                <a:cs typeface="Arial Black"/>
              </a:rPr>
              <a:t>kept</a:t>
            </a:r>
            <a:r>
              <a:rPr sz="2800" spc="-145" dirty="0">
                <a:solidFill>
                  <a:srgbClr val="FF0000"/>
                </a:solidFill>
                <a:latin typeface="+mj-lt"/>
                <a:cs typeface="Arial Black"/>
              </a:rPr>
              <a:t> </a:t>
            </a:r>
            <a:r>
              <a:rPr sz="2800" spc="-10" dirty="0">
                <a:solidFill>
                  <a:srgbClr val="FF0000"/>
                </a:solidFill>
                <a:latin typeface="+mj-lt"/>
                <a:cs typeface="Arial Black"/>
              </a:rPr>
              <a:t>pace.</a:t>
            </a:r>
            <a:endParaRPr sz="2800" dirty="0">
              <a:solidFill>
                <a:srgbClr val="FF0000"/>
              </a:solidFill>
              <a:latin typeface="+mj-lt"/>
              <a:cs typeface="Arial Black"/>
            </a:endParaRPr>
          </a:p>
        </p:txBody>
      </p:sp>
      <p:grpSp>
        <p:nvGrpSpPr>
          <p:cNvPr id="7" name="object 7"/>
          <p:cNvGrpSpPr/>
          <p:nvPr/>
        </p:nvGrpSpPr>
        <p:grpSpPr>
          <a:xfrm>
            <a:off x="1137262" y="2944025"/>
            <a:ext cx="5139690" cy="3020060"/>
            <a:chOff x="1137262" y="2944025"/>
            <a:chExt cx="5139690" cy="3020060"/>
          </a:xfrm>
        </p:grpSpPr>
        <p:sp>
          <p:nvSpPr>
            <p:cNvPr id="8" name="object 8"/>
            <p:cNvSpPr/>
            <p:nvPr/>
          </p:nvSpPr>
          <p:spPr>
            <a:xfrm>
              <a:off x="1165999" y="3819191"/>
              <a:ext cx="5081905" cy="2099945"/>
            </a:xfrm>
            <a:custGeom>
              <a:avLst/>
              <a:gdLst/>
              <a:ahLst/>
              <a:cxnLst/>
              <a:rect l="l" t="t" r="r" b="b"/>
              <a:pathLst>
                <a:path w="5081905" h="2099945">
                  <a:moveTo>
                    <a:pt x="5081892" y="0"/>
                  </a:moveTo>
                  <a:lnTo>
                    <a:pt x="5033632" y="118821"/>
                  </a:lnTo>
                  <a:lnTo>
                    <a:pt x="4506328" y="118821"/>
                  </a:lnTo>
                  <a:lnTo>
                    <a:pt x="4459084" y="231597"/>
                  </a:lnTo>
                  <a:lnTo>
                    <a:pt x="3931780" y="231597"/>
                  </a:lnTo>
                  <a:lnTo>
                    <a:pt x="3883012" y="341325"/>
                  </a:lnTo>
                  <a:lnTo>
                    <a:pt x="3355708" y="341325"/>
                  </a:lnTo>
                  <a:lnTo>
                    <a:pt x="3308464" y="426681"/>
                  </a:lnTo>
                  <a:lnTo>
                    <a:pt x="2781160" y="426681"/>
                  </a:lnTo>
                  <a:lnTo>
                    <a:pt x="2732392" y="510489"/>
                  </a:lnTo>
                  <a:lnTo>
                    <a:pt x="2205088" y="510489"/>
                  </a:lnTo>
                  <a:lnTo>
                    <a:pt x="2157844" y="601929"/>
                  </a:lnTo>
                  <a:lnTo>
                    <a:pt x="1630540" y="601929"/>
                  </a:lnTo>
                  <a:lnTo>
                    <a:pt x="1581772" y="705573"/>
                  </a:lnTo>
                  <a:lnTo>
                    <a:pt x="1054468" y="705573"/>
                  </a:lnTo>
                  <a:lnTo>
                    <a:pt x="1007224" y="771093"/>
                  </a:lnTo>
                  <a:lnTo>
                    <a:pt x="479920" y="771093"/>
                  </a:lnTo>
                  <a:lnTo>
                    <a:pt x="431152" y="821385"/>
                  </a:lnTo>
                  <a:lnTo>
                    <a:pt x="0" y="821385"/>
                  </a:lnTo>
                  <a:lnTo>
                    <a:pt x="0" y="2099348"/>
                  </a:lnTo>
                  <a:lnTo>
                    <a:pt x="5081892" y="2099348"/>
                  </a:lnTo>
                  <a:lnTo>
                    <a:pt x="5081892" y="0"/>
                  </a:lnTo>
                  <a:close/>
                </a:path>
              </a:pathLst>
            </a:custGeom>
            <a:solidFill>
              <a:srgbClr val="1F3863">
                <a:alpha val="83920"/>
              </a:srgbClr>
            </a:solidFill>
          </p:spPr>
          <p:txBody>
            <a:bodyPr wrap="square" lIns="0" tIns="0" rIns="0" bIns="0" rtlCol="0"/>
            <a:lstStyle/>
            <a:p>
              <a:endParaRPr dirty="0"/>
            </a:p>
          </p:txBody>
        </p:sp>
        <p:sp>
          <p:nvSpPr>
            <p:cNvPr id="9" name="object 9"/>
            <p:cNvSpPr/>
            <p:nvPr/>
          </p:nvSpPr>
          <p:spPr>
            <a:xfrm>
              <a:off x="1165995" y="3271367"/>
              <a:ext cx="5081905" cy="1369060"/>
            </a:xfrm>
            <a:custGeom>
              <a:avLst/>
              <a:gdLst/>
              <a:ahLst/>
              <a:cxnLst/>
              <a:rect l="l" t="t" r="r" b="b"/>
              <a:pathLst>
                <a:path w="5081905" h="1369060">
                  <a:moveTo>
                    <a:pt x="4267060" y="0"/>
                  </a:moveTo>
                  <a:lnTo>
                    <a:pt x="4218292" y="11328"/>
                  </a:lnTo>
                  <a:lnTo>
                    <a:pt x="4171048" y="52476"/>
                  </a:lnTo>
                  <a:lnTo>
                    <a:pt x="4123804" y="121056"/>
                  </a:lnTo>
                  <a:lnTo>
                    <a:pt x="4075036" y="171348"/>
                  </a:lnTo>
                  <a:lnTo>
                    <a:pt x="4027792" y="209448"/>
                  </a:lnTo>
                  <a:lnTo>
                    <a:pt x="3979024" y="226212"/>
                  </a:lnTo>
                  <a:lnTo>
                    <a:pt x="3931780" y="244500"/>
                  </a:lnTo>
                  <a:lnTo>
                    <a:pt x="3883012" y="264312"/>
                  </a:lnTo>
                  <a:lnTo>
                    <a:pt x="3835768" y="273456"/>
                  </a:lnTo>
                  <a:lnTo>
                    <a:pt x="3787000" y="288696"/>
                  </a:lnTo>
                  <a:lnTo>
                    <a:pt x="3739756" y="300888"/>
                  </a:lnTo>
                  <a:lnTo>
                    <a:pt x="3690988" y="334416"/>
                  </a:lnTo>
                  <a:lnTo>
                    <a:pt x="3643744" y="381660"/>
                  </a:lnTo>
                  <a:lnTo>
                    <a:pt x="3547732" y="495960"/>
                  </a:lnTo>
                  <a:lnTo>
                    <a:pt x="3500488" y="538632"/>
                  </a:lnTo>
                  <a:lnTo>
                    <a:pt x="3451720" y="570636"/>
                  </a:lnTo>
                  <a:lnTo>
                    <a:pt x="3404476" y="590448"/>
                  </a:lnTo>
                  <a:lnTo>
                    <a:pt x="3355708" y="599592"/>
                  </a:lnTo>
                  <a:lnTo>
                    <a:pt x="3308464" y="601116"/>
                  </a:lnTo>
                  <a:lnTo>
                    <a:pt x="3259696" y="604164"/>
                  </a:lnTo>
                  <a:lnTo>
                    <a:pt x="3212452" y="611784"/>
                  </a:lnTo>
                  <a:lnTo>
                    <a:pt x="3163684" y="616356"/>
                  </a:lnTo>
                  <a:lnTo>
                    <a:pt x="3067672" y="607212"/>
                  </a:lnTo>
                  <a:lnTo>
                    <a:pt x="3020428" y="605688"/>
                  </a:lnTo>
                  <a:lnTo>
                    <a:pt x="2973184" y="598068"/>
                  </a:lnTo>
                  <a:lnTo>
                    <a:pt x="2924416" y="588924"/>
                  </a:lnTo>
                  <a:lnTo>
                    <a:pt x="2877172" y="588924"/>
                  </a:lnTo>
                  <a:lnTo>
                    <a:pt x="2828404" y="599592"/>
                  </a:lnTo>
                  <a:lnTo>
                    <a:pt x="2781160" y="611784"/>
                  </a:lnTo>
                  <a:lnTo>
                    <a:pt x="2732392" y="610260"/>
                  </a:lnTo>
                  <a:lnTo>
                    <a:pt x="2685148" y="599592"/>
                  </a:lnTo>
                  <a:lnTo>
                    <a:pt x="2636380" y="591972"/>
                  </a:lnTo>
                  <a:lnTo>
                    <a:pt x="2589136" y="587400"/>
                  </a:lnTo>
                  <a:lnTo>
                    <a:pt x="2540368" y="584352"/>
                  </a:lnTo>
                  <a:lnTo>
                    <a:pt x="2493124" y="588924"/>
                  </a:lnTo>
                  <a:lnTo>
                    <a:pt x="2444356" y="598068"/>
                  </a:lnTo>
                  <a:lnTo>
                    <a:pt x="2397112" y="619404"/>
                  </a:lnTo>
                  <a:lnTo>
                    <a:pt x="2349868" y="630072"/>
                  </a:lnTo>
                  <a:lnTo>
                    <a:pt x="2301100" y="643788"/>
                  </a:lnTo>
                  <a:lnTo>
                    <a:pt x="2253856" y="655980"/>
                  </a:lnTo>
                  <a:lnTo>
                    <a:pt x="2205088" y="663600"/>
                  </a:lnTo>
                  <a:lnTo>
                    <a:pt x="2157844" y="663600"/>
                  </a:lnTo>
                  <a:lnTo>
                    <a:pt x="2109076" y="665124"/>
                  </a:lnTo>
                  <a:lnTo>
                    <a:pt x="2061832" y="665124"/>
                  </a:lnTo>
                  <a:lnTo>
                    <a:pt x="2013064" y="668172"/>
                  </a:lnTo>
                  <a:lnTo>
                    <a:pt x="1965820" y="665124"/>
                  </a:lnTo>
                  <a:lnTo>
                    <a:pt x="1917052" y="678840"/>
                  </a:lnTo>
                  <a:lnTo>
                    <a:pt x="1869808" y="683412"/>
                  </a:lnTo>
                  <a:lnTo>
                    <a:pt x="1822564" y="694080"/>
                  </a:lnTo>
                  <a:lnTo>
                    <a:pt x="1773796" y="689508"/>
                  </a:lnTo>
                  <a:lnTo>
                    <a:pt x="1726552" y="698652"/>
                  </a:lnTo>
                  <a:lnTo>
                    <a:pt x="1677784" y="707796"/>
                  </a:lnTo>
                  <a:lnTo>
                    <a:pt x="1630540" y="723036"/>
                  </a:lnTo>
                  <a:lnTo>
                    <a:pt x="1581772" y="724560"/>
                  </a:lnTo>
                  <a:lnTo>
                    <a:pt x="1534528" y="724560"/>
                  </a:lnTo>
                  <a:lnTo>
                    <a:pt x="1485760" y="721512"/>
                  </a:lnTo>
                  <a:lnTo>
                    <a:pt x="1438516" y="723036"/>
                  </a:lnTo>
                  <a:lnTo>
                    <a:pt x="1389748" y="719988"/>
                  </a:lnTo>
                  <a:lnTo>
                    <a:pt x="1342504" y="721512"/>
                  </a:lnTo>
                  <a:lnTo>
                    <a:pt x="1293736" y="730656"/>
                  </a:lnTo>
                  <a:lnTo>
                    <a:pt x="1246492" y="739800"/>
                  </a:lnTo>
                  <a:lnTo>
                    <a:pt x="1199248" y="764184"/>
                  </a:lnTo>
                  <a:lnTo>
                    <a:pt x="1150480" y="777900"/>
                  </a:lnTo>
                  <a:lnTo>
                    <a:pt x="1103236" y="787044"/>
                  </a:lnTo>
                  <a:lnTo>
                    <a:pt x="1054468" y="780948"/>
                  </a:lnTo>
                  <a:lnTo>
                    <a:pt x="1007224" y="776376"/>
                  </a:lnTo>
                  <a:lnTo>
                    <a:pt x="958456" y="785520"/>
                  </a:lnTo>
                  <a:lnTo>
                    <a:pt x="911212" y="796188"/>
                  </a:lnTo>
                  <a:lnTo>
                    <a:pt x="862444" y="800760"/>
                  </a:lnTo>
                  <a:lnTo>
                    <a:pt x="815200" y="797712"/>
                  </a:lnTo>
                  <a:lnTo>
                    <a:pt x="766432" y="805332"/>
                  </a:lnTo>
                  <a:lnTo>
                    <a:pt x="671944" y="826668"/>
                  </a:lnTo>
                  <a:lnTo>
                    <a:pt x="623176" y="832764"/>
                  </a:lnTo>
                  <a:lnTo>
                    <a:pt x="575932" y="843432"/>
                  </a:lnTo>
                  <a:lnTo>
                    <a:pt x="527164" y="861720"/>
                  </a:lnTo>
                  <a:lnTo>
                    <a:pt x="479920" y="873912"/>
                  </a:lnTo>
                  <a:lnTo>
                    <a:pt x="431152" y="883056"/>
                  </a:lnTo>
                  <a:lnTo>
                    <a:pt x="383908" y="884580"/>
                  </a:lnTo>
                  <a:lnTo>
                    <a:pt x="335140" y="883056"/>
                  </a:lnTo>
                  <a:lnTo>
                    <a:pt x="287896" y="878484"/>
                  </a:lnTo>
                  <a:lnTo>
                    <a:pt x="239128" y="883056"/>
                  </a:lnTo>
                  <a:lnTo>
                    <a:pt x="191884" y="895248"/>
                  </a:lnTo>
                  <a:lnTo>
                    <a:pt x="143116" y="912012"/>
                  </a:lnTo>
                  <a:lnTo>
                    <a:pt x="95872" y="930300"/>
                  </a:lnTo>
                  <a:lnTo>
                    <a:pt x="48628" y="953160"/>
                  </a:lnTo>
                  <a:lnTo>
                    <a:pt x="0" y="963828"/>
                  </a:lnTo>
                  <a:lnTo>
                    <a:pt x="0" y="1368691"/>
                  </a:lnTo>
                  <a:lnTo>
                    <a:pt x="431152" y="1368691"/>
                  </a:lnTo>
                  <a:lnTo>
                    <a:pt x="479920" y="1318920"/>
                  </a:lnTo>
                  <a:lnTo>
                    <a:pt x="1007224" y="1318920"/>
                  </a:lnTo>
                  <a:lnTo>
                    <a:pt x="1054468" y="1253388"/>
                  </a:lnTo>
                  <a:lnTo>
                    <a:pt x="1581772" y="1253388"/>
                  </a:lnTo>
                  <a:lnTo>
                    <a:pt x="1630540" y="1149756"/>
                  </a:lnTo>
                  <a:lnTo>
                    <a:pt x="2157844" y="1149756"/>
                  </a:lnTo>
                  <a:lnTo>
                    <a:pt x="2205088" y="1058316"/>
                  </a:lnTo>
                  <a:lnTo>
                    <a:pt x="2732392" y="1058316"/>
                  </a:lnTo>
                  <a:lnTo>
                    <a:pt x="2781160" y="974496"/>
                  </a:lnTo>
                  <a:lnTo>
                    <a:pt x="3308464" y="974496"/>
                  </a:lnTo>
                  <a:lnTo>
                    <a:pt x="3355708" y="889152"/>
                  </a:lnTo>
                  <a:lnTo>
                    <a:pt x="3883012" y="889152"/>
                  </a:lnTo>
                  <a:lnTo>
                    <a:pt x="3931780" y="779424"/>
                  </a:lnTo>
                  <a:lnTo>
                    <a:pt x="4459084" y="779424"/>
                  </a:lnTo>
                  <a:lnTo>
                    <a:pt x="4506328" y="666648"/>
                  </a:lnTo>
                  <a:lnTo>
                    <a:pt x="5033632" y="666648"/>
                  </a:lnTo>
                  <a:lnTo>
                    <a:pt x="5081905" y="547776"/>
                  </a:lnTo>
                  <a:lnTo>
                    <a:pt x="5081905" y="107340"/>
                  </a:lnTo>
                  <a:lnTo>
                    <a:pt x="5033632" y="87528"/>
                  </a:lnTo>
                  <a:lnTo>
                    <a:pt x="4986388" y="72288"/>
                  </a:lnTo>
                  <a:lnTo>
                    <a:pt x="4937620" y="54000"/>
                  </a:lnTo>
                  <a:lnTo>
                    <a:pt x="4890376" y="46380"/>
                  </a:lnTo>
                  <a:lnTo>
                    <a:pt x="4841608" y="46380"/>
                  </a:lnTo>
                  <a:lnTo>
                    <a:pt x="4745596" y="55524"/>
                  </a:lnTo>
                  <a:lnTo>
                    <a:pt x="4698352" y="66192"/>
                  </a:lnTo>
                  <a:lnTo>
                    <a:pt x="4651108" y="82956"/>
                  </a:lnTo>
                  <a:lnTo>
                    <a:pt x="4602340" y="98196"/>
                  </a:lnTo>
                  <a:lnTo>
                    <a:pt x="4555096" y="108864"/>
                  </a:lnTo>
                  <a:lnTo>
                    <a:pt x="4506328" y="105816"/>
                  </a:lnTo>
                  <a:lnTo>
                    <a:pt x="4459084" y="92100"/>
                  </a:lnTo>
                  <a:lnTo>
                    <a:pt x="4410316" y="58572"/>
                  </a:lnTo>
                  <a:lnTo>
                    <a:pt x="4363072" y="32664"/>
                  </a:lnTo>
                  <a:lnTo>
                    <a:pt x="4314304" y="3708"/>
                  </a:lnTo>
                  <a:lnTo>
                    <a:pt x="4267060" y="0"/>
                  </a:lnTo>
                  <a:close/>
                </a:path>
              </a:pathLst>
            </a:custGeom>
            <a:solidFill>
              <a:srgbClr val="C00000">
                <a:alpha val="34899"/>
              </a:srgbClr>
            </a:solidFill>
          </p:spPr>
          <p:txBody>
            <a:bodyPr wrap="square" lIns="0" tIns="0" rIns="0" bIns="0" rtlCol="0"/>
            <a:lstStyle/>
            <a:p>
              <a:endParaRPr dirty="0"/>
            </a:p>
          </p:txBody>
        </p:sp>
        <p:sp>
          <p:nvSpPr>
            <p:cNvPr id="10" name="object 10"/>
            <p:cNvSpPr/>
            <p:nvPr/>
          </p:nvSpPr>
          <p:spPr>
            <a:xfrm>
              <a:off x="1142024" y="2948787"/>
              <a:ext cx="5130165" cy="3010535"/>
            </a:xfrm>
            <a:custGeom>
              <a:avLst/>
              <a:gdLst/>
              <a:ahLst/>
              <a:cxnLst/>
              <a:rect l="l" t="t" r="r" b="b"/>
              <a:pathLst>
                <a:path w="5130165" h="3010535">
                  <a:moveTo>
                    <a:pt x="0" y="2969742"/>
                  </a:moveTo>
                  <a:lnTo>
                    <a:pt x="0" y="0"/>
                  </a:lnTo>
                </a:path>
                <a:path w="5130165" h="3010535">
                  <a:moveTo>
                    <a:pt x="0" y="2969742"/>
                  </a:moveTo>
                  <a:lnTo>
                    <a:pt x="5129834" y="2969742"/>
                  </a:lnTo>
                </a:path>
                <a:path w="5130165" h="3010535">
                  <a:moveTo>
                    <a:pt x="0" y="2969742"/>
                  </a:moveTo>
                  <a:lnTo>
                    <a:pt x="0" y="3010471"/>
                  </a:lnTo>
                </a:path>
                <a:path w="5130165" h="3010535">
                  <a:moveTo>
                    <a:pt x="575525" y="2969742"/>
                  </a:moveTo>
                  <a:lnTo>
                    <a:pt x="575525" y="3010471"/>
                  </a:lnTo>
                </a:path>
                <a:path w="5130165" h="3010535">
                  <a:moveTo>
                    <a:pt x="1150073" y="2969742"/>
                  </a:moveTo>
                  <a:lnTo>
                    <a:pt x="1150073" y="3010471"/>
                  </a:lnTo>
                </a:path>
                <a:path w="5130165" h="3010535">
                  <a:moveTo>
                    <a:pt x="1726145" y="2969742"/>
                  </a:moveTo>
                  <a:lnTo>
                    <a:pt x="1726145" y="3010471"/>
                  </a:lnTo>
                </a:path>
                <a:path w="5130165" h="3010535">
                  <a:moveTo>
                    <a:pt x="2300693" y="2969742"/>
                  </a:moveTo>
                  <a:lnTo>
                    <a:pt x="2300693" y="3010471"/>
                  </a:lnTo>
                </a:path>
                <a:path w="5130165" h="3010535">
                  <a:moveTo>
                    <a:pt x="2876765" y="2969742"/>
                  </a:moveTo>
                  <a:lnTo>
                    <a:pt x="2876765" y="3010471"/>
                  </a:lnTo>
                </a:path>
                <a:path w="5130165" h="3010535">
                  <a:moveTo>
                    <a:pt x="3451313" y="2969742"/>
                  </a:moveTo>
                  <a:lnTo>
                    <a:pt x="3451313" y="3010471"/>
                  </a:lnTo>
                </a:path>
                <a:path w="5130165" h="3010535">
                  <a:moveTo>
                    <a:pt x="4027385" y="2969742"/>
                  </a:moveTo>
                  <a:lnTo>
                    <a:pt x="4027385" y="3010471"/>
                  </a:lnTo>
                </a:path>
                <a:path w="5130165" h="3010535">
                  <a:moveTo>
                    <a:pt x="4602480" y="2969742"/>
                  </a:moveTo>
                  <a:lnTo>
                    <a:pt x="4602480" y="3010471"/>
                  </a:lnTo>
                </a:path>
              </a:pathLst>
            </a:custGeom>
            <a:ln w="9525">
              <a:solidFill>
                <a:srgbClr val="001327"/>
              </a:solidFill>
            </a:ln>
          </p:spPr>
          <p:txBody>
            <a:bodyPr wrap="square" lIns="0" tIns="0" rIns="0" bIns="0" rtlCol="0"/>
            <a:lstStyle/>
            <a:p>
              <a:endParaRPr dirty="0"/>
            </a:p>
          </p:txBody>
        </p:sp>
        <p:sp>
          <p:nvSpPr>
            <p:cNvPr id="11" name="object 11"/>
            <p:cNvSpPr/>
            <p:nvPr/>
          </p:nvSpPr>
          <p:spPr>
            <a:xfrm>
              <a:off x="1165995" y="3271371"/>
              <a:ext cx="5081905" cy="964565"/>
            </a:xfrm>
            <a:custGeom>
              <a:avLst/>
              <a:gdLst/>
              <a:ahLst/>
              <a:cxnLst/>
              <a:rect l="l" t="t" r="r" b="b"/>
              <a:pathLst>
                <a:path w="5081905" h="964564">
                  <a:moveTo>
                    <a:pt x="0" y="964082"/>
                  </a:moveTo>
                  <a:lnTo>
                    <a:pt x="48628" y="953160"/>
                  </a:lnTo>
                  <a:lnTo>
                    <a:pt x="95872" y="930300"/>
                  </a:lnTo>
                  <a:lnTo>
                    <a:pt x="143116" y="912012"/>
                  </a:lnTo>
                  <a:lnTo>
                    <a:pt x="191884" y="895248"/>
                  </a:lnTo>
                  <a:lnTo>
                    <a:pt x="239128" y="883056"/>
                  </a:lnTo>
                  <a:lnTo>
                    <a:pt x="287896" y="878484"/>
                  </a:lnTo>
                  <a:lnTo>
                    <a:pt x="335140" y="883056"/>
                  </a:lnTo>
                  <a:lnTo>
                    <a:pt x="383908" y="884580"/>
                  </a:lnTo>
                  <a:lnTo>
                    <a:pt x="431152" y="883056"/>
                  </a:lnTo>
                  <a:lnTo>
                    <a:pt x="479920" y="873912"/>
                  </a:lnTo>
                  <a:lnTo>
                    <a:pt x="527164" y="861720"/>
                  </a:lnTo>
                  <a:lnTo>
                    <a:pt x="575932" y="843432"/>
                  </a:lnTo>
                  <a:lnTo>
                    <a:pt x="623176" y="832764"/>
                  </a:lnTo>
                  <a:lnTo>
                    <a:pt x="671944" y="826668"/>
                  </a:lnTo>
                  <a:lnTo>
                    <a:pt x="719188" y="816000"/>
                  </a:lnTo>
                  <a:lnTo>
                    <a:pt x="766432" y="805332"/>
                  </a:lnTo>
                  <a:lnTo>
                    <a:pt x="815200" y="797712"/>
                  </a:lnTo>
                  <a:lnTo>
                    <a:pt x="862444" y="800760"/>
                  </a:lnTo>
                  <a:lnTo>
                    <a:pt x="911212" y="796188"/>
                  </a:lnTo>
                  <a:lnTo>
                    <a:pt x="958456" y="785520"/>
                  </a:lnTo>
                  <a:lnTo>
                    <a:pt x="1007224" y="776376"/>
                  </a:lnTo>
                  <a:lnTo>
                    <a:pt x="1054468" y="780948"/>
                  </a:lnTo>
                  <a:lnTo>
                    <a:pt x="1103236" y="787044"/>
                  </a:lnTo>
                  <a:lnTo>
                    <a:pt x="1150480" y="777900"/>
                  </a:lnTo>
                  <a:lnTo>
                    <a:pt x="1199248" y="764184"/>
                  </a:lnTo>
                  <a:lnTo>
                    <a:pt x="1246492" y="739800"/>
                  </a:lnTo>
                  <a:lnTo>
                    <a:pt x="1293736" y="730656"/>
                  </a:lnTo>
                  <a:lnTo>
                    <a:pt x="1342504" y="721512"/>
                  </a:lnTo>
                  <a:lnTo>
                    <a:pt x="1389748" y="719988"/>
                  </a:lnTo>
                  <a:lnTo>
                    <a:pt x="1438516" y="723036"/>
                  </a:lnTo>
                  <a:lnTo>
                    <a:pt x="1485760" y="721512"/>
                  </a:lnTo>
                  <a:lnTo>
                    <a:pt x="1534528" y="724560"/>
                  </a:lnTo>
                  <a:lnTo>
                    <a:pt x="1581772" y="724560"/>
                  </a:lnTo>
                  <a:lnTo>
                    <a:pt x="1630540" y="723036"/>
                  </a:lnTo>
                  <a:lnTo>
                    <a:pt x="1677784" y="707796"/>
                  </a:lnTo>
                  <a:lnTo>
                    <a:pt x="1726552" y="698652"/>
                  </a:lnTo>
                  <a:lnTo>
                    <a:pt x="1773796" y="689508"/>
                  </a:lnTo>
                  <a:lnTo>
                    <a:pt x="1822564" y="694080"/>
                  </a:lnTo>
                  <a:lnTo>
                    <a:pt x="1869808" y="683412"/>
                  </a:lnTo>
                  <a:lnTo>
                    <a:pt x="1917052" y="678840"/>
                  </a:lnTo>
                  <a:lnTo>
                    <a:pt x="1965820" y="665124"/>
                  </a:lnTo>
                  <a:lnTo>
                    <a:pt x="2013064" y="668172"/>
                  </a:lnTo>
                  <a:lnTo>
                    <a:pt x="2061832" y="665124"/>
                  </a:lnTo>
                  <a:lnTo>
                    <a:pt x="2109076" y="665124"/>
                  </a:lnTo>
                  <a:lnTo>
                    <a:pt x="2157844" y="663600"/>
                  </a:lnTo>
                  <a:lnTo>
                    <a:pt x="2205088" y="663600"/>
                  </a:lnTo>
                  <a:lnTo>
                    <a:pt x="2253856" y="655980"/>
                  </a:lnTo>
                  <a:lnTo>
                    <a:pt x="2301100" y="643788"/>
                  </a:lnTo>
                  <a:lnTo>
                    <a:pt x="2349868" y="630072"/>
                  </a:lnTo>
                  <a:lnTo>
                    <a:pt x="2397112" y="619404"/>
                  </a:lnTo>
                  <a:lnTo>
                    <a:pt x="2444356" y="598068"/>
                  </a:lnTo>
                  <a:lnTo>
                    <a:pt x="2493124" y="588924"/>
                  </a:lnTo>
                  <a:lnTo>
                    <a:pt x="2540368" y="584352"/>
                  </a:lnTo>
                  <a:lnTo>
                    <a:pt x="2589136" y="587400"/>
                  </a:lnTo>
                  <a:lnTo>
                    <a:pt x="2636380" y="591972"/>
                  </a:lnTo>
                  <a:lnTo>
                    <a:pt x="2685148" y="599592"/>
                  </a:lnTo>
                  <a:lnTo>
                    <a:pt x="2732392" y="610260"/>
                  </a:lnTo>
                  <a:lnTo>
                    <a:pt x="2781160" y="611784"/>
                  </a:lnTo>
                  <a:lnTo>
                    <a:pt x="2828404" y="599592"/>
                  </a:lnTo>
                  <a:lnTo>
                    <a:pt x="2877172" y="588924"/>
                  </a:lnTo>
                  <a:lnTo>
                    <a:pt x="2924416" y="588924"/>
                  </a:lnTo>
                  <a:lnTo>
                    <a:pt x="2973184" y="598068"/>
                  </a:lnTo>
                  <a:lnTo>
                    <a:pt x="3020428" y="605688"/>
                  </a:lnTo>
                  <a:lnTo>
                    <a:pt x="3067672" y="607212"/>
                  </a:lnTo>
                  <a:lnTo>
                    <a:pt x="3116440" y="611784"/>
                  </a:lnTo>
                  <a:lnTo>
                    <a:pt x="3163684" y="616356"/>
                  </a:lnTo>
                  <a:lnTo>
                    <a:pt x="3212452" y="611784"/>
                  </a:lnTo>
                  <a:lnTo>
                    <a:pt x="3259696" y="604164"/>
                  </a:lnTo>
                  <a:lnTo>
                    <a:pt x="3308464" y="601116"/>
                  </a:lnTo>
                  <a:lnTo>
                    <a:pt x="3355708" y="599592"/>
                  </a:lnTo>
                  <a:lnTo>
                    <a:pt x="3404476" y="590448"/>
                  </a:lnTo>
                  <a:lnTo>
                    <a:pt x="3451720" y="570636"/>
                  </a:lnTo>
                  <a:lnTo>
                    <a:pt x="3500488" y="538632"/>
                  </a:lnTo>
                  <a:lnTo>
                    <a:pt x="3547732" y="495960"/>
                  </a:lnTo>
                  <a:lnTo>
                    <a:pt x="3594976" y="439572"/>
                  </a:lnTo>
                  <a:lnTo>
                    <a:pt x="3643744" y="381660"/>
                  </a:lnTo>
                  <a:lnTo>
                    <a:pt x="3690988" y="334416"/>
                  </a:lnTo>
                  <a:lnTo>
                    <a:pt x="3739756" y="300888"/>
                  </a:lnTo>
                  <a:lnTo>
                    <a:pt x="3787000" y="288696"/>
                  </a:lnTo>
                  <a:lnTo>
                    <a:pt x="3835768" y="273456"/>
                  </a:lnTo>
                  <a:lnTo>
                    <a:pt x="3883012" y="264312"/>
                  </a:lnTo>
                  <a:lnTo>
                    <a:pt x="3931780" y="244500"/>
                  </a:lnTo>
                  <a:lnTo>
                    <a:pt x="3979024" y="226212"/>
                  </a:lnTo>
                  <a:lnTo>
                    <a:pt x="4027792" y="209448"/>
                  </a:lnTo>
                  <a:lnTo>
                    <a:pt x="4075036" y="171348"/>
                  </a:lnTo>
                  <a:lnTo>
                    <a:pt x="4123804" y="121056"/>
                  </a:lnTo>
                  <a:lnTo>
                    <a:pt x="4171048" y="52476"/>
                  </a:lnTo>
                  <a:lnTo>
                    <a:pt x="4218292" y="11328"/>
                  </a:lnTo>
                  <a:lnTo>
                    <a:pt x="4267060" y="0"/>
                  </a:lnTo>
                  <a:lnTo>
                    <a:pt x="4314304" y="3708"/>
                  </a:lnTo>
                  <a:lnTo>
                    <a:pt x="4363072" y="32664"/>
                  </a:lnTo>
                  <a:lnTo>
                    <a:pt x="4410316" y="58572"/>
                  </a:lnTo>
                  <a:lnTo>
                    <a:pt x="4459084" y="92100"/>
                  </a:lnTo>
                  <a:lnTo>
                    <a:pt x="4506328" y="105816"/>
                  </a:lnTo>
                  <a:lnTo>
                    <a:pt x="4555096" y="108864"/>
                  </a:lnTo>
                  <a:lnTo>
                    <a:pt x="4602340" y="98196"/>
                  </a:lnTo>
                  <a:lnTo>
                    <a:pt x="4651108" y="82956"/>
                  </a:lnTo>
                  <a:lnTo>
                    <a:pt x="4698352" y="66192"/>
                  </a:lnTo>
                  <a:lnTo>
                    <a:pt x="4745596" y="55524"/>
                  </a:lnTo>
                  <a:lnTo>
                    <a:pt x="4794364" y="50952"/>
                  </a:lnTo>
                  <a:lnTo>
                    <a:pt x="4841608" y="46380"/>
                  </a:lnTo>
                  <a:lnTo>
                    <a:pt x="4890376" y="46380"/>
                  </a:lnTo>
                  <a:lnTo>
                    <a:pt x="4937620" y="54000"/>
                  </a:lnTo>
                  <a:lnTo>
                    <a:pt x="4986388" y="72288"/>
                  </a:lnTo>
                  <a:lnTo>
                    <a:pt x="5033632" y="87528"/>
                  </a:lnTo>
                  <a:lnTo>
                    <a:pt x="5081905" y="107340"/>
                  </a:lnTo>
                </a:path>
              </a:pathLst>
            </a:custGeom>
            <a:ln w="28574">
              <a:solidFill>
                <a:srgbClr val="1F3863"/>
              </a:solidFill>
            </a:ln>
          </p:spPr>
          <p:txBody>
            <a:bodyPr wrap="square" lIns="0" tIns="0" rIns="0" bIns="0" rtlCol="0"/>
            <a:lstStyle/>
            <a:p>
              <a:endParaRPr dirty="0"/>
            </a:p>
          </p:txBody>
        </p:sp>
        <p:sp>
          <p:nvSpPr>
            <p:cNvPr id="12" name="object 12"/>
            <p:cNvSpPr/>
            <p:nvPr/>
          </p:nvSpPr>
          <p:spPr>
            <a:xfrm>
              <a:off x="1241502" y="3598499"/>
              <a:ext cx="2875915" cy="195580"/>
            </a:xfrm>
            <a:custGeom>
              <a:avLst/>
              <a:gdLst/>
              <a:ahLst/>
              <a:cxnLst/>
              <a:rect l="l" t="t" r="r" b="b"/>
              <a:pathLst>
                <a:path w="2875915" h="195579">
                  <a:moveTo>
                    <a:pt x="0" y="195325"/>
                  </a:moveTo>
                  <a:lnTo>
                    <a:pt x="1279" y="157311"/>
                  </a:lnTo>
                  <a:lnTo>
                    <a:pt x="4768" y="126268"/>
                  </a:lnTo>
                  <a:lnTo>
                    <a:pt x="9944" y="105337"/>
                  </a:lnTo>
                  <a:lnTo>
                    <a:pt x="16281" y="97662"/>
                  </a:lnTo>
                  <a:lnTo>
                    <a:pt x="1421396" y="97662"/>
                  </a:lnTo>
                  <a:lnTo>
                    <a:pt x="1427734" y="89988"/>
                  </a:lnTo>
                  <a:lnTo>
                    <a:pt x="1432909" y="69057"/>
                  </a:lnTo>
                  <a:lnTo>
                    <a:pt x="1436398" y="38014"/>
                  </a:lnTo>
                  <a:lnTo>
                    <a:pt x="1437678" y="0"/>
                  </a:lnTo>
                  <a:lnTo>
                    <a:pt x="1438957" y="38014"/>
                  </a:lnTo>
                  <a:lnTo>
                    <a:pt x="1442446" y="69057"/>
                  </a:lnTo>
                  <a:lnTo>
                    <a:pt x="1447622" y="89988"/>
                  </a:lnTo>
                  <a:lnTo>
                    <a:pt x="1453959" y="97662"/>
                  </a:lnTo>
                  <a:lnTo>
                    <a:pt x="2859074" y="97662"/>
                  </a:lnTo>
                  <a:lnTo>
                    <a:pt x="2865412" y="105337"/>
                  </a:lnTo>
                  <a:lnTo>
                    <a:pt x="2870587" y="126268"/>
                  </a:lnTo>
                  <a:lnTo>
                    <a:pt x="2874076" y="157311"/>
                  </a:lnTo>
                  <a:lnTo>
                    <a:pt x="2875356" y="195325"/>
                  </a:lnTo>
                </a:path>
              </a:pathLst>
            </a:custGeom>
            <a:ln w="6350">
              <a:solidFill>
                <a:srgbClr val="001327"/>
              </a:solidFill>
            </a:ln>
          </p:spPr>
          <p:txBody>
            <a:bodyPr wrap="square" lIns="0" tIns="0" rIns="0" bIns="0" rtlCol="0"/>
            <a:lstStyle/>
            <a:p>
              <a:endParaRPr dirty="0"/>
            </a:p>
          </p:txBody>
        </p:sp>
        <p:sp>
          <p:nvSpPr>
            <p:cNvPr id="13" name="object 13"/>
            <p:cNvSpPr/>
            <p:nvPr/>
          </p:nvSpPr>
          <p:spPr>
            <a:xfrm>
              <a:off x="4116856" y="3052132"/>
              <a:ext cx="1449070" cy="195580"/>
            </a:xfrm>
            <a:custGeom>
              <a:avLst/>
              <a:gdLst/>
              <a:ahLst/>
              <a:cxnLst/>
              <a:rect l="l" t="t" r="r" b="b"/>
              <a:pathLst>
                <a:path w="1449070" h="195580">
                  <a:moveTo>
                    <a:pt x="0" y="195351"/>
                  </a:moveTo>
                  <a:lnTo>
                    <a:pt x="1279" y="157329"/>
                  </a:lnTo>
                  <a:lnTo>
                    <a:pt x="4768" y="126282"/>
                  </a:lnTo>
                  <a:lnTo>
                    <a:pt x="9944" y="105350"/>
                  </a:lnTo>
                  <a:lnTo>
                    <a:pt x="16281" y="97675"/>
                  </a:lnTo>
                  <a:lnTo>
                    <a:pt x="708253" y="97675"/>
                  </a:lnTo>
                  <a:lnTo>
                    <a:pt x="714588" y="90000"/>
                  </a:lnTo>
                  <a:lnTo>
                    <a:pt x="719759" y="69068"/>
                  </a:lnTo>
                  <a:lnTo>
                    <a:pt x="723244" y="38021"/>
                  </a:lnTo>
                  <a:lnTo>
                    <a:pt x="724522" y="0"/>
                  </a:lnTo>
                  <a:lnTo>
                    <a:pt x="725801" y="38021"/>
                  </a:lnTo>
                  <a:lnTo>
                    <a:pt x="729291" y="69068"/>
                  </a:lnTo>
                  <a:lnTo>
                    <a:pt x="734466" y="90000"/>
                  </a:lnTo>
                  <a:lnTo>
                    <a:pt x="740803" y="97675"/>
                  </a:lnTo>
                  <a:lnTo>
                    <a:pt x="1432775" y="97675"/>
                  </a:lnTo>
                  <a:lnTo>
                    <a:pt x="1439113" y="105352"/>
                  </a:lnTo>
                  <a:lnTo>
                    <a:pt x="1444288" y="126287"/>
                  </a:lnTo>
                  <a:lnTo>
                    <a:pt x="1447777" y="157334"/>
                  </a:lnTo>
                  <a:lnTo>
                    <a:pt x="1449057" y="195351"/>
                  </a:lnTo>
                </a:path>
              </a:pathLst>
            </a:custGeom>
            <a:ln w="6350">
              <a:solidFill>
                <a:srgbClr val="001327"/>
              </a:solidFill>
            </a:ln>
          </p:spPr>
          <p:txBody>
            <a:bodyPr wrap="square" lIns="0" tIns="0" rIns="0" bIns="0" rtlCol="0"/>
            <a:lstStyle/>
            <a:p>
              <a:endParaRPr dirty="0"/>
            </a:p>
          </p:txBody>
        </p:sp>
      </p:grpSp>
      <p:sp>
        <p:nvSpPr>
          <p:cNvPr id="14" name="object 14"/>
          <p:cNvSpPr txBox="1"/>
          <p:nvPr/>
        </p:nvSpPr>
        <p:spPr>
          <a:xfrm>
            <a:off x="819529" y="5816993"/>
            <a:ext cx="170815" cy="177800"/>
          </a:xfrm>
          <a:prstGeom prst="rect">
            <a:avLst/>
          </a:prstGeom>
        </p:spPr>
        <p:txBody>
          <a:bodyPr vert="horz" wrap="square" lIns="0" tIns="12065" rIns="0" bIns="0" rtlCol="0">
            <a:spAutoFit/>
          </a:bodyPr>
          <a:lstStyle/>
          <a:p>
            <a:pPr marL="12700">
              <a:lnSpc>
                <a:spcPct val="100000"/>
              </a:lnSpc>
              <a:spcBef>
                <a:spcPts val="95"/>
              </a:spcBef>
            </a:pPr>
            <a:r>
              <a:rPr sz="1000" spc="-65" dirty="0">
                <a:latin typeface="Arial Black"/>
                <a:cs typeface="Arial Black"/>
              </a:rPr>
              <a:t>$0</a:t>
            </a:r>
            <a:endParaRPr sz="1000" dirty="0">
              <a:latin typeface="Arial Black"/>
              <a:cs typeface="Arial Black"/>
            </a:endParaRPr>
          </a:p>
        </p:txBody>
      </p:sp>
      <p:sp>
        <p:nvSpPr>
          <p:cNvPr id="15" name="object 15"/>
          <p:cNvSpPr txBox="1"/>
          <p:nvPr/>
        </p:nvSpPr>
        <p:spPr>
          <a:xfrm>
            <a:off x="674443" y="5074612"/>
            <a:ext cx="315595" cy="177800"/>
          </a:xfrm>
          <a:prstGeom prst="rect">
            <a:avLst/>
          </a:prstGeom>
        </p:spPr>
        <p:txBody>
          <a:bodyPr vert="horz" wrap="square" lIns="0" tIns="12065" rIns="0" bIns="0" rtlCol="0">
            <a:spAutoFit/>
          </a:bodyPr>
          <a:lstStyle/>
          <a:p>
            <a:pPr marL="12700">
              <a:lnSpc>
                <a:spcPct val="100000"/>
              </a:lnSpc>
              <a:spcBef>
                <a:spcPts val="95"/>
              </a:spcBef>
            </a:pPr>
            <a:r>
              <a:rPr sz="1000" spc="-85" dirty="0">
                <a:latin typeface="Arial Black"/>
                <a:cs typeface="Arial Black"/>
              </a:rPr>
              <a:t>$500</a:t>
            </a:r>
            <a:endParaRPr sz="1000" dirty="0">
              <a:latin typeface="Arial Black"/>
              <a:cs typeface="Arial Black"/>
            </a:endParaRPr>
          </a:p>
        </p:txBody>
      </p:sp>
      <p:sp>
        <p:nvSpPr>
          <p:cNvPr id="16" name="object 16"/>
          <p:cNvSpPr txBox="1"/>
          <p:nvPr/>
        </p:nvSpPr>
        <p:spPr>
          <a:xfrm>
            <a:off x="565154" y="4332230"/>
            <a:ext cx="425450" cy="177800"/>
          </a:xfrm>
          <a:prstGeom prst="rect">
            <a:avLst/>
          </a:prstGeom>
        </p:spPr>
        <p:txBody>
          <a:bodyPr vert="horz" wrap="square" lIns="0" tIns="12065" rIns="0" bIns="0" rtlCol="0">
            <a:spAutoFit/>
          </a:bodyPr>
          <a:lstStyle/>
          <a:p>
            <a:pPr marL="12700">
              <a:lnSpc>
                <a:spcPct val="100000"/>
              </a:lnSpc>
              <a:spcBef>
                <a:spcPts val="95"/>
              </a:spcBef>
            </a:pPr>
            <a:r>
              <a:rPr sz="1000" spc="-75" dirty="0">
                <a:latin typeface="Arial Black"/>
                <a:cs typeface="Arial Black"/>
              </a:rPr>
              <a:t>$1,000</a:t>
            </a:r>
            <a:endParaRPr sz="1000" dirty="0">
              <a:latin typeface="Arial Black"/>
              <a:cs typeface="Arial Black"/>
            </a:endParaRPr>
          </a:p>
        </p:txBody>
      </p:sp>
      <p:sp>
        <p:nvSpPr>
          <p:cNvPr id="17" name="object 17"/>
          <p:cNvSpPr txBox="1"/>
          <p:nvPr/>
        </p:nvSpPr>
        <p:spPr>
          <a:xfrm>
            <a:off x="565154" y="3589849"/>
            <a:ext cx="425450" cy="177800"/>
          </a:xfrm>
          <a:prstGeom prst="rect">
            <a:avLst/>
          </a:prstGeom>
        </p:spPr>
        <p:txBody>
          <a:bodyPr vert="horz" wrap="square" lIns="0" tIns="12065" rIns="0" bIns="0" rtlCol="0">
            <a:spAutoFit/>
          </a:bodyPr>
          <a:lstStyle/>
          <a:p>
            <a:pPr marL="12700">
              <a:lnSpc>
                <a:spcPct val="100000"/>
              </a:lnSpc>
              <a:spcBef>
                <a:spcPts val="95"/>
              </a:spcBef>
            </a:pPr>
            <a:r>
              <a:rPr sz="1000" spc="-75" dirty="0">
                <a:latin typeface="Arial Black"/>
                <a:cs typeface="Arial Black"/>
              </a:rPr>
              <a:t>$1,500</a:t>
            </a:r>
            <a:endParaRPr sz="1000" dirty="0">
              <a:latin typeface="Arial Black"/>
              <a:cs typeface="Arial Black"/>
            </a:endParaRPr>
          </a:p>
        </p:txBody>
      </p:sp>
      <p:sp>
        <p:nvSpPr>
          <p:cNvPr id="18" name="object 18"/>
          <p:cNvSpPr txBox="1"/>
          <p:nvPr/>
        </p:nvSpPr>
        <p:spPr>
          <a:xfrm>
            <a:off x="565154" y="2847467"/>
            <a:ext cx="425450" cy="177800"/>
          </a:xfrm>
          <a:prstGeom prst="rect">
            <a:avLst/>
          </a:prstGeom>
        </p:spPr>
        <p:txBody>
          <a:bodyPr vert="horz" wrap="square" lIns="0" tIns="12065" rIns="0" bIns="0" rtlCol="0">
            <a:spAutoFit/>
          </a:bodyPr>
          <a:lstStyle/>
          <a:p>
            <a:pPr marL="12700">
              <a:lnSpc>
                <a:spcPct val="100000"/>
              </a:lnSpc>
              <a:spcBef>
                <a:spcPts val="95"/>
              </a:spcBef>
            </a:pPr>
            <a:r>
              <a:rPr sz="1000" spc="-75" dirty="0">
                <a:latin typeface="Arial Black"/>
                <a:cs typeface="Arial Black"/>
              </a:rPr>
              <a:t>$2,000</a:t>
            </a:r>
            <a:endParaRPr sz="1000" dirty="0">
              <a:latin typeface="Arial Black"/>
              <a:cs typeface="Arial Black"/>
            </a:endParaRPr>
          </a:p>
        </p:txBody>
      </p:sp>
      <p:sp>
        <p:nvSpPr>
          <p:cNvPr id="19" name="object 19"/>
          <p:cNvSpPr txBox="1"/>
          <p:nvPr/>
        </p:nvSpPr>
        <p:spPr>
          <a:xfrm>
            <a:off x="1022865" y="5994897"/>
            <a:ext cx="285750" cy="162560"/>
          </a:xfrm>
          <a:prstGeom prst="rect">
            <a:avLst/>
          </a:prstGeom>
        </p:spPr>
        <p:txBody>
          <a:bodyPr vert="horz" wrap="square" lIns="0" tIns="12700" rIns="0" bIns="0" rtlCol="0">
            <a:spAutoFit/>
          </a:bodyPr>
          <a:lstStyle/>
          <a:p>
            <a:pPr marL="12700">
              <a:lnSpc>
                <a:spcPct val="100000"/>
              </a:lnSpc>
              <a:spcBef>
                <a:spcPts val="100"/>
              </a:spcBef>
            </a:pPr>
            <a:r>
              <a:rPr sz="900" spc="-75" dirty="0">
                <a:latin typeface="Arial Black"/>
                <a:cs typeface="Arial Black"/>
              </a:rPr>
              <a:t>2015</a:t>
            </a:r>
            <a:endParaRPr sz="900" dirty="0">
              <a:latin typeface="Arial Black"/>
              <a:cs typeface="Arial Black"/>
            </a:endParaRPr>
          </a:p>
        </p:txBody>
      </p:sp>
      <p:sp>
        <p:nvSpPr>
          <p:cNvPr id="20" name="object 20"/>
          <p:cNvSpPr txBox="1"/>
          <p:nvPr/>
        </p:nvSpPr>
        <p:spPr>
          <a:xfrm>
            <a:off x="1598137" y="5994897"/>
            <a:ext cx="285750" cy="162560"/>
          </a:xfrm>
          <a:prstGeom prst="rect">
            <a:avLst/>
          </a:prstGeom>
        </p:spPr>
        <p:txBody>
          <a:bodyPr vert="horz" wrap="square" lIns="0" tIns="12700" rIns="0" bIns="0" rtlCol="0">
            <a:spAutoFit/>
          </a:bodyPr>
          <a:lstStyle/>
          <a:p>
            <a:pPr marL="12700">
              <a:lnSpc>
                <a:spcPct val="100000"/>
              </a:lnSpc>
              <a:spcBef>
                <a:spcPts val="100"/>
              </a:spcBef>
            </a:pPr>
            <a:r>
              <a:rPr sz="900" spc="-75" dirty="0">
                <a:latin typeface="Arial Black"/>
                <a:cs typeface="Arial Black"/>
              </a:rPr>
              <a:t>2016</a:t>
            </a:r>
            <a:endParaRPr sz="900" dirty="0">
              <a:latin typeface="Arial Black"/>
              <a:cs typeface="Arial Black"/>
            </a:endParaRPr>
          </a:p>
        </p:txBody>
      </p:sp>
      <p:sp>
        <p:nvSpPr>
          <p:cNvPr id="21" name="object 21"/>
          <p:cNvSpPr txBox="1"/>
          <p:nvPr/>
        </p:nvSpPr>
        <p:spPr>
          <a:xfrm>
            <a:off x="2173409" y="5994897"/>
            <a:ext cx="285750" cy="162560"/>
          </a:xfrm>
          <a:prstGeom prst="rect">
            <a:avLst/>
          </a:prstGeom>
        </p:spPr>
        <p:txBody>
          <a:bodyPr vert="horz" wrap="square" lIns="0" tIns="12700" rIns="0" bIns="0" rtlCol="0">
            <a:spAutoFit/>
          </a:bodyPr>
          <a:lstStyle/>
          <a:p>
            <a:pPr marL="12700">
              <a:lnSpc>
                <a:spcPct val="100000"/>
              </a:lnSpc>
              <a:spcBef>
                <a:spcPts val="100"/>
              </a:spcBef>
            </a:pPr>
            <a:r>
              <a:rPr sz="900" spc="-75" dirty="0">
                <a:latin typeface="Arial Black"/>
                <a:cs typeface="Arial Black"/>
              </a:rPr>
              <a:t>2017</a:t>
            </a:r>
            <a:endParaRPr sz="900" dirty="0">
              <a:latin typeface="Arial Black"/>
              <a:cs typeface="Arial Black"/>
            </a:endParaRPr>
          </a:p>
        </p:txBody>
      </p:sp>
      <p:sp>
        <p:nvSpPr>
          <p:cNvPr id="22" name="object 22"/>
          <p:cNvSpPr txBox="1"/>
          <p:nvPr/>
        </p:nvSpPr>
        <p:spPr>
          <a:xfrm>
            <a:off x="2748681" y="5994897"/>
            <a:ext cx="285750" cy="162560"/>
          </a:xfrm>
          <a:prstGeom prst="rect">
            <a:avLst/>
          </a:prstGeom>
        </p:spPr>
        <p:txBody>
          <a:bodyPr vert="horz" wrap="square" lIns="0" tIns="12700" rIns="0" bIns="0" rtlCol="0">
            <a:spAutoFit/>
          </a:bodyPr>
          <a:lstStyle/>
          <a:p>
            <a:pPr marL="12700">
              <a:lnSpc>
                <a:spcPct val="100000"/>
              </a:lnSpc>
              <a:spcBef>
                <a:spcPts val="100"/>
              </a:spcBef>
            </a:pPr>
            <a:r>
              <a:rPr sz="900" spc="-75" dirty="0">
                <a:latin typeface="Arial Black"/>
                <a:cs typeface="Arial Black"/>
              </a:rPr>
              <a:t>2018</a:t>
            </a:r>
            <a:endParaRPr sz="900" dirty="0">
              <a:latin typeface="Arial Black"/>
              <a:cs typeface="Arial Black"/>
            </a:endParaRPr>
          </a:p>
        </p:txBody>
      </p:sp>
      <p:sp>
        <p:nvSpPr>
          <p:cNvPr id="23" name="object 23"/>
          <p:cNvSpPr txBox="1"/>
          <p:nvPr/>
        </p:nvSpPr>
        <p:spPr>
          <a:xfrm>
            <a:off x="3323953" y="5994897"/>
            <a:ext cx="285750" cy="162560"/>
          </a:xfrm>
          <a:prstGeom prst="rect">
            <a:avLst/>
          </a:prstGeom>
        </p:spPr>
        <p:txBody>
          <a:bodyPr vert="horz" wrap="square" lIns="0" tIns="12700" rIns="0" bIns="0" rtlCol="0">
            <a:spAutoFit/>
          </a:bodyPr>
          <a:lstStyle/>
          <a:p>
            <a:pPr marL="12700">
              <a:lnSpc>
                <a:spcPct val="100000"/>
              </a:lnSpc>
              <a:spcBef>
                <a:spcPts val="100"/>
              </a:spcBef>
            </a:pPr>
            <a:r>
              <a:rPr sz="900" spc="-75" dirty="0">
                <a:latin typeface="Arial Black"/>
                <a:cs typeface="Arial Black"/>
              </a:rPr>
              <a:t>2019</a:t>
            </a:r>
            <a:endParaRPr sz="900" dirty="0">
              <a:latin typeface="Arial Black"/>
              <a:cs typeface="Arial Black"/>
            </a:endParaRPr>
          </a:p>
        </p:txBody>
      </p:sp>
      <p:sp>
        <p:nvSpPr>
          <p:cNvPr id="24" name="object 24"/>
          <p:cNvSpPr txBox="1"/>
          <p:nvPr/>
        </p:nvSpPr>
        <p:spPr>
          <a:xfrm>
            <a:off x="3899225" y="5994897"/>
            <a:ext cx="285750" cy="162560"/>
          </a:xfrm>
          <a:prstGeom prst="rect">
            <a:avLst/>
          </a:prstGeom>
        </p:spPr>
        <p:txBody>
          <a:bodyPr vert="horz" wrap="square" lIns="0" tIns="12700" rIns="0" bIns="0" rtlCol="0">
            <a:spAutoFit/>
          </a:bodyPr>
          <a:lstStyle/>
          <a:p>
            <a:pPr marL="12700">
              <a:lnSpc>
                <a:spcPct val="100000"/>
              </a:lnSpc>
              <a:spcBef>
                <a:spcPts val="100"/>
              </a:spcBef>
            </a:pPr>
            <a:r>
              <a:rPr sz="900" spc="-75" dirty="0">
                <a:latin typeface="Arial Black"/>
                <a:cs typeface="Arial Black"/>
              </a:rPr>
              <a:t>2020</a:t>
            </a:r>
            <a:endParaRPr sz="900" dirty="0">
              <a:latin typeface="Arial Black"/>
              <a:cs typeface="Arial Black"/>
            </a:endParaRPr>
          </a:p>
        </p:txBody>
      </p:sp>
      <p:sp>
        <p:nvSpPr>
          <p:cNvPr id="25" name="object 25"/>
          <p:cNvSpPr txBox="1"/>
          <p:nvPr/>
        </p:nvSpPr>
        <p:spPr>
          <a:xfrm>
            <a:off x="4474497" y="5994897"/>
            <a:ext cx="285750" cy="162560"/>
          </a:xfrm>
          <a:prstGeom prst="rect">
            <a:avLst/>
          </a:prstGeom>
        </p:spPr>
        <p:txBody>
          <a:bodyPr vert="horz" wrap="square" lIns="0" tIns="12700" rIns="0" bIns="0" rtlCol="0">
            <a:spAutoFit/>
          </a:bodyPr>
          <a:lstStyle/>
          <a:p>
            <a:pPr marL="12700">
              <a:lnSpc>
                <a:spcPct val="100000"/>
              </a:lnSpc>
              <a:spcBef>
                <a:spcPts val="100"/>
              </a:spcBef>
            </a:pPr>
            <a:r>
              <a:rPr sz="900" spc="-75" dirty="0">
                <a:latin typeface="Arial Black"/>
                <a:cs typeface="Arial Black"/>
              </a:rPr>
              <a:t>2021</a:t>
            </a:r>
            <a:endParaRPr sz="900" dirty="0">
              <a:latin typeface="Arial Black"/>
              <a:cs typeface="Arial Black"/>
            </a:endParaRPr>
          </a:p>
        </p:txBody>
      </p:sp>
      <p:sp>
        <p:nvSpPr>
          <p:cNvPr id="26" name="object 26"/>
          <p:cNvSpPr txBox="1"/>
          <p:nvPr/>
        </p:nvSpPr>
        <p:spPr>
          <a:xfrm>
            <a:off x="5049768" y="5994897"/>
            <a:ext cx="285750" cy="162560"/>
          </a:xfrm>
          <a:prstGeom prst="rect">
            <a:avLst/>
          </a:prstGeom>
        </p:spPr>
        <p:txBody>
          <a:bodyPr vert="horz" wrap="square" lIns="0" tIns="12700" rIns="0" bIns="0" rtlCol="0">
            <a:spAutoFit/>
          </a:bodyPr>
          <a:lstStyle/>
          <a:p>
            <a:pPr marL="12700">
              <a:lnSpc>
                <a:spcPct val="100000"/>
              </a:lnSpc>
              <a:spcBef>
                <a:spcPts val="100"/>
              </a:spcBef>
            </a:pPr>
            <a:r>
              <a:rPr sz="900" spc="-75" dirty="0">
                <a:latin typeface="Arial Black"/>
                <a:cs typeface="Arial Black"/>
              </a:rPr>
              <a:t>2022</a:t>
            </a:r>
            <a:endParaRPr sz="900" dirty="0">
              <a:latin typeface="Arial Black"/>
              <a:cs typeface="Arial Black"/>
            </a:endParaRPr>
          </a:p>
        </p:txBody>
      </p:sp>
      <p:sp>
        <p:nvSpPr>
          <p:cNvPr id="27" name="object 27"/>
          <p:cNvSpPr txBox="1"/>
          <p:nvPr/>
        </p:nvSpPr>
        <p:spPr>
          <a:xfrm>
            <a:off x="5625040" y="5994897"/>
            <a:ext cx="285750" cy="162560"/>
          </a:xfrm>
          <a:prstGeom prst="rect">
            <a:avLst/>
          </a:prstGeom>
        </p:spPr>
        <p:txBody>
          <a:bodyPr vert="horz" wrap="square" lIns="0" tIns="12700" rIns="0" bIns="0" rtlCol="0">
            <a:spAutoFit/>
          </a:bodyPr>
          <a:lstStyle/>
          <a:p>
            <a:pPr marL="12700">
              <a:lnSpc>
                <a:spcPct val="100000"/>
              </a:lnSpc>
              <a:spcBef>
                <a:spcPts val="100"/>
              </a:spcBef>
            </a:pPr>
            <a:r>
              <a:rPr sz="900" spc="-75" dirty="0">
                <a:latin typeface="Arial Black"/>
                <a:cs typeface="Arial Black"/>
              </a:rPr>
              <a:t>2023</a:t>
            </a:r>
            <a:endParaRPr sz="900" dirty="0">
              <a:latin typeface="Arial Black"/>
              <a:cs typeface="Arial Black"/>
            </a:endParaRPr>
          </a:p>
        </p:txBody>
      </p:sp>
      <p:sp>
        <p:nvSpPr>
          <p:cNvPr id="28" name="object 28"/>
          <p:cNvSpPr/>
          <p:nvPr/>
        </p:nvSpPr>
        <p:spPr>
          <a:xfrm>
            <a:off x="6353149" y="4316679"/>
            <a:ext cx="243840" cy="70485"/>
          </a:xfrm>
          <a:custGeom>
            <a:avLst/>
            <a:gdLst/>
            <a:ahLst/>
            <a:cxnLst/>
            <a:rect l="l" t="t" r="r" b="b"/>
            <a:pathLst>
              <a:path w="243840" h="70485">
                <a:moveTo>
                  <a:pt x="243839" y="0"/>
                </a:moveTo>
                <a:lnTo>
                  <a:pt x="0" y="0"/>
                </a:lnTo>
                <a:lnTo>
                  <a:pt x="0" y="70040"/>
                </a:lnTo>
                <a:lnTo>
                  <a:pt x="243839" y="70040"/>
                </a:lnTo>
                <a:lnTo>
                  <a:pt x="243839" y="0"/>
                </a:lnTo>
                <a:close/>
              </a:path>
            </a:pathLst>
          </a:custGeom>
          <a:solidFill>
            <a:srgbClr val="C00000">
              <a:alpha val="34899"/>
            </a:srgbClr>
          </a:solidFill>
        </p:spPr>
        <p:txBody>
          <a:bodyPr wrap="square" lIns="0" tIns="0" rIns="0" bIns="0" rtlCol="0"/>
          <a:lstStyle/>
          <a:p>
            <a:endParaRPr dirty="0"/>
          </a:p>
        </p:txBody>
      </p:sp>
      <p:sp>
        <p:nvSpPr>
          <p:cNvPr id="29" name="object 29"/>
          <p:cNvSpPr txBox="1"/>
          <p:nvPr/>
        </p:nvSpPr>
        <p:spPr>
          <a:xfrm>
            <a:off x="6610003" y="4258468"/>
            <a:ext cx="1999614" cy="623570"/>
          </a:xfrm>
          <a:prstGeom prst="rect">
            <a:avLst/>
          </a:prstGeom>
        </p:spPr>
        <p:txBody>
          <a:bodyPr vert="horz" wrap="square" lIns="0" tIns="12700" rIns="0" bIns="0" rtlCol="0">
            <a:spAutoFit/>
          </a:bodyPr>
          <a:lstStyle/>
          <a:p>
            <a:pPr marL="12700">
              <a:lnSpc>
                <a:spcPct val="100000"/>
              </a:lnSpc>
              <a:spcBef>
                <a:spcPts val="100"/>
              </a:spcBef>
            </a:pPr>
            <a:r>
              <a:rPr sz="900" spc="-25" dirty="0">
                <a:latin typeface="Arial Black"/>
                <a:cs typeface="Arial Black"/>
              </a:rPr>
              <a:t>Gap</a:t>
            </a:r>
            <a:endParaRPr sz="900" dirty="0">
              <a:latin typeface="Arial Black"/>
              <a:cs typeface="Arial Black"/>
            </a:endParaRPr>
          </a:p>
          <a:p>
            <a:pPr marL="12700" marR="5080">
              <a:lnSpc>
                <a:spcPct val="167900"/>
              </a:lnSpc>
            </a:pPr>
            <a:r>
              <a:rPr sz="900" spc="-60" dirty="0">
                <a:latin typeface="Arial Black"/>
                <a:cs typeface="Arial Black"/>
              </a:rPr>
              <a:t>Rent</a:t>
            </a:r>
            <a:r>
              <a:rPr sz="900" spc="-30" dirty="0">
                <a:latin typeface="Arial Black"/>
                <a:cs typeface="Arial Black"/>
              </a:rPr>
              <a:t> </a:t>
            </a:r>
            <a:r>
              <a:rPr sz="900" spc="-45" dirty="0">
                <a:latin typeface="Arial Black"/>
                <a:cs typeface="Arial Black"/>
              </a:rPr>
              <a:t>Affordable </a:t>
            </a:r>
            <a:r>
              <a:rPr sz="900" spc="-20" dirty="0">
                <a:latin typeface="Arial Black"/>
                <a:cs typeface="Arial Black"/>
              </a:rPr>
              <a:t>for</a:t>
            </a:r>
            <a:r>
              <a:rPr sz="900" spc="-35" dirty="0">
                <a:latin typeface="Arial Black"/>
                <a:cs typeface="Arial Black"/>
              </a:rPr>
              <a:t> </a:t>
            </a:r>
            <a:r>
              <a:rPr sz="900" spc="-45" dirty="0">
                <a:latin typeface="Arial Black"/>
                <a:cs typeface="Arial Black"/>
              </a:rPr>
              <a:t>Median</a:t>
            </a:r>
            <a:r>
              <a:rPr sz="900" spc="-20" dirty="0">
                <a:latin typeface="Arial Black"/>
                <a:cs typeface="Arial Black"/>
              </a:rPr>
              <a:t> </a:t>
            </a:r>
            <a:r>
              <a:rPr sz="900" spc="-30" dirty="0">
                <a:latin typeface="Arial Black"/>
                <a:cs typeface="Arial Black"/>
              </a:rPr>
              <a:t>Renter </a:t>
            </a:r>
            <a:r>
              <a:rPr sz="900" spc="-45" dirty="0">
                <a:latin typeface="Arial Black"/>
                <a:cs typeface="Arial Black"/>
              </a:rPr>
              <a:t>Mean</a:t>
            </a:r>
            <a:r>
              <a:rPr sz="900" spc="-50" dirty="0">
                <a:latin typeface="Arial Black"/>
                <a:cs typeface="Arial Black"/>
              </a:rPr>
              <a:t> </a:t>
            </a:r>
            <a:r>
              <a:rPr sz="900" spc="-20" dirty="0">
                <a:latin typeface="Arial Black"/>
                <a:cs typeface="Arial Black"/>
              </a:rPr>
              <a:t>Rent</a:t>
            </a:r>
            <a:endParaRPr sz="900" dirty="0">
              <a:latin typeface="Arial Black"/>
              <a:cs typeface="Arial Black"/>
            </a:endParaRPr>
          </a:p>
        </p:txBody>
      </p:sp>
      <p:sp>
        <p:nvSpPr>
          <p:cNvPr id="30" name="object 30"/>
          <p:cNvSpPr/>
          <p:nvPr/>
        </p:nvSpPr>
        <p:spPr>
          <a:xfrm>
            <a:off x="6353149" y="4546968"/>
            <a:ext cx="243840" cy="70485"/>
          </a:xfrm>
          <a:custGeom>
            <a:avLst/>
            <a:gdLst/>
            <a:ahLst/>
            <a:cxnLst/>
            <a:rect l="l" t="t" r="r" b="b"/>
            <a:pathLst>
              <a:path w="243840" h="70485">
                <a:moveTo>
                  <a:pt x="243839" y="0"/>
                </a:moveTo>
                <a:lnTo>
                  <a:pt x="0" y="0"/>
                </a:lnTo>
                <a:lnTo>
                  <a:pt x="0" y="70040"/>
                </a:lnTo>
                <a:lnTo>
                  <a:pt x="243839" y="70040"/>
                </a:lnTo>
                <a:lnTo>
                  <a:pt x="243839" y="0"/>
                </a:lnTo>
                <a:close/>
              </a:path>
            </a:pathLst>
          </a:custGeom>
          <a:solidFill>
            <a:srgbClr val="1F3863">
              <a:alpha val="83920"/>
            </a:srgbClr>
          </a:solidFill>
        </p:spPr>
        <p:txBody>
          <a:bodyPr wrap="square" lIns="0" tIns="0" rIns="0" bIns="0" rtlCol="0"/>
          <a:lstStyle/>
          <a:p>
            <a:endParaRPr dirty="0"/>
          </a:p>
        </p:txBody>
      </p:sp>
      <p:sp>
        <p:nvSpPr>
          <p:cNvPr id="31" name="object 31"/>
          <p:cNvSpPr/>
          <p:nvPr/>
        </p:nvSpPr>
        <p:spPr>
          <a:xfrm>
            <a:off x="6353145" y="4812266"/>
            <a:ext cx="243840" cy="0"/>
          </a:xfrm>
          <a:custGeom>
            <a:avLst/>
            <a:gdLst/>
            <a:ahLst/>
            <a:cxnLst/>
            <a:rect l="l" t="t" r="r" b="b"/>
            <a:pathLst>
              <a:path w="243840">
                <a:moveTo>
                  <a:pt x="0" y="0"/>
                </a:moveTo>
                <a:lnTo>
                  <a:pt x="243840" y="0"/>
                </a:lnTo>
              </a:path>
            </a:pathLst>
          </a:custGeom>
          <a:ln w="28575">
            <a:solidFill>
              <a:srgbClr val="1F3863"/>
            </a:solidFill>
          </a:ln>
        </p:spPr>
        <p:txBody>
          <a:bodyPr wrap="square" lIns="0" tIns="0" rIns="0" bIns="0" rtlCol="0"/>
          <a:lstStyle/>
          <a:p>
            <a:endParaRPr dirty="0"/>
          </a:p>
        </p:txBody>
      </p:sp>
      <p:sp>
        <p:nvSpPr>
          <p:cNvPr id="32" name="object 32"/>
          <p:cNvSpPr txBox="1"/>
          <p:nvPr/>
        </p:nvSpPr>
        <p:spPr>
          <a:xfrm>
            <a:off x="1977442" y="3305523"/>
            <a:ext cx="1278890" cy="299720"/>
          </a:xfrm>
          <a:prstGeom prst="rect">
            <a:avLst/>
          </a:prstGeom>
        </p:spPr>
        <p:txBody>
          <a:bodyPr vert="horz" wrap="square" lIns="0" tIns="12700" rIns="0" bIns="0" rtlCol="0">
            <a:spAutoFit/>
          </a:bodyPr>
          <a:lstStyle/>
          <a:p>
            <a:pPr algn="ctr">
              <a:lnSpc>
                <a:spcPct val="100000"/>
              </a:lnSpc>
              <a:spcBef>
                <a:spcPts val="100"/>
              </a:spcBef>
            </a:pPr>
            <a:r>
              <a:rPr sz="900" spc="-25" dirty="0">
                <a:solidFill>
                  <a:srgbClr val="001327"/>
                </a:solidFill>
                <a:latin typeface="Arial Black"/>
                <a:cs typeface="Arial Black"/>
              </a:rPr>
              <a:t>Mar</a:t>
            </a:r>
            <a:r>
              <a:rPr sz="900" spc="-60" dirty="0">
                <a:solidFill>
                  <a:srgbClr val="001327"/>
                </a:solidFill>
                <a:latin typeface="Arial Black"/>
                <a:cs typeface="Arial Black"/>
              </a:rPr>
              <a:t> </a:t>
            </a:r>
            <a:r>
              <a:rPr sz="900" spc="-90" dirty="0">
                <a:solidFill>
                  <a:srgbClr val="001327"/>
                </a:solidFill>
                <a:latin typeface="Arial Black"/>
                <a:cs typeface="Arial Black"/>
              </a:rPr>
              <a:t>2015</a:t>
            </a:r>
            <a:r>
              <a:rPr sz="900" spc="-80" dirty="0">
                <a:solidFill>
                  <a:srgbClr val="001327"/>
                </a:solidFill>
                <a:latin typeface="Arial Black"/>
                <a:cs typeface="Arial Black"/>
              </a:rPr>
              <a:t> </a:t>
            </a:r>
            <a:r>
              <a:rPr sz="900" spc="-30" dirty="0">
                <a:solidFill>
                  <a:srgbClr val="001327"/>
                </a:solidFill>
                <a:latin typeface="Arial Black"/>
                <a:cs typeface="Arial Black"/>
              </a:rPr>
              <a:t>to</a:t>
            </a:r>
            <a:r>
              <a:rPr sz="900" spc="-60" dirty="0">
                <a:solidFill>
                  <a:srgbClr val="001327"/>
                </a:solidFill>
                <a:latin typeface="Arial Black"/>
                <a:cs typeface="Arial Black"/>
              </a:rPr>
              <a:t> </a:t>
            </a:r>
            <a:r>
              <a:rPr sz="900" spc="-25" dirty="0">
                <a:solidFill>
                  <a:srgbClr val="001327"/>
                </a:solidFill>
                <a:latin typeface="Arial Black"/>
                <a:cs typeface="Arial Black"/>
              </a:rPr>
              <a:t>Mar</a:t>
            </a:r>
            <a:r>
              <a:rPr sz="900" spc="-60" dirty="0">
                <a:solidFill>
                  <a:srgbClr val="001327"/>
                </a:solidFill>
                <a:latin typeface="Arial Black"/>
                <a:cs typeface="Arial Black"/>
              </a:rPr>
              <a:t> </a:t>
            </a:r>
            <a:r>
              <a:rPr sz="900" spc="-40" dirty="0">
                <a:solidFill>
                  <a:srgbClr val="001327"/>
                </a:solidFill>
                <a:latin typeface="Arial Black"/>
                <a:cs typeface="Arial Black"/>
              </a:rPr>
              <a:t>2020:</a:t>
            </a:r>
            <a:endParaRPr sz="900" dirty="0">
              <a:latin typeface="Arial Black"/>
              <a:cs typeface="Arial Black"/>
            </a:endParaRPr>
          </a:p>
          <a:p>
            <a:pPr algn="ctr">
              <a:lnSpc>
                <a:spcPct val="100000"/>
              </a:lnSpc>
            </a:pPr>
            <a:r>
              <a:rPr sz="900" spc="-95" dirty="0">
                <a:solidFill>
                  <a:srgbClr val="C00000"/>
                </a:solidFill>
                <a:latin typeface="Arial Black"/>
                <a:cs typeface="Arial Black"/>
              </a:rPr>
              <a:t>+22%</a:t>
            </a:r>
            <a:r>
              <a:rPr sz="900" spc="-50" dirty="0">
                <a:solidFill>
                  <a:srgbClr val="C00000"/>
                </a:solidFill>
                <a:latin typeface="Arial Black"/>
                <a:cs typeface="Arial Black"/>
              </a:rPr>
              <a:t> </a:t>
            </a:r>
            <a:r>
              <a:rPr sz="900" spc="-10" dirty="0">
                <a:solidFill>
                  <a:srgbClr val="C00000"/>
                </a:solidFill>
                <a:latin typeface="Arial Black"/>
                <a:cs typeface="Arial Black"/>
              </a:rPr>
              <a:t>(+$253)</a:t>
            </a:r>
            <a:endParaRPr sz="900" dirty="0">
              <a:latin typeface="Arial Black"/>
              <a:cs typeface="Arial Black"/>
            </a:endParaRPr>
          </a:p>
        </p:txBody>
      </p:sp>
      <p:sp>
        <p:nvSpPr>
          <p:cNvPr id="33" name="object 33"/>
          <p:cNvSpPr txBox="1"/>
          <p:nvPr/>
        </p:nvSpPr>
        <p:spPr>
          <a:xfrm>
            <a:off x="4056901" y="2683045"/>
            <a:ext cx="1262380" cy="299720"/>
          </a:xfrm>
          <a:prstGeom prst="rect">
            <a:avLst/>
          </a:prstGeom>
        </p:spPr>
        <p:txBody>
          <a:bodyPr vert="horz" wrap="square" lIns="0" tIns="12700" rIns="0" bIns="0" rtlCol="0">
            <a:spAutoFit/>
          </a:bodyPr>
          <a:lstStyle/>
          <a:p>
            <a:pPr algn="ctr">
              <a:lnSpc>
                <a:spcPct val="100000"/>
              </a:lnSpc>
              <a:spcBef>
                <a:spcPts val="100"/>
              </a:spcBef>
            </a:pPr>
            <a:r>
              <a:rPr sz="900" spc="-25" dirty="0">
                <a:solidFill>
                  <a:srgbClr val="001327"/>
                </a:solidFill>
                <a:latin typeface="Arial Black"/>
                <a:cs typeface="Arial Black"/>
              </a:rPr>
              <a:t>Mar</a:t>
            </a:r>
            <a:r>
              <a:rPr sz="900" spc="-60" dirty="0">
                <a:solidFill>
                  <a:srgbClr val="001327"/>
                </a:solidFill>
                <a:latin typeface="Arial Black"/>
                <a:cs typeface="Arial Black"/>
              </a:rPr>
              <a:t> </a:t>
            </a:r>
            <a:r>
              <a:rPr sz="900" spc="-90" dirty="0">
                <a:solidFill>
                  <a:srgbClr val="001327"/>
                </a:solidFill>
                <a:latin typeface="Arial Black"/>
                <a:cs typeface="Arial Black"/>
              </a:rPr>
              <a:t>2020</a:t>
            </a:r>
            <a:r>
              <a:rPr sz="900" spc="-80" dirty="0">
                <a:solidFill>
                  <a:srgbClr val="001327"/>
                </a:solidFill>
                <a:latin typeface="Arial Black"/>
                <a:cs typeface="Arial Black"/>
              </a:rPr>
              <a:t> </a:t>
            </a:r>
            <a:r>
              <a:rPr sz="900" spc="-30" dirty="0">
                <a:solidFill>
                  <a:srgbClr val="001327"/>
                </a:solidFill>
                <a:latin typeface="Arial Black"/>
                <a:cs typeface="Arial Black"/>
              </a:rPr>
              <a:t>to</a:t>
            </a:r>
            <a:r>
              <a:rPr sz="900" spc="-60" dirty="0">
                <a:solidFill>
                  <a:srgbClr val="001327"/>
                </a:solidFill>
                <a:latin typeface="Arial Black"/>
                <a:cs typeface="Arial Black"/>
              </a:rPr>
              <a:t> </a:t>
            </a:r>
            <a:r>
              <a:rPr sz="900" spc="-85" dirty="0">
                <a:solidFill>
                  <a:srgbClr val="001327"/>
                </a:solidFill>
                <a:latin typeface="Arial Black"/>
                <a:cs typeface="Arial Black"/>
              </a:rPr>
              <a:t>Dec</a:t>
            </a:r>
            <a:r>
              <a:rPr sz="900" spc="-50" dirty="0">
                <a:solidFill>
                  <a:srgbClr val="001327"/>
                </a:solidFill>
                <a:latin typeface="Arial Black"/>
                <a:cs typeface="Arial Black"/>
              </a:rPr>
              <a:t> </a:t>
            </a:r>
            <a:r>
              <a:rPr sz="900" spc="-40" dirty="0">
                <a:solidFill>
                  <a:srgbClr val="001327"/>
                </a:solidFill>
                <a:latin typeface="Arial Black"/>
                <a:cs typeface="Arial Black"/>
              </a:rPr>
              <a:t>2022:</a:t>
            </a:r>
            <a:endParaRPr sz="900" dirty="0">
              <a:latin typeface="Arial Black"/>
              <a:cs typeface="Arial Black"/>
            </a:endParaRPr>
          </a:p>
          <a:p>
            <a:pPr algn="ctr">
              <a:lnSpc>
                <a:spcPct val="100000"/>
              </a:lnSpc>
            </a:pPr>
            <a:r>
              <a:rPr sz="900" spc="-95" dirty="0">
                <a:solidFill>
                  <a:srgbClr val="C00000"/>
                </a:solidFill>
                <a:latin typeface="Arial Black"/>
                <a:cs typeface="Arial Black"/>
              </a:rPr>
              <a:t>+24%</a:t>
            </a:r>
            <a:r>
              <a:rPr sz="900" spc="-50" dirty="0">
                <a:solidFill>
                  <a:srgbClr val="C00000"/>
                </a:solidFill>
                <a:latin typeface="Arial Black"/>
                <a:cs typeface="Arial Black"/>
              </a:rPr>
              <a:t> </a:t>
            </a:r>
            <a:r>
              <a:rPr sz="900" spc="-10" dirty="0">
                <a:solidFill>
                  <a:srgbClr val="C00000"/>
                </a:solidFill>
                <a:latin typeface="Arial Black"/>
                <a:cs typeface="Arial Black"/>
              </a:rPr>
              <a:t>(+$334)</a:t>
            </a:r>
            <a:endParaRPr sz="900" dirty="0">
              <a:latin typeface="Arial Black"/>
              <a:cs typeface="Arial Black"/>
            </a:endParaRPr>
          </a:p>
        </p:txBody>
      </p:sp>
      <p:sp>
        <p:nvSpPr>
          <p:cNvPr id="34" name="object 34"/>
          <p:cNvSpPr txBox="1"/>
          <p:nvPr/>
        </p:nvSpPr>
        <p:spPr>
          <a:xfrm>
            <a:off x="6953948" y="2206231"/>
            <a:ext cx="5103495" cy="1108075"/>
          </a:xfrm>
          <a:prstGeom prst="rect">
            <a:avLst/>
          </a:prstGeom>
          <a:ln w="15875">
            <a:solidFill>
              <a:srgbClr val="001327"/>
            </a:solidFill>
          </a:ln>
        </p:spPr>
        <p:txBody>
          <a:bodyPr vert="horz" wrap="square" lIns="0" tIns="36830" rIns="0" bIns="0" rtlCol="0">
            <a:spAutoFit/>
          </a:bodyPr>
          <a:lstStyle/>
          <a:p>
            <a:pPr marL="91440" marR="466090">
              <a:lnSpc>
                <a:spcPct val="100000"/>
              </a:lnSpc>
              <a:spcBef>
                <a:spcPts val="290"/>
              </a:spcBef>
            </a:pPr>
            <a:r>
              <a:rPr sz="1100" dirty="0">
                <a:solidFill>
                  <a:srgbClr val="001327"/>
                </a:solidFill>
                <a:latin typeface="Tahoma"/>
                <a:cs typeface="Tahoma"/>
              </a:rPr>
              <a:t>Rents</a:t>
            </a:r>
            <a:r>
              <a:rPr sz="1100" spc="15" dirty="0">
                <a:solidFill>
                  <a:srgbClr val="001327"/>
                </a:solidFill>
                <a:latin typeface="Tahoma"/>
                <a:cs typeface="Tahoma"/>
              </a:rPr>
              <a:t> </a:t>
            </a:r>
            <a:r>
              <a:rPr sz="1100" dirty="0">
                <a:solidFill>
                  <a:srgbClr val="001327"/>
                </a:solidFill>
                <a:latin typeface="Tahoma"/>
                <a:cs typeface="Tahoma"/>
              </a:rPr>
              <a:t>increased</a:t>
            </a:r>
            <a:r>
              <a:rPr sz="1100" spc="-20" dirty="0">
                <a:solidFill>
                  <a:srgbClr val="001327"/>
                </a:solidFill>
                <a:latin typeface="Tahoma"/>
                <a:cs typeface="Tahoma"/>
              </a:rPr>
              <a:t> </a:t>
            </a:r>
            <a:r>
              <a:rPr sz="1100" spc="65" dirty="0">
                <a:solidFill>
                  <a:srgbClr val="001327"/>
                </a:solidFill>
                <a:latin typeface="Tahoma"/>
                <a:cs typeface="Tahoma"/>
              </a:rPr>
              <a:t>more</a:t>
            </a:r>
            <a:r>
              <a:rPr sz="1100" spc="-5" dirty="0">
                <a:solidFill>
                  <a:srgbClr val="001327"/>
                </a:solidFill>
                <a:latin typeface="Tahoma"/>
                <a:cs typeface="Tahoma"/>
              </a:rPr>
              <a:t> </a:t>
            </a:r>
            <a:r>
              <a:rPr sz="1100" dirty="0">
                <a:solidFill>
                  <a:srgbClr val="001327"/>
                </a:solidFill>
                <a:latin typeface="Tahoma"/>
                <a:cs typeface="Tahoma"/>
              </a:rPr>
              <a:t>in</a:t>
            </a:r>
            <a:r>
              <a:rPr sz="1100" spc="25" dirty="0">
                <a:solidFill>
                  <a:srgbClr val="001327"/>
                </a:solidFill>
                <a:latin typeface="Tahoma"/>
                <a:cs typeface="Tahoma"/>
              </a:rPr>
              <a:t> </a:t>
            </a:r>
            <a:r>
              <a:rPr sz="1100" dirty="0">
                <a:solidFill>
                  <a:srgbClr val="001327"/>
                </a:solidFill>
                <a:latin typeface="Tahoma"/>
                <a:cs typeface="Tahoma"/>
              </a:rPr>
              <a:t>Dallas</a:t>
            </a:r>
            <a:r>
              <a:rPr sz="1100" spc="35" dirty="0">
                <a:solidFill>
                  <a:srgbClr val="001327"/>
                </a:solidFill>
                <a:latin typeface="Tahoma"/>
                <a:cs typeface="Tahoma"/>
              </a:rPr>
              <a:t> </a:t>
            </a:r>
            <a:r>
              <a:rPr sz="1100" dirty="0">
                <a:solidFill>
                  <a:srgbClr val="001327"/>
                </a:solidFill>
                <a:latin typeface="Tahoma"/>
                <a:cs typeface="Tahoma"/>
              </a:rPr>
              <a:t>in</a:t>
            </a:r>
            <a:r>
              <a:rPr sz="1100" spc="25" dirty="0">
                <a:solidFill>
                  <a:srgbClr val="001327"/>
                </a:solidFill>
                <a:latin typeface="Tahoma"/>
                <a:cs typeface="Tahoma"/>
              </a:rPr>
              <a:t> </a:t>
            </a:r>
            <a:r>
              <a:rPr sz="1100" dirty="0">
                <a:solidFill>
                  <a:srgbClr val="001327"/>
                </a:solidFill>
                <a:latin typeface="Tahoma"/>
                <a:cs typeface="Tahoma"/>
              </a:rPr>
              <a:t>the</a:t>
            </a:r>
            <a:r>
              <a:rPr sz="1100" spc="25" dirty="0">
                <a:solidFill>
                  <a:srgbClr val="001327"/>
                </a:solidFill>
                <a:latin typeface="Tahoma"/>
                <a:cs typeface="Tahoma"/>
              </a:rPr>
              <a:t> </a:t>
            </a:r>
            <a:r>
              <a:rPr sz="1100" spc="-100" dirty="0">
                <a:solidFill>
                  <a:srgbClr val="001327"/>
                </a:solidFill>
                <a:latin typeface="Arial Black"/>
                <a:cs typeface="Arial Black"/>
              </a:rPr>
              <a:t>2.5</a:t>
            </a:r>
            <a:r>
              <a:rPr sz="1100" spc="-15" dirty="0">
                <a:solidFill>
                  <a:srgbClr val="001327"/>
                </a:solidFill>
                <a:latin typeface="Arial Black"/>
                <a:cs typeface="Arial Black"/>
              </a:rPr>
              <a:t> </a:t>
            </a:r>
            <a:r>
              <a:rPr sz="1100" spc="-75" dirty="0">
                <a:solidFill>
                  <a:srgbClr val="001327"/>
                </a:solidFill>
                <a:latin typeface="Arial Black"/>
                <a:cs typeface="Arial Black"/>
              </a:rPr>
              <a:t>years</a:t>
            </a:r>
            <a:r>
              <a:rPr sz="1100" spc="-5" dirty="0">
                <a:solidFill>
                  <a:srgbClr val="001327"/>
                </a:solidFill>
                <a:latin typeface="Arial Black"/>
                <a:cs typeface="Arial Black"/>
              </a:rPr>
              <a:t> </a:t>
            </a:r>
            <a:r>
              <a:rPr sz="1100" spc="-40" dirty="0">
                <a:solidFill>
                  <a:srgbClr val="001327"/>
                </a:solidFill>
                <a:latin typeface="Arial Black"/>
                <a:cs typeface="Arial Black"/>
              </a:rPr>
              <a:t>after</a:t>
            </a:r>
            <a:r>
              <a:rPr sz="1100" spc="-25" dirty="0">
                <a:solidFill>
                  <a:srgbClr val="001327"/>
                </a:solidFill>
                <a:latin typeface="Arial Black"/>
                <a:cs typeface="Arial Black"/>
              </a:rPr>
              <a:t> </a:t>
            </a:r>
            <a:r>
              <a:rPr sz="1100" spc="-45" dirty="0">
                <a:solidFill>
                  <a:srgbClr val="001327"/>
                </a:solidFill>
                <a:latin typeface="Arial Black"/>
                <a:cs typeface="Arial Black"/>
              </a:rPr>
              <a:t>the</a:t>
            </a:r>
            <a:r>
              <a:rPr sz="1100" spc="5" dirty="0">
                <a:solidFill>
                  <a:srgbClr val="001327"/>
                </a:solidFill>
                <a:latin typeface="Arial Black"/>
                <a:cs typeface="Arial Black"/>
              </a:rPr>
              <a:t> </a:t>
            </a:r>
            <a:r>
              <a:rPr sz="1100" spc="-50" dirty="0">
                <a:solidFill>
                  <a:srgbClr val="001327"/>
                </a:solidFill>
                <a:latin typeface="Arial Black"/>
                <a:cs typeface="Arial Black"/>
              </a:rPr>
              <a:t>start</a:t>
            </a:r>
            <a:r>
              <a:rPr sz="1100" spc="-25" dirty="0">
                <a:solidFill>
                  <a:srgbClr val="001327"/>
                </a:solidFill>
                <a:latin typeface="Arial Black"/>
                <a:cs typeface="Arial Black"/>
              </a:rPr>
              <a:t> </a:t>
            </a:r>
            <a:r>
              <a:rPr sz="1100" spc="-35" dirty="0">
                <a:solidFill>
                  <a:srgbClr val="001327"/>
                </a:solidFill>
                <a:latin typeface="Arial Black"/>
                <a:cs typeface="Arial Black"/>
              </a:rPr>
              <a:t>of</a:t>
            </a:r>
            <a:r>
              <a:rPr sz="1100" dirty="0">
                <a:solidFill>
                  <a:srgbClr val="001327"/>
                </a:solidFill>
                <a:latin typeface="Arial Black"/>
                <a:cs typeface="Arial Black"/>
              </a:rPr>
              <a:t> </a:t>
            </a:r>
            <a:r>
              <a:rPr sz="1100" spc="-25" dirty="0">
                <a:solidFill>
                  <a:srgbClr val="001327"/>
                </a:solidFill>
                <a:latin typeface="Arial Black"/>
                <a:cs typeface="Arial Black"/>
              </a:rPr>
              <a:t>the </a:t>
            </a:r>
            <a:r>
              <a:rPr sz="1100" spc="-70" dirty="0">
                <a:solidFill>
                  <a:srgbClr val="001327"/>
                </a:solidFill>
                <a:latin typeface="Arial Black"/>
                <a:cs typeface="Arial Black"/>
              </a:rPr>
              <a:t>pandemic</a:t>
            </a:r>
            <a:r>
              <a:rPr sz="1100" spc="-25" dirty="0">
                <a:solidFill>
                  <a:srgbClr val="001327"/>
                </a:solidFill>
                <a:latin typeface="Arial Black"/>
                <a:cs typeface="Arial Black"/>
              </a:rPr>
              <a:t> </a:t>
            </a:r>
            <a:r>
              <a:rPr sz="1100" dirty="0">
                <a:solidFill>
                  <a:srgbClr val="001327"/>
                </a:solidFill>
                <a:latin typeface="Tahoma"/>
                <a:cs typeface="Tahoma"/>
              </a:rPr>
              <a:t>than</a:t>
            </a:r>
            <a:r>
              <a:rPr sz="1100" spc="15" dirty="0">
                <a:solidFill>
                  <a:srgbClr val="001327"/>
                </a:solidFill>
                <a:latin typeface="Tahoma"/>
                <a:cs typeface="Tahoma"/>
              </a:rPr>
              <a:t> </a:t>
            </a:r>
            <a:r>
              <a:rPr sz="1100" dirty="0">
                <a:solidFill>
                  <a:srgbClr val="001327"/>
                </a:solidFill>
                <a:latin typeface="Tahoma"/>
                <a:cs typeface="Tahoma"/>
              </a:rPr>
              <a:t>in</a:t>
            </a:r>
            <a:r>
              <a:rPr sz="1100" spc="-5" dirty="0">
                <a:solidFill>
                  <a:srgbClr val="001327"/>
                </a:solidFill>
                <a:latin typeface="Tahoma"/>
                <a:cs typeface="Tahoma"/>
              </a:rPr>
              <a:t> </a:t>
            </a:r>
            <a:r>
              <a:rPr sz="1100" dirty="0">
                <a:solidFill>
                  <a:srgbClr val="001327"/>
                </a:solidFill>
                <a:latin typeface="Tahoma"/>
                <a:cs typeface="Tahoma"/>
              </a:rPr>
              <a:t>the </a:t>
            </a:r>
            <a:r>
              <a:rPr sz="1100" spc="-120" dirty="0">
                <a:solidFill>
                  <a:srgbClr val="001327"/>
                </a:solidFill>
                <a:latin typeface="Arial Black"/>
                <a:cs typeface="Arial Black"/>
              </a:rPr>
              <a:t>6</a:t>
            </a:r>
            <a:r>
              <a:rPr sz="1100" spc="-10" dirty="0">
                <a:solidFill>
                  <a:srgbClr val="001327"/>
                </a:solidFill>
                <a:latin typeface="Arial Black"/>
                <a:cs typeface="Arial Black"/>
              </a:rPr>
              <a:t> </a:t>
            </a:r>
            <a:r>
              <a:rPr sz="1100" spc="-75" dirty="0">
                <a:solidFill>
                  <a:srgbClr val="001327"/>
                </a:solidFill>
                <a:latin typeface="Arial Black"/>
                <a:cs typeface="Arial Black"/>
              </a:rPr>
              <a:t>years</a:t>
            </a:r>
            <a:r>
              <a:rPr sz="1100" spc="-45" dirty="0">
                <a:solidFill>
                  <a:srgbClr val="001327"/>
                </a:solidFill>
                <a:latin typeface="Arial Black"/>
                <a:cs typeface="Arial Black"/>
              </a:rPr>
              <a:t> </a:t>
            </a:r>
            <a:r>
              <a:rPr sz="1100" spc="-55" dirty="0">
                <a:solidFill>
                  <a:srgbClr val="001327"/>
                </a:solidFill>
                <a:latin typeface="Arial Black"/>
                <a:cs typeface="Arial Black"/>
              </a:rPr>
              <a:t>before</a:t>
            </a:r>
            <a:r>
              <a:rPr sz="1100" spc="-40" dirty="0">
                <a:solidFill>
                  <a:srgbClr val="001327"/>
                </a:solidFill>
                <a:latin typeface="Arial Black"/>
                <a:cs typeface="Arial Black"/>
              </a:rPr>
              <a:t> </a:t>
            </a:r>
            <a:r>
              <a:rPr sz="1100" spc="-45" dirty="0">
                <a:solidFill>
                  <a:srgbClr val="001327"/>
                </a:solidFill>
                <a:latin typeface="Arial Black"/>
                <a:cs typeface="Arial Black"/>
              </a:rPr>
              <a:t>the</a:t>
            </a:r>
            <a:r>
              <a:rPr sz="1100" spc="-15" dirty="0">
                <a:solidFill>
                  <a:srgbClr val="001327"/>
                </a:solidFill>
                <a:latin typeface="Arial Black"/>
                <a:cs typeface="Arial Black"/>
              </a:rPr>
              <a:t> </a:t>
            </a:r>
            <a:r>
              <a:rPr sz="1100" spc="-10" dirty="0">
                <a:solidFill>
                  <a:srgbClr val="001327"/>
                </a:solidFill>
                <a:latin typeface="Arial Black"/>
                <a:cs typeface="Arial Black"/>
              </a:rPr>
              <a:t>pandemic.</a:t>
            </a:r>
            <a:endParaRPr sz="1100" dirty="0">
              <a:latin typeface="Arial Black"/>
              <a:cs typeface="Arial Black"/>
            </a:endParaRPr>
          </a:p>
          <a:p>
            <a:pPr marL="91440" marR="167640">
              <a:lnSpc>
                <a:spcPct val="100000"/>
              </a:lnSpc>
              <a:spcBef>
                <a:spcPts val="1320"/>
              </a:spcBef>
            </a:pPr>
            <a:r>
              <a:rPr sz="1100" dirty="0">
                <a:solidFill>
                  <a:srgbClr val="001327"/>
                </a:solidFill>
                <a:latin typeface="Tahoma"/>
                <a:cs typeface="Tahoma"/>
              </a:rPr>
              <a:t>Beginning</a:t>
            </a:r>
            <a:r>
              <a:rPr sz="1100" spc="55" dirty="0">
                <a:solidFill>
                  <a:srgbClr val="001327"/>
                </a:solidFill>
                <a:latin typeface="Tahoma"/>
                <a:cs typeface="Tahoma"/>
              </a:rPr>
              <a:t> </a:t>
            </a:r>
            <a:r>
              <a:rPr sz="1100" dirty="0">
                <a:solidFill>
                  <a:srgbClr val="001327"/>
                </a:solidFill>
                <a:latin typeface="Tahoma"/>
                <a:cs typeface="Tahoma"/>
              </a:rPr>
              <a:t>in</a:t>
            </a:r>
            <a:r>
              <a:rPr sz="1100" spc="75" dirty="0">
                <a:solidFill>
                  <a:srgbClr val="001327"/>
                </a:solidFill>
                <a:latin typeface="Tahoma"/>
                <a:cs typeface="Tahoma"/>
              </a:rPr>
              <a:t> </a:t>
            </a:r>
            <a:r>
              <a:rPr sz="1100" dirty="0">
                <a:solidFill>
                  <a:srgbClr val="001327"/>
                </a:solidFill>
                <a:latin typeface="Tahoma"/>
                <a:cs typeface="Tahoma"/>
              </a:rPr>
              <a:t>2022</a:t>
            </a:r>
            <a:r>
              <a:rPr sz="1100" spc="20" dirty="0">
                <a:solidFill>
                  <a:srgbClr val="001327"/>
                </a:solidFill>
                <a:latin typeface="Tahoma"/>
                <a:cs typeface="Tahoma"/>
              </a:rPr>
              <a:t> </a:t>
            </a:r>
            <a:r>
              <a:rPr sz="1100" dirty="0">
                <a:solidFill>
                  <a:srgbClr val="001327"/>
                </a:solidFill>
                <a:latin typeface="Tahoma"/>
                <a:cs typeface="Tahoma"/>
              </a:rPr>
              <a:t>rents</a:t>
            </a:r>
            <a:r>
              <a:rPr sz="1100" spc="65" dirty="0">
                <a:solidFill>
                  <a:srgbClr val="001327"/>
                </a:solidFill>
                <a:latin typeface="Tahoma"/>
                <a:cs typeface="Tahoma"/>
              </a:rPr>
              <a:t> </a:t>
            </a:r>
            <a:r>
              <a:rPr sz="1100" dirty="0">
                <a:solidFill>
                  <a:srgbClr val="001327"/>
                </a:solidFill>
                <a:latin typeface="Tahoma"/>
                <a:cs typeface="Tahoma"/>
              </a:rPr>
              <a:t>started</a:t>
            </a:r>
            <a:r>
              <a:rPr sz="1100" spc="60" dirty="0">
                <a:solidFill>
                  <a:srgbClr val="001327"/>
                </a:solidFill>
                <a:latin typeface="Tahoma"/>
                <a:cs typeface="Tahoma"/>
              </a:rPr>
              <a:t> </a:t>
            </a:r>
            <a:r>
              <a:rPr sz="1100" dirty="0">
                <a:solidFill>
                  <a:srgbClr val="001327"/>
                </a:solidFill>
                <a:latin typeface="Tahoma"/>
                <a:cs typeface="Tahoma"/>
              </a:rPr>
              <a:t>to</a:t>
            </a:r>
            <a:r>
              <a:rPr sz="1100" spc="90" dirty="0">
                <a:solidFill>
                  <a:srgbClr val="001327"/>
                </a:solidFill>
                <a:latin typeface="Tahoma"/>
                <a:cs typeface="Tahoma"/>
              </a:rPr>
              <a:t> </a:t>
            </a:r>
            <a:r>
              <a:rPr sz="1100" dirty="0">
                <a:solidFill>
                  <a:srgbClr val="001327"/>
                </a:solidFill>
                <a:latin typeface="Tahoma"/>
                <a:cs typeface="Tahoma"/>
              </a:rPr>
              <a:t>stabilize.</a:t>
            </a:r>
            <a:r>
              <a:rPr sz="1100" spc="55" dirty="0">
                <a:solidFill>
                  <a:srgbClr val="001327"/>
                </a:solidFill>
                <a:latin typeface="Tahoma"/>
                <a:cs typeface="Tahoma"/>
              </a:rPr>
              <a:t> </a:t>
            </a:r>
            <a:r>
              <a:rPr sz="1100" spc="-55" dirty="0">
                <a:solidFill>
                  <a:srgbClr val="001327"/>
                </a:solidFill>
                <a:latin typeface="Arial Black"/>
                <a:cs typeface="Arial Black"/>
              </a:rPr>
              <a:t>Annual</a:t>
            </a:r>
            <a:r>
              <a:rPr sz="1100" spc="75" dirty="0">
                <a:solidFill>
                  <a:srgbClr val="001327"/>
                </a:solidFill>
                <a:latin typeface="Arial Black"/>
                <a:cs typeface="Arial Black"/>
              </a:rPr>
              <a:t> </a:t>
            </a:r>
            <a:r>
              <a:rPr sz="1100" spc="-35" dirty="0">
                <a:solidFill>
                  <a:srgbClr val="001327"/>
                </a:solidFill>
                <a:latin typeface="Arial Black"/>
                <a:cs typeface="Arial Black"/>
              </a:rPr>
              <a:t>rent</a:t>
            </a:r>
            <a:r>
              <a:rPr sz="1100" spc="35" dirty="0">
                <a:solidFill>
                  <a:srgbClr val="001327"/>
                </a:solidFill>
                <a:latin typeface="Arial Black"/>
                <a:cs typeface="Arial Black"/>
              </a:rPr>
              <a:t> </a:t>
            </a:r>
            <a:r>
              <a:rPr sz="1100" spc="-55" dirty="0">
                <a:solidFill>
                  <a:srgbClr val="001327"/>
                </a:solidFill>
                <a:latin typeface="Arial Black"/>
                <a:cs typeface="Arial Black"/>
              </a:rPr>
              <a:t>growth</a:t>
            </a:r>
            <a:r>
              <a:rPr sz="1100" spc="10" dirty="0">
                <a:solidFill>
                  <a:srgbClr val="001327"/>
                </a:solidFill>
                <a:latin typeface="Arial Black"/>
                <a:cs typeface="Arial Black"/>
              </a:rPr>
              <a:t> </a:t>
            </a:r>
            <a:r>
              <a:rPr sz="1100" spc="-35" dirty="0">
                <a:solidFill>
                  <a:srgbClr val="001327"/>
                </a:solidFill>
                <a:latin typeface="Arial Black"/>
                <a:cs typeface="Arial Black"/>
              </a:rPr>
              <a:t>declined </a:t>
            </a:r>
            <a:r>
              <a:rPr sz="1100" spc="-25" dirty="0">
                <a:solidFill>
                  <a:srgbClr val="001327"/>
                </a:solidFill>
                <a:latin typeface="Arial Black"/>
                <a:cs typeface="Arial Black"/>
              </a:rPr>
              <a:t>from</a:t>
            </a:r>
            <a:r>
              <a:rPr sz="1100" spc="-85" dirty="0">
                <a:solidFill>
                  <a:srgbClr val="001327"/>
                </a:solidFill>
                <a:latin typeface="Arial Black"/>
                <a:cs typeface="Arial Black"/>
              </a:rPr>
              <a:t> </a:t>
            </a:r>
            <a:r>
              <a:rPr sz="1100" spc="-105" dirty="0">
                <a:solidFill>
                  <a:srgbClr val="001327"/>
                </a:solidFill>
                <a:latin typeface="Arial Black"/>
                <a:cs typeface="Arial Black"/>
              </a:rPr>
              <a:t>+17.3%</a:t>
            </a:r>
            <a:r>
              <a:rPr sz="1100" spc="-100" dirty="0">
                <a:solidFill>
                  <a:srgbClr val="001327"/>
                </a:solidFill>
                <a:latin typeface="Arial Black"/>
                <a:cs typeface="Arial Black"/>
              </a:rPr>
              <a:t> </a:t>
            </a:r>
            <a:r>
              <a:rPr sz="1100" spc="-25" dirty="0">
                <a:solidFill>
                  <a:srgbClr val="001327"/>
                </a:solidFill>
                <a:latin typeface="Arial Black"/>
                <a:cs typeface="Arial Black"/>
              </a:rPr>
              <a:t>in</a:t>
            </a:r>
            <a:r>
              <a:rPr sz="1100" spc="-45" dirty="0">
                <a:solidFill>
                  <a:srgbClr val="001327"/>
                </a:solidFill>
                <a:latin typeface="Arial Black"/>
                <a:cs typeface="Arial Black"/>
              </a:rPr>
              <a:t> </a:t>
            </a:r>
            <a:r>
              <a:rPr sz="1100" spc="-55" dirty="0">
                <a:solidFill>
                  <a:srgbClr val="001327"/>
                </a:solidFill>
                <a:latin typeface="Arial Black"/>
                <a:cs typeface="Arial Black"/>
              </a:rPr>
              <a:t>February </a:t>
            </a:r>
            <a:r>
              <a:rPr sz="1100" spc="-114" dirty="0">
                <a:solidFill>
                  <a:srgbClr val="001327"/>
                </a:solidFill>
                <a:latin typeface="Arial Black"/>
                <a:cs typeface="Arial Black"/>
              </a:rPr>
              <a:t>2022</a:t>
            </a:r>
            <a:r>
              <a:rPr sz="1100" spc="-95" dirty="0">
                <a:solidFill>
                  <a:srgbClr val="001327"/>
                </a:solidFill>
                <a:latin typeface="Arial Black"/>
                <a:cs typeface="Arial Black"/>
              </a:rPr>
              <a:t> </a:t>
            </a:r>
            <a:r>
              <a:rPr sz="1100" spc="-40" dirty="0">
                <a:solidFill>
                  <a:srgbClr val="001327"/>
                </a:solidFill>
                <a:latin typeface="Arial Black"/>
                <a:cs typeface="Arial Black"/>
              </a:rPr>
              <a:t>to</a:t>
            </a:r>
            <a:r>
              <a:rPr sz="1100" spc="-60" dirty="0">
                <a:solidFill>
                  <a:srgbClr val="001327"/>
                </a:solidFill>
                <a:latin typeface="Arial Black"/>
                <a:cs typeface="Arial Black"/>
              </a:rPr>
              <a:t> </a:t>
            </a:r>
            <a:r>
              <a:rPr sz="1100" spc="-20" dirty="0">
                <a:solidFill>
                  <a:srgbClr val="001327"/>
                </a:solidFill>
                <a:latin typeface="Arial Black"/>
                <a:cs typeface="Arial Black"/>
              </a:rPr>
              <a:t>-</a:t>
            </a:r>
            <a:r>
              <a:rPr sz="1100" spc="-105" dirty="0">
                <a:solidFill>
                  <a:srgbClr val="001327"/>
                </a:solidFill>
                <a:latin typeface="Arial Black"/>
                <a:cs typeface="Arial Black"/>
              </a:rPr>
              <a:t>0.5% </a:t>
            </a:r>
            <a:r>
              <a:rPr sz="1100" spc="-25" dirty="0">
                <a:solidFill>
                  <a:srgbClr val="001327"/>
                </a:solidFill>
                <a:latin typeface="Arial Black"/>
                <a:cs typeface="Arial Black"/>
              </a:rPr>
              <a:t>in</a:t>
            </a:r>
            <a:r>
              <a:rPr sz="1100" spc="-40" dirty="0">
                <a:solidFill>
                  <a:srgbClr val="001327"/>
                </a:solidFill>
                <a:latin typeface="Arial Black"/>
                <a:cs typeface="Arial Black"/>
              </a:rPr>
              <a:t> </a:t>
            </a:r>
            <a:r>
              <a:rPr sz="1100" spc="-75" dirty="0">
                <a:solidFill>
                  <a:srgbClr val="001327"/>
                </a:solidFill>
                <a:latin typeface="Arial Black"/>
                <a:cs typeface="Arial Black"/>
              </a:rPr>
              <a:t>September</a:t>
            </a:r>
            <a:r>
              <a:rPr sz="1100" spc="-60" dirty="0">
                <a:solidFill>
                  <a:srgbClr val="001327"/>
                </a:solidFill>
                <a:latin typeface="Arial Black"/>
                <a:cs typeface="Arial Black"/>
              </a:rPr>
              <a:t> </a:t>
            </a:r>
            <a:r>
              <a:rPr sz="1100" spc="-114" dirty="0">
                <a:solidFill>
                  <a:srgbClr val="001327"/>
                </a:solidFill>
                <a:latin typeface="Arial Black"/>
                <a:cs typeface="Arial Black"/>
              </a:rPr>
              <a:t>2023</a:t>
            </a:r>
            <a:r>
              <a:rPr sz="1100" spc="-100" dirty="0">
                <a:solidFill>
                  <a:srgbClr val="001327"/>
                </a:solidFill>
                <a:latin typeface="Arial Black"/>
                <a:cs typeface="Arial Black"/>
              </a:rPr>
              <a:t> </a:t>
            </a:r>
            <a:r>
              <a:rPr sz="1100" spc="50" dirty="0">
                <a:solidFill>
                  <a:srgbClr val="001327"/>
                </a:solidFill>
                <a:latin typeface="Tahoma"/>
                <a:cs typeface="Tahoma"/>
              </a:rPr>
              <a:t>when</a:t>
            </a:r>
            <a:r>
              <a:rPr sz="1100" spc="-60" dirty="0">
                <a:solidFill>
                  <a:srgbClr val="001327"/>
                </a:solidFill>
                <a:latin typeface="Tahoma"/>
                <a:cs typeface="Tahoma"/>
              </a:rPr>
              <a:t> </a:t>
            </a:r>
            <a:r>
              <a:rPr sz="1100" spc="-10" dirty="0">
                <a:solidFill>
                  <a:srgbClr val="001327"/>
                </a:solidFill>
                <a:latin typeface="Tahoma"/>
                <a:cs typeface="Tahoma"/>
              </a:rPr>
              <a:t>rents </a:t>
            </a:r>
            <a:r>
              <a:rPr sz="1100" spc="10" dirty="0">
                <a:solidFill>
                  <a:srgbClr val="001327"/>
                </a:solidFill>
                <a:latin typeface="Tahoma"/>
                <a:cs typeface="Tahoma"/>
              </a:rPr>
              <a:t>briefly</a:t>
            </a:r>
            <a:r>
              <a:rPr sz="1100" spc="25" dirty="0">
                <a:solidFill>
                  <a:srgbClr val="001327"/>
                </a:solidFill>
                <a:latin typeface="Tahoma"/>
                <a:cs typeface="Tahoma"/>
              </a:rPr>
              <a:t> </a:t>
            </a:r>
            <a:r>
              <a:rPr sz="1100" spc="10" dirty="0">
                <a:solidFill>
                  <a:srgbClr val="001327"/>
                </a:solidFill>
                <a:latin typeface="Tahoma"/>
                <a:cs typeface="Tahoma"/>
              </a:rPr>
              <a:t>decreased.</a:t>
            </a:r>
            <a:r>
              <a:rPr sz="1100" dirty="0">
                <a:solidFill>
                  <a:srgbClr val="001327"/>
                </a:solidFill>
                <a:latin typeface="Tahoma"/>
                <a:cs typeface="Tahoma"/>
              </a:rPr>
              <a:t> </a:t>
            </a:r>
            <a:r>
              <a:rPr sz="1100" spc="10" dirty="0">
                <a:solidFill>
                  <a:srgbClr val="001327"/>
                </a:solidFill>
                <a:latin typeface="Tahoma"/>
                <a:cs typeface="Tahoma"/>
              </a:rPr>
              <a:t>By</a:t>
            </a:r>
            <a:r>
              <a:rPr sz="1100" spc="30" dirty="0">
                <a:solidFill>
                  <a:srgbClr val="001327"/>
                </a:solidFill>
                <a:latin typeface="Tahoma"/>
                <a:cs typeface="Tahoma"/>
              </a:rPr>
              <a:t> </a:t>
            </a:r>
            <a:r>
              <a:rPr sz="1100" spc="10" dirty="0">
                <a:solidFill>
                  <a:srgbClr val="001327"/>
                </a:solidFill>
                <a:latin typeface="Tahoma"/>
                <a:cs typeface="Tahoma"/>
              </a:rPr>
              <a:t>January</a:t>
            </a:r>
            <a:r>
              <a:rPr sz="1100" spc="50" dirty="0">
                <a:solidFill>
                  <a:srgbClr val="001327"/>
                </a:solidFill>
                <a:latin typeface="Tahoma"/>
                <a:cs typeface="Tahoma"/>
              </a:rPr>
              <a:t> </a:t>
            </a:r>
            <a:r>
              <a:rPr sz="1100" spc="10" dirty="0">
                <a:solidFill>
                  <a:srgbClr val="001327"/>
                </a:solidFill>
                <a:latin typeface="Tahoma"/>
                <a:cs typeface="Tahoma"/>
              </a:rPr>
              <a:t>2024, annual</a:t>
            </a:r>
            <a:r>
              <a:rPr sz="1100" spc="50" dirty="0">
                <a:solidFill>
                  <a:srgbClr val="001327"/>
                </a:solidFill>
                <a:latin typeface="Tahoma"/>
                <a:cs typeface="Tahoma"/>
              </a:rPr>
              <a:t> </a:t>
            </a:r>
            <a:r>
              <a:rPr sz="1100" spc="10" dirty="0">
                <a:solidFill>
                  <a:srgbClr val="001327"/>
                </a:solidFill>
                <a:latin typeface="Tahoma"/>
                <a:cs typeface="Tahoma"/>
              </a:rPr>
              <a:t>growth</a:t>
            </a:r>
            <a:r>
              <a:rPr sz="1100" spc="15" dirty="0">
                <a:solidFill>
                  <a:srgbClr val="001327"/>
                </a:solidFill>
                <a:latin typeface="Tahoma"/>
                <a:cs typeface="Tahoma"/>
              </a:rPr>
              <a:t> </a:t>
            </a:r>
            <a:r>
              <a:rPr sz="1100" spc="10" dirty="0">
                <a:solidFill>
                  <a:srgbClr val="001327"/>
                </a:solidFill>
                <a:latin typeface="Tahoma"/>
                <a:cs typeface="Tahoma"/>
              </a:rPr>
              <a:t>rate</a:t>
            </a:r>
            <a:r>
              <a:rPr sz="1100" spc="45" dirty="0">
                <a:solidFill>
                  <a:srgbClr val="001327"/>
                </a:solidFill>
                <a:latin typeface="Tahoma"/>
                <a:cs typeface="Tahoma"/>
              </a:rPr>
              <a:t> </a:t>
            </a:r>
            <a:r>
              <a:rPr sz="1100" spc="10" dirty="0">
                <a:solidFill>
                  <a:srgbClr val="001327"/>
                </a:solidFill>
                <a:latin typeface="Tahoma"/>
                <a:cs typeface="Tahoma"/>
              </a:rPr>
              <a:t>was</a:t>
            </a:r>
            <a:r>
              <a:rPr sz="1100" spc="35" dirty="0">
                <a:solidFill>
                  <a:srgbClr val="001327"/>
                </a:solidFill>
                <a:latin typeface="Tahoma"/>
                <a:cs typeface="Tahoma"/>
              </a:rPr>
              <a:t> </a:t>
            </a:r>
            <a:r>
              <a:rPr sz="1100" spc="10" dirty="0">
                <a:solidFill>
                  <a:srgbClr val="001327"/>
                </a:solidFill>
                <a:latin typeface="Tahoma"/>
                <a:cs typeface="Tahoma"/>
              </a:rPr>
              <a:t>only</a:t>
            </a:r>
            <a:r>
              <a:rPr sz="1100" spc="30" dirty="0">
                <a:solidFill>
                  <a:srgbClr val="001327"/>
                </a:solidFill>
                <a:latin typeface="Tahoma"/>
                <a:cs typeface="Tahoma"/>
              </a:rPr>
              <a:t> </a:t>
            </a:r>
            <a:r>
              <a:rPr sz="1100" spc="-10" dirty="0">
                <a:solidFill>
                  <a:srgbClr val="001327"/>
                </a:solidFill>
                <a:latin typeface="Tahoma"/>
                <a:cs typeface="Tahoma"/>
              </a:rPr>
              <a:t>+0.3%.</a:t>
            </a:r>
            <a:endParaRPr sz="1100" dirty="0">
              <a:latin typeface="Tahoma"/>
              <a:cs typeface="Tahoma"/>
            </a:endParaRPr>
          </a:p>
        </p:txBody>
      </p:sp>
      <p:sp>
        <p:nvSpPr>
          <p:cNvPr id="35" name="object 35"/>
          <p:cNvSpPr txBox="1"/>
          <p:nvPr/>
        </p:nvSpPr>
        <p:spPr>
          <a:xfrm>
            <a:off x="6942721" y="3429584"/>
            <a:ext cx="4008120" cy="769620"/>
          </a:xfrm>
          <a:prstGeom prst="rect">
            <a:avLst/>
          </a:prstGeom>
          <a:ln w="15875">
            <a:solidFill>
              <a:srgbClr val="001327"/>
            </a:solidFill>
          </a:ln>
        </p:spPr>
        <p:txBody>
          <a:bodyPr vert="horz" wrap="square" lIns="0" tIns="36830" rIns="0" bIns="0" rtlCol="0">
            <a:spAutoFit/>
          </a:bodyPr>
          <a:lstStyle/>
          <a:p>
            <a:pPr marL="90805" marR="132080">
              <a:lnSpc>
                <a:spcPct val="100000"/>
              </a:lnSpc>
              <a:spcBef>
                <a:spcPts val="290"/>
              </a:spcBef>
            </a:pPr>
            <a:r>
              <a:rPr sz="1100" spc="20" dirty="0">
                <a:solidFill>
                  <a:srgbClr val="001327"/>
                </a:solidFill>
                <a:latin typeface="Tahoma"/>
                <a:cs typeface="Tahoma"/>
              </a:rPr>
              <a:t>The</a:t>
            </a:r>
            <a:r>
              <a:rPr sz="1100" dirty="0">
                <a:solidFill>
                  <a:srgbClr val="001327"/>
                </a:solidFill>
                <a:latin typeface="Tahoma"/>
                <a:cs typeface="Tahoma"/>
              </a:rPr>
              <a:t> </a:t>
            </a:r>
            <a:r>
              <a:rPr sz="1100" spc="20" dirty="0">
                <a:solidFill>
                  <a:srgbClr val="001327"/>
                </a:solidFill>
                <a:latin typeface="Tahoma"/>
                <a:cs typeface="Tahoma"/>
              </a:rPr>
              <a:t>gap between</a:t>
            </a:r>
            <a:r>
              <a:rPr sz="1100" spc="-45" dirty="0">
                <a:solidFill>
                  <a:srgbClr val="001327"/>
                </a:solidFill>
                <a:latin typeface="Tahoma"/>
                <a:cs typeface="Tahoma"/>
              </a:rPr>
              <a:t> </a:t>
            </a:r>
            <a:r>
              <a:rPr sz="1100" spc="20" dirty="0">
                <a:solidFill>
                  <a:srgbClr val="001327"/>
                </a:solidFill>
                <a:latin typeface="Tahoma"/>
                <a:cs typeface="Tahoma"/>
              </a:rPr>
              <a:t>the</a:t>
            </a:r>
            <a:r>
              <a:rPr sz="1100" spc="15" dirty="0">
                <a:solidFill>
                  <a:srgbClr val="001327"/>
                </a:solidFill>
                <a:latin typeface="Tahoma"/>
                <a:cs typeface="Tahoma"/>
              </a:rPr>
              <a:t> </a:t>
            </a:r>
            <a:r>
              <a:rPr sz="1100" spc="20" dirty="0">
                <a:solidFill>
                  <a:srgbClr val="001327"/>
                </a:solidFill>
                <a:latin typeface="Tahoma"/>
                <a:cs typeface="Tahoma"/>
              </a:rPr>
              <a:t>rent</a:t>
            </a:r>
            <a:r>
              <a:rPr sz="1100" spc="-10" dirty="0">
                <a:solidFill>
                  <a:srgbClr val="001327"/>
                </a:solidFill>
                <a:latin typeface="Tahoma"/>
                <a:cs typeface="Tahoma"/>
              </a:rPr>
              <a:t> </a:t>
            </a:r>
            <a:r>
              <a:rPr sz="1100" spc="20" dirty="0">
                <a:solidFill>
                  <a:srgbClr val="001327"/>
                </a:solidFill>
                <a:latin typeface="Tahoma"/>
                <a:cs typeface="Tahoma"/>
              </a:rPr>
              <a:t>affordable</a:t>
            </a:r>
            <a:r>
              <a:rPr sz="1100" dirty="0">
                <a:solidFill>
                  <a:srgbClr val="001327"/>
                </a:solidFill>
                <a:latin typeface="Tahoma"/>
                <a:cs typeface="Tahoma"/>
              </a:rPr>
              <a:t> </a:t>
            </a:r>
            <a:r>
              <a:rPr sz="1100" spc="20" dirty="0">
                <a:solidFill>
                  <a:srgbClr val="001327"/>
                </a:solidFill>
                <a:latin typeface="Tahoma"/>
                <a:cs typeface="Tahoma"/>
              </a:rPr>
              <a:t>to</a:t>
            </a:r>
            <a:r>
              <a:rPr sz="1100" spc="5" dirty="0">
                <a:solidFill>
                  <a:srgbClr val="001327"/>
                </a:solidFill>
                <a:latin typeface="Tahoma"/>
                <a:cs typeface="Tahoma"/>
              </a:rPr>
              <a:t> </a:t>
            </a:r>
            <a:r>
              <a:rPr sz="1100" spc="20" dirty="0">
                <a:solidFill>
                  <a:srgbClr val="001327"/>
                </a:solidFill>
                <a:latin typeface="Tahoma"/>
                <a:cs typeface="Tahoma"/>
              </a:rPr>
              <a:t>the</a:t>
            </a:r>
            <a:r>
              <a:rPr sz="1100" spc="10" dirty="0">
                <a:solidFill>
                  <a:srgbClr val="001327"/>
                </a:solidFill>
                <a:latin typeface="Tahoma"/>
                <a:cs typeface="Tahoma"/>
              </a:rPr>
              <a:t> </a:t>
            </a:r>
            <a:r>
              <a:rPr sz="1100" spc="50" dirty="0">
                <a:solidFill>
                  <a:srgbClr val="001327"/>
                </a:solidFill>
                <a:latin typeface="Tahoma"/>
                <a:cs typeface="Tahoma"/>
              </a:rPr>
              <a:t>median</a:t>
            </a:r>
            <a:r>
              <a:rPr sz="1100" spc="-20" dirty="0">
                <a:solidFill>
                  <a:srgbClr val="001327"/>
                </a:solidFill>
                <a:latin typeface="Tahoma"/>
                <a:cs typeface="Tahoma"/>
              </a:rPr>
              <a:t> </a:t>
            </a:r>
            <a:r>
              <a:rPr sz="1100" spc="-10" dirty="0">
                <a:solidFill>
                  <a:srgbClr val="001327"/>
                </a:solidFill>
                <a:latin typeface="Tahoma"/>
                <a:cs typeface="Tahoma"/>
              </a:rPr>
              <a:t>renter </a:t>
            </a:r>
            <a:r>
              <a:rPr sz="1100" dirty="0">
                <a:solidFill>
                  <a:srgbClr val="001327"/>
                </a:solidFill>
                <a:latin typeface="Tahoma"/>
                <a:cs typeface="Tahoma"/>
              </a:rPr>
              <a:t>and the</a:t>
            </a:r>
            <a:r>
              <a:rPr sz="1100" spc="10" dirty="0">
                <a:solidFill>
                  <a:srgbClr val="001327"/>
                </a:solidFill>
                <a:latin typeface="Tahoma"/>
                <a:cs typeface="Tahoma"/>
              </a:rPr>
              <a:t> </a:t>
            </a:r>
            <a:r>
              <a:rPr sz="1100" spc="55" dirty="0">
                <a:solidFill>
                  <a:srgbClr val="001327"/>
                </a:solidFill>
                <a:latin typeface="Tahoma"/>
                <a:cs typeface="Tahoma"/>
              </a:rPr>
              <a:t>mean</a:t>
            </a:r>
            <a:r>
              <a:rPr sz="1100" spc="-10" dirty="0">
                <a:solidFill>
                  <a:srgbClr val="001327"/>
                </a:solidFill>
                <a:latin typeface="Tahoma"/>
                <a:cs typeface="Tahoma"/>
              </a:rPr>
              <a:t> </a:t>
            </a:r>
            <a:r>
              <a:rPr sz="1100" dirty="0">
                <a:solidFill>
                  <a:srgbClr val="001327"/>
                </a:solidFill>
                <a:latin typeface="Tahoma"/>
                <a:cs typeface="Tahoma"/>
              </a:rPr>
              <a:t>rent</a:t>
            </a:r>
            <a:r>
              <a:rPr sz="1100" spc="-10" dirty="0">
                <a:solidFill>
                  <a:srgbClr val="001327"/>
                </a:solidFill>
                <a:latin typeface="Tahoma"/>
                <a:cs typeface="Tahoma"/>
              </a:rPr>
              <a:t> </a:t>
            </a:r>
            <a:r>
              <a:rPr sz="1100" dirty="0">
                <a:solidFill>
                  <a:srgbClr val="001327"/>
                </a:solidFill>
                <a:latin typeface="Tahoma"/>
                <a:cs typeface="Tahoma"/>
              </a:rPr>
              <a:t>was</a:t>
            </a:r>
            <a:r>
              <a:rPr sz="1100" spc="-15" dirty="0">
                <a:solidFill>
                  <a:srgbClr val="001327"/>
                </a:solidFill>
                <a:latin typeface="Tahoma"/>
                <a:cs typeface="Tahoma"/>
              </a:rPr>
              <a:t> </a:t>
            </a:r>
            <a:r>
              <a:rPr sz="1100" spc="-114" dirty="0">
                <a:solidFill>
                  <a:srgbClr val="001327"/>
                </a:solidFill>
                <a:latin typeface="Arial Black"/>
                <a:cs typeface="Arial Black"/>
              </a:rPr>
              <a:t>$463</a:t>
            </a:r>
            <a:r>
              <a:rPr sz="1100" spc="-55" dirty="0">
                <a:solidFill>
                  <a:srgbClr val="001327"/>
                </a:solidFill>
                <a:latin typeface="Arial Black"/>
                <a:cs typeface="Arial Black"/>
              </a:rPr>
              <a:t> </a:t>
            </a:r>
            <a:r>
              <a:rPr sz="1100" spc="-30" dirty="0">
                <a:solidFill>
                  <a:srgbClr val="001327"/>
                </a:solidFill>
                <a:latin typeface="Arial Black"/>
                <a:cs typeface="Arial Black"/>
              </a:rPr>
              <a:t>in</a:t>
            </a:r>
            <a:r>
              <a:rPr sz="1100" spc="-20" dirty="0">
                <a:solidFill>
                  <a:srgbClr val="001327"/>
                </a:solidFill>
                <a:latin typeface="Arial Black"/>
                <a:cs typeface="Arial Black"/>
              </a:rPr>
              <a:t> </a:t>
            </a:r>
            <a:r>
              <a:rPr sz="1100" spc="-110" dirty="0">
                <a:solidFill>
                  <a:srgbClr val="001327"/>
                </a:solidFill>
                <a:latin typeface="Arial Black"/>
                <a:cs typeface="Arial Black"/>
              </a:rPr>
              <a:t>Dec</a:t>
            </a:r>
            <a:r>
              <a:rPr sz="1100" spc="-20" dirty="0">
                <a:solidFill>
                  <a:srgbClr val="001327"/>
                </a:solidFill>
                <a:latin typeface="Arial Black"/>
                <a:cs typeface="Arial Black"/>
              </a:rPr>
              <a:t> </a:t>
            </a:r>
            <a:r>
              <a:rPr sz="1100" spc="-105" dirty="0">
                <a:solidFill>
                  <a:srgbClr val="001327"/>
                </a:solidFill>
                <a:latin typeface="Arial Black"/>
                <a:cs typeface="Arial Black"/>
              </a:rPr>
              <a:t>2022,</a:t>
            </a:r>
            <a:r>
              <a:rPr sz="1100" spc="-55" dirty="0">
                <a:solidFill>
                  <a:srgbClr val="001327"/>
                </a:solidFill>
                <a:latin typeface="Arial Black"/>
                <a:cs typeface="Arial Black"/>
              </a:rPr>
              <a:t> </a:t>
            </a:r>
            <a:r>
              <a:rPr sz="1100" spc="-40" dirty="0">
                <a:solidFill>
                  <a:srgbClr val="001327"/>
                </a:solidFill>
                <a:latin typeface="Arial Black"/>
                <a:cs typeface="Arial Black"/>
              </a:rPr>
              <a:t>up</a:t>
            </a:r>
            <a:r>
              <a:rPr sz="1100" spc="-5" dirty="0">
                <a:solidFill>
                  <a:srgbClr val="001327"/>
                </a:solidFill>
                <a:latin typeface="Arial Black"/>
                <a:cs typeface="Arial Black"/>
              </a:rPr>
              <a:t> </a:t>
            </a:r>
            <a:r>
              <a:rPr sz="1100" spc="-25" dirty="0">
                <a:solidFill>
                  <a:srgbClr val="001327"/>
                </a:solidFill>
                <a:latin typeface="Arial Black"/>
                <a:cs typeface="Arial Black"/>
              </a:rPr>
              <a:t>from</a:t>
            </a:r>
            <a:r>
              <a:rPr sz="1100" spc="-50" dirty="0">
                <a:solidFill>
                  <a:srgbClr val="001327"/>
                </a:solidFill>
                <a:latin typeface="Arial Black"/>
                <a:cs typeface="Arial Black"/>
              </a:rPr>
              <a:t> </a:t>
            </a:r>
            <a:r>
              <a:rPr sz="1100" spc="-20" dirty="0">
                <a:solidFill>
                  <a:srgbClr val="001327"/>
                </a:solidFill>
                <a:latin typeface="Arial Black"/>
                <a:cs typeface="Arial Black"/>
              </a:rPr>
              <a:t>$276 </a:t>
            </a:r>
            <a:r>
              <a:rPr sz="1100" spc="-30" dirty="0">
                <a:solidFill>
                  <a:srgbClr val="001327"/>
                </a:solidFill>
                <a:latin typeface="Arial Black"/>
                <a:cs typeface="Arial Black"/>
              </a:rPr>
              <a:t>in</a:t>
            </a:r>
            <a:r>
              <a:rPr sz="1100" dirty="0">
                <a:solidFill>
                  <a:srgbClr val="001327"/>
                </a:solidFill>
                <a:latin typeface="Arial Black"/>
                <a:cs typeface="Arial Black"/>
              </a:rPr>
              <a:t> </a:t>
            </a:r>
            <a:r>
              <a:rPr sz="1100" spc="-114" dirty="0">
                <a:solidFill>
                  <a:srgbClr val="001327"/>
                </a:solidFill>
                <a:latin typeface="Arial Black"/>
                <a:cs typeface="Arial Black"/>
              </a:rPr>
              <a:t>2015</a:t>
            </a:r>
            <a:r>
              <a:rPr sz="1100" spc="-30" dirty="0">
                <a:solidFill>
                  <a:srgbClr val="001327"/>
                </a:solidFill>
                <a:latin typeface="Arial Black"/>
                <a:cs typeface="Arial Black"/>
              </a:rPr>
              <a:t> </a:t>
            </a:r>
            <a:r>
              <a:rPr sz="1100" spc="-90" dirty="0">
                <a:solidFill>
                  <a:srgbClr val="001327"/>
                </a:solidFill>
                <a:latin typeface="Arial Black"/>
                <a:cs typeface="Arial Black"/>
              </a:rPr>
              <a:t>(+74%).</a:t>
            </a:r>
            <a:r>
              <a:rPr sz="1100" spc="-45" dirty="0">
                <a:solidFill>
                  <a:srgbClr val="001327"/>
                </a:solidFill>
                <a:latin typeface="Arial Black"/>
                <a:cs typeface="Arial Black"/>
              </a:rPr>
              <a:t> </a:t>
            </a:r>
            <a:r>
              <a:rPr sz="1100" dirty="0">
                <a:solidFill>
                  <a:srgbClr val="001327"/>
                </a:solidFill>
                <a:latin typeface="Tahoma"/>
                <a:cs typeface="Tahoma"/>
              </a:rPr>
              <a:t>By</a:t>
            </a:r>
            <a:r>
              <a:rPr sz="1100" spc="15" dirty="0">
                <a:solidFill>
                  <a:srgbClr val="001327"/>
                </a:solidFill>
                <a:latin typeface="Tahoma"/>
                <a:cs typeface="Tahoma"/>
              </a:rPr>
              <a:t> </a:t>
            </a:r>
            <a:r>
              <a:rPr sz="1100" dirty="0">
                <a:solidFill>
                  <a:srgbClr val="001327"/>
                </a:solidFill>
                <a:latin typeface="Tahoma"/>
                <a:cs typeface="Tahoma"/>
              </a:rPr>
              <a:t>January</a:t>
            </a:r>
            <a:r>
              <a:rPr sz="1100" spc="25" dirty="0">
                <a:solidFill>
                  <a:srgbClr val="001327"/>
                </a:solidFill>
                <a:latin typeface="Tahoma"/>
                <a:cs typeface="Tahoma"/>
              </a:rPr>
              <a:t> </a:t>
            </a:r>
            <a:r>
              <a:rPr sz="1100" dirty="0">
                <a:solidFill>
                  <a:srgbClr val="001327"/>
                </a:solidFill>
                <a:latin typeface="Tahoma"/>
                <a:cs typeface="Tahoma"/>
              </a:rPr>
              <a:t>2024,</a:t>
            </a:r>
            <a:r>
              <a:rPr sz="1100" spc="-10" dirty="0">
                <a:solidFill>
                  <a:srgbClr val="001327"/>
                </a:solidFill>
                <a:latin typeface="Tahoma"/>
                <a:cs typeface="Tahoma"/>
              </a:rPr>
              <a:t> </a:t>
            </a:r>
            <a:r>
              <a:rPr sz="1100" dirty="0">
                <a:solidFill>
                  <a:srgbClr val="001327"/>
                </a:solidFill>
                <a:latin typeface="Tahoma"/>
                <a:cs typeface="Tahoma"/>
              </a:rPr>
              <a:t>the</a:t>
            </a:r>
            <a:r>
              <a:rPr sz="1100" spc="40" dirty="0">
                <a:solidFill>
                  <a:srgbClr val="001327"/>
                </a:solidFill>
                <a:latin typeface="Tahoma"/>
                <a:cs typeface="Tahoma"/>
              </a:rPr>
              <a:t> </a:t>
            </a:r>
            <a:r>
              <a:rPr sz="1100" dirty="0">
                <a:solidFill>
                  <a:srgbClr val="001327"/>
                </a:solidFill>
                <a:latin typeface="Tahoma"/>
                <a:cs typeface="Tahoma"/>
              </a:rPr>
              <a:t>projected</a:t>
            </a:r>
            <a:r>
              <a:rPr sz="1100" spc="-20" dirty="0">
                <a:solidFill>
                  <a:srgbClr val="001327"/>
                </a:solidFill>
                <a:latin typeface="Tahoma"/>
                <a:cs typeface="Tahoma"/>
              </a:rPr>
              <a:t> </a:t>
            </a:r>
            <a:r>
              <a:rPr sz="1100" spc="-25" dirty="0">
                <a:solidFill>
                  <a:srgbClr val="001327"/>
                </a:solidFill>
                <a:latin typeface="Tahoma"/>
                <a:cs typeface="Tahoma"/>
              </a:rPr>
              <a:t>gap </a:t>
            </a:r>
            <a:r>
              <a:rPr sz="1100" spc="10" dirty="0">
                <a:solidFill>
                  <a:srgbClr val="001327"/>
                </a:solidFill>
                <a:latin typeface="Tahoma"/>
                <a:cs typeface="Tahoma"/>
              </a:rPr>
              <a:t>declined</a:t>
            </a:r>
            <a:r>
              <a:rPr sz="1100" spc="50" dirty="0">
                <a:solidFill>
                  <a:srgbClr val="001327"/>
                </a:solidFill>
                <a:latin typeface="Tahoma"/>
                <a:cs typeface="Tahoma"/>
              </a:rPr>
              <a:t> </a:t>
            </a:r>
            <a:r>
              <a:rPr sz="1100" spc="10" dirty="0">
                <a:solidFill>
                  <a:srgbClr val="001327"/>
                </a:solidFill>
                <a:latin typeface="Tahoma"/>
                <a:cs typeface="Tahoma"/>
              </a:rPr>
              <a:t>to</a:t>
            </a:r>
            <a:r>
              <a:rPr sz="1100" spc="105" dirty="0">
                <a:solidFill>
                  <a:srgbClr val="001327"/>
                </a:solidFill>
                <a:latin typeface="Tahoma"/>
                <a:cs typeface="Tahoma"/>
              </a:rPr>
              <a:t> </a:t>
            </a:r>
            <a:r>
              <a:rPr sz="1100" spc="-10" dirty="0">
                <a:solidFill>
                  <a:srgbClr val="001327"/>
                </a:solidFill>
                <a:latin typeface="Tahoma"/>
                <a:cs typeface="Tahoma"/>
              </a:rPr>
              <a:t>$296*.</a:t>
            </a:r>
            <a:endParaRPr sz="1100" dirty="0">
              <a:latin typeface="Tahoma"/>
              <a:cs typeface="Tahoma"/>
            </a:endParaRPr>
          </a:p>
        </p:txBody>
      </p:sp>
      <p:grpSp>
        <p:nvGrpSpPr>
          <p:cNvPr id="36" name="object 36"/>
          <p:cNvGrpSpPr/>
          <p:nvPr/>
        </p:nvGrpSpPr>
        <p:grpSpPr>
          <a:xfrm>
            <a:off x="6380774" y="3776198"/>
            <a:ext cx="561975" cy="76200"/>
            <a:chOff x="6380774" y="3776198"/>
            <a:chExt cx="561975" cy="76200"/>
          </a:xfrm>
        </p:grpSpPr>
        <p:sp>
          <p:nvSpPr>
            <p:cNvPr id="37" name="object 37"/>
            <p:cNvSpPr/>
            <p:nvPr/>
          </p:nvSpPr>
          <p:spPr>
            <a:xfrm>
              <a:off x="6444273" y="3814301"/>
              <a:ext cx="498475" cy="0"/>
            </a:xfrm>
            <a:custGeom>
              <a:avLst/>
              <a:gdLst/>
              <a:ahLst/>
              <a:cxnLst/>
              <a:rect l="l" t="t" r="r" b="b"/>
              <a:pathLst>
                <a:path w="498475">
                  <a:moveTo>
                    <a:pt x="498449" y="0"/>
                  </a:moveTo>
                  <a:lnTo>
                    <a:pt x="0" y="0"/>
                  </a:lnTo>
                </a:path>
              </a:pathLst>
            </a:custGeom>
            <a:ln w="6350">
              <a:solidFill>
                <a:srgbClr val="001327"/>
              </a:solidFill>
            </a:ln>
          </p:spPr>
          <p:txBody>
            <a:bodyPr wrap="square" lIns="0" tIns="0" rIns="0" bIns="0" rtlCol="0"/>
            <a:lstStyle/>
            <a:p>
              <a:endParaRPr dirty="0"/>
            </a:p>
          </p:txBody>
        </p:sp>
        <p:sp>
          <p:nvSpPr>
            <p:cNvPr id="38" name="object 38"/>
            <p:cNvSpPr/>
            <p:nvPr/>
          </p:nvSpPr>
          <p:spPr>
            <a:xfrm>
              <a:off x="6380774" y="3776198"/>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001327"/>
            </a:solidFill>
          </p:spPr>
          <p:txBody>
            <a:bodyPr wrap="square" lIns="0" tIns="0" rIns="0" bIns="0" rtlCol="0"/>
            <a:lstStyle/>
            <a:p>
              <a:endParaRPr dirty="0"/>
            </a:p>
          </p:txBody>
        </p:sp>
      </p:grpSp>
      <p:sp>
        <p:nvSpPr>
          <p:cNvPr id="39" name="object 39"/>
          <p:cNvSpPr txBox="1"/>
          <p:nvPr/>
        </p:nvSpPr>
        <p:spPr>
          <a:xfrm>
            <a:off x="6953948" y="4977726"/>
            <a:ext cx="4008120" cy="600710"/>
          </a:xfrm>
          <a:prstGeom prst="rect">
            <a:avLst/>
          </a:prstGeom>
          <a:ln w="15875">
            <a:solidFill>
              <a:srgbClr val="001327"/>
            </a:solidFill>
          </a:ln>
        </p:spPr>
        <p:txBody>
          <a:bodyPr vert="horz" wrap="square" lIns="0" tIns="36830" rIns="0" bIns="0" rtlCol="0">
            <a:spAutoFit/>
          </a:bodyPr>
          <a:lstStyle/>
          <a:p>
            <a:pPr marL="90805" marR="133985">
              <a:lnSpc>
                <a:spcPct val="100000"/>
              </a:lnSpc>
              <a:spcBef>
                <a:spcPts val="290"/>
              </a:spcBef>
            </a:pPr>
            <a:r>
              <a:rPr sz="1100" spc="20" dirty="0">
                <a:solidFill>
                  <a:srgbClr val="001327"/>
                </a:solidFill>
                <a:latin typeface="Tahoma"/>
                <a:cs typeface="Tahoma"/>
              </a:rPr>
              <a:t>While</a:t>
            </a:r>
            <a:r>
              <a:rPr sz="1100" spc="-35" dirty="0">
                <a:solidFill>
                  <a:srgbClr val="001327"/>
                </a:solidFill>
                <a:latin typeface="Tahoma"/>
                <a:cs typeface="Tahoma"/>
              </a:rPr>
              <a:t> </a:t>
            </a:r>
            <a:r>
              <a:rPr sz="1100" spc="45" dirty="0">
                <a:solidFill>
                  <a:srgbClr val="001327"/>
                </a:solidFill>
                <a:latin typeface="Tahoma"/>
                <a:cs typeface="Tahoma"/>
              </a:rPr>
              <a:t>incomes</a:t>
            </a:r>
            <a:r>
              <a:rPr sz="1100" spc="-30" dirty="0">
                <a:solidFill>
                  <a:srgbClr val="001327"/>
                </a:solidFill>
                <a:latin typeface="Tahoma"/>
                <a:cs typeface="Tahoma"/>
              </a:rPr>
              <a:t> </a:t>
            </a:r>
            <a:r>
              <a:rPr sz="1100" spc="20" dirty="0">
                <a:solidFill>
                  <a:srgbClr val="001327"/>
                </a:solidFill>
                <a:latin typeface="Tahoma"/>
                <a:cs typeface="Tahoma"/>
              </a:rPr>
              <a:t>have</a:t>
            </a:r>
            <a:r>
              <a:rPr sz="1100" spc="-10" dirty="0">
                <a:solidFill>
                  <a:srgbClr val="001327"/>
                </a:solidFill>
                <a:latin typeface="Tahoma"/>
                <a:cs typeface="Tahoma"/>
              </a:rPr>
              <a:t> </a:t>
            </a:r>
            <a:r>
              <a:rPr sz="1100" spc="20" dirty="0">
                <a:solidFill>
                  <a:srgbClr val="001327"/>
                </a:solidFill>
                <a:latin typeface="Tahoma"/>
                <a:cs typeface="Tahoma"/>
              </a:rPr>
              <a:t>increased</a:t>
            </a:r>
            <a:r>
              <a:rPr sz="1100" spc="-55" dirty="0">
                <a:solidFill>
                  <a:srgbClr val="001327"/>
                </a:solidFill>
                <a:latin typeface="Tahoma"/>
                <a:cs typeface="Tahoma"/>
              </a:rPr>
              <a:t> </a:t>
            </a:r>
            <a:r>
              <a:rPr sz="1100" spc="20" dirty="0">
                <a:solidFill>
                  <a:srgbClr val="001327"/>
                </a:solidFill>
                <a:latin typeface="Tahoma"/>
                <a:cs typeface="Tahoma"/>
              </a:rPr>
              <a:t>steadily,</a:t>
            </a:r>
            <a:r>
              <a:rPr sz="1100" spc="-15" dirty="0">
                <a:solidFill>
                  <a:srgbClr val="001327"/>
                </a:solidFill>
                <a:latin typeface="Tahoma"/>
                <a:cs typeface="Tahoma"/>
              </a:rPr>
              <a:t> </a:t>
            </a:r>
            <a:r>
              <a:rPr sz="1100" spc="20" dirty="0">
                <a:solidFill>
                  <a:srgbClr val="001327"/>
                </a:solidFill>
                <a:latin typeface="Tahoma"/>
                <a:cs typeface="Tahoma"/>
              </a:rPr>
              <a:t>they</a:t>
            </a:r>
            <a:r>
              <a:rPr sz="1100" spc="-5" dirty="0">
                <a:solidFill>
                  <a:srgbClr val="001327"/>
                </a:solidFill>
                <a:latin typeface="Tahoma"/>
                <a:cs typeface="Tahoma"/>
              </a:rPr>
              <a:t> </a:t>
            </a:r>
            <a:r>
              <a:rPr sz="1100" spc="20" dirty="0">
                <a:solidFill>
                  <a:srgbClr val="001327"/>
                </a:solidFill>
                <a:latin typeface="Tahoma"/>
                <a:cs typeface="Tahoma"/>
              </a:rPr>
              <a:t>have</a:t>
            </a:r>
            <a:r>
              <a:rPr sz="1100" spc="-15" dirty="0">
                <a:solidFill>
                  <a:srgbClr val="001327"/>
                </a:solidFill>
                <a:latin typeface="Tahoma"/>
                <a:cs typeface="Tahoma"/>
              </a:rPr>
              <a:t> </a:t>
            </a:r>
            <a:r>
              <a:rPr sz="1100" spc="20" dirty="0">
                <a:solidFill>
                  <a:srgbClr val="001327"/>
                </a:solidFill>
                <a:latin typeface="Tahoma"/>
                <a:cs typeface="Tahoma"/>
              </a:rPr>
              <a:t>not</a:t>
            </a:r>
            <a:r>
              <a:rPr sz="1100" spc="-15" dirty="0">
                <a:solidFill>
                  <a:srgbClr val="001327"/>
                </a:solidFill>
                <a:latin typeface="Tahoma"/>
                <a:cs typeface="Tahoma"/>
              </a:rPr>
              <a:t> </a:t>
            </a:r>
            <a:r>
              <a:rPr sz="1100" spc="-20" dirty="0">
                <a:solidFill>
                  <a:srgbClr val="001327"/>
                </a:solidFill>
                <a:latin typeface="Tahoma"/>
                <a:cs typeface="Tahoma"/>
              </a:rPr>
              <a:t>kept </a:t>
            </a:r>
            <a:r>
              <a:rPr sz="1100" spc="55" dirty="0">
                <a:solidFill>
                  <a:srgbClr val="001327"/>
                </a:solidFill>
                <a:latin typeface="Tahoma"/>
                <a:cs typeface="Tahoma"/>
              </a:rPr>
              <a:t>up </a:t>
            </a:r>
            <a:r>
              <a:rPr sz="1100" spc="10" dirty="0">
                <a:solidFill>
                  <a:srgbClr val="001327"/>
                </a:solidFill>
                <a:latin typeface="Tahoma"/>
                <a:cs typeface="Tahoma"/>
              </a:rPr>
              <a:t>with</a:t>
            </a:r>
            <a:r>
              <a:rPr sz="1100" spc="60" dirty="0">
                <a:solidFill>
                  <a:srgbClr val="001327"/>
                </a:solidFill>
                <a:latin typeface="Tahoma"/>
                <a:cs typeface="Tahoma"/>
              </a:rPr>
              <a:t> </a:t>
            </a:r>
            <a:r>
              <a:rPr sz="1100" spc="10" dirty="0">
                <a:solidFill>
                  <a:srgbClr val="001327"/>
                </a:solidFill>
                <a:latin typeface="Tahoma"/>
                <a:cs typeface="Tahoma"/>
              </a:rPr>
              <a:t>rent</a:t>
            </a:r>
            <a:r>
              <a:rPr sz="1100" spc="40" dirty="0">
                <a:solidFill>
                  <a:srgbClr val="001327"/>
                </a:solidFill>
                <a:latin typeface="Tahoma"/>
                <a:cs typeface="Tahoma"/>
              </a:rPr>
              <a:t> </a:t>
            </a:r>
            <a:r>
              <a:rPr sz="1100" spc="10" dirty="0">
                <a:solidFill>
                  <a:srgbClr val="001327"/>
                </a:solidFill>
                <a:latin typeface="Tahoma"/>
                <a:cs typeface="Tahoma"/>
              </a:rPr>
              <a:t>increases. Between</a:t>
            </a:r>
            <a:r>
              <a:rPr sz="1100" spc="30" dirty="0">
                <a:solidFill>
                  <a:srgbClr val="001327"/>
                </a:solidFill>
                <a:latin typeface="Tahoma"/>
                <a:cs typeface="Tahoma"/>
              </a:rPr>
              <a:t> </a:t>
            </a:r>
            <a:r>
              <a:rPr sz="1100" dirty="0">
                <a:solidFill>
                  <a:srgbClr val="001327"/>
                </a:solidFill>
                <a:latin typeface="Tahoma"/>
                <a:cs typeface="Tahoma"/>
              </a:rPr>
              <a:t>2016-2022,</a:t>
            </a:r>
            <a:r>
              <a:rPr sz="1100" spc="30" dirty="0">
                <a:solidFill>
                  <a:srgbClr val="001327"/>
                </a:solidFill>
                <a:latin typeface="Tahoma"/>
                <a:cs typeface="Tahoma"/>
              </a:rPr>
              <a:t> </a:t>
            </a:r>
            <a:r>
              <a:rPr sz="1100" spc="-10" dirty="0">
                <a:solidFill>
                  <a:srgbClr val="001327"/>
                </a:solidFill>
                <a:latin typeface="Arial Black"/>
                <a:cs typeface="Arial Black"/>
              </a:rPr>
              <a:t>incomes </a:t>
            </a:r>
            <a:r>
              <a:rPr sz="1100" spc="-80" dirty="0">
                <a:solidFill>
                  <a:srgbClr val="001327"/>
                </a:solidFill>
                <a:latin typeface="Arial Black"/>
                <a:cs typeface="Arial Black"/>
              </a:rPr>
              <a:t>grew</a:t>
            </a:r>
            <a:r>
              <a:rPr sz="1100" spc="-65" dirty="0">
                <a:solidFill>
                  <a:srgbClr val="001327"/>
                </a:solidFill>
                <a:latin typeface="Arial Black"/>
                <a:cs typeface="Arial Black"/>
              </a:rPr>
              <a:t> </a:t>
            </a:r>
            <a:r>
              <a:rPr sz="1100" spc="-110" dirty="0">
                <a:solidFill>
                  <a:srgbClr val="001327"/>
                </a:solidFill>
                <a:latin typeface="Arial Black"/>
                <a:cs typeface="Arial Black"/>
              </a:rPr>
              <a:t>+46% </a:t>
            </a:r>
            <a:r>
              <a:rPr sz="1100" spc="-60" dirty="0">
                <a:solidFill>
                  <a:srgbClr val="001327"/>
                </a:solidFill>
                <a:latin typeface="Arial Black"/>
                <a:cs typeface="Arial Black"/>
              </a:rPr>
              <a:t>while</a:t>
            </a:r>
            <a:r>
              <a:rPr sz="1100" spc="-55" dirty="0">
                <a:solidFill>
                  <a:srgbClr val="001327"/>
                </a:solidFill>
                <a:latin typeface="Arial Black"/>
                <a:cs typeface="Arial Black"/>
              </a:rPr>
              <a:t> rents </a:t>
            </a:r>
            <a:r>
              <a:rPr sz="1100" spc="-80" dirty="0">
                <a:solidFill>
                  <a:srgbClr val="001327"/>
                </a:solidFill>
                <a:latin typeface="Arial Black"/>
                <a:cs typeface="Arial Black"/>
              </a:rPr>
              <a:t>grew</a:t>
            </a:r>
            <a:r>
              <a:rPr sz="1100" spc="-65" dirty="0">
                <a:solidFill>
                  <a:srgbClr val="001327"/>
                </a:solidFill>
                <a:latin typeface="Arial Black"/>
                <a:cs typeface="Arial Black"/>
              </a:rPr>
              <a:t> </a:t>
            </a:r>
            <a:r>
              <a:rPr sz="1100" spc="-20" dirty="0">
                <a:solidFill>
                  <a:srgbClr val="001327"/>
                </a:solidFill>
                <a:latin typeface="Arial Black"/>
                <a:cs typeface="Arial Black"/>
              </a:rPr>
              <a:t>+52%.</a:t>
            </a:r>
            <a:endParaRPr sz="1100" dirty="0">
              <a:latin typeface="Arial Black"/>
              <a:cs typeface="Arial Black"/>
            </a:endParaRPr>
          </a:p>
        </p:txBody>
      </p:sp>
      <p:sp>
        <p:nvSpPr>
          <p:cNvPr id="40" name="object 40"/>
          <p:cNvSpPr txBox="1"/>
          <p:nvPr/>
        </p:nvSpPr>
        <p:spPr>
          <a:xfrm>
            <a:off x="6537881" y="5735688"/>
            <a:ext cx="5253355" cy="711200"/>
          </a:xfrm>
          <a:prstGeom prst="rect">
            <a:avLst/>
          </a:prstGeom>
        </p:spPr>
        <p:txBody>
          <a:bodyPr vert="horz" wrap="square" lIns="0" tIns="12700" rIns="0" bIns="0" rtlCol="0">
            <a:spAutoFit/>
          </a:bodyPr>
          <a:lstStyle/>
          <a:p>
            <a:pPr marL="12700" marR="5080">
              <a:lnSpc>
                <a:spcPct val="100000"/>
              </a:lnSpc>
              <a:spcBef>
                <a:spcPts val="100"/>
              </a:spcBef>
            </a:pPr>
            <a:r>
              <a:rPr sz="900" b="1" i="1" spc="-55" dirty="0">
                <a:solidFill>
                  <a:srgbClr val="001327"/>
                </a:solidFill>
                <a:latin typeface="Trebuchet MS"/>
                <a:cs typeface="Trebuchet MS"/>
              </a:rPr>
              <a:t>1.</a:t>
            </a:r>
            <a:r>
              <a:rPr sz="900" b="1" i="1" spc="105" dirty="0">
                <a:solidFill>
                  <a:srgbClr val="001327"/>
                </a:solidFill>
                <a:latin typeface="Trebuchet MS"/>
                <a:cs typeface="Trebuchet MS"/>
              </a:rPr>
              <a:t> </a:t>
            </a:r>
            <a:r>
              <a:rPr sz="900" i="1" dirty="0">
                <a:solidFill>
                  <a:srgbClr val="001327"/>
                </a:solidFill>
                <a:latin typeface="Calibri"/>
                <a:cs typeface="Calibri"/>
              </a:rPr>
              <a:t>To</a:t>
            </a:r>
            <a:r>
              <a:rPr sz="900" i="1" spc="160" dirty="0">
                <a:solidFill>
                  <a:srgbClr val="001327"/>
                </a:solidFill>
                <a:latin typeface="Calibri"/>
                <a:cs typeface="Calibri"/>
              </a:rPr>
              <a:t> </a:t>
            </a:r>
            <a:r>
              <a:rPr sz="900" i="1" dirty="0">
                <a:solidFill>
                  <a:srgbClr val="001327"/>
                </a:solidFill>
                <a:latin typeface="Calibri"/>
                <a:cs typeface="Calibri"/>
              </a:rPr>
              <a:t>provide</a:t>
            </a:r>
            <a:r>
              <a:rPr sz="900" i="1" spc="175" dirty="0">
                <a:solidFill>
                  <a:srgbClr val="001327"/>
                </a:solidFill>
                <a:latin typeface="Calibri"/>
                <a:cs typeface="Calibri"/>
              </a:rPr>
              <a:t> </a:t>
            </a:r>
            <a:r>
              <a:rPr sz="900" i="1" dirty="0">
                <a:solidFill>
                  <a:srgbClr val="001327"/>
                </a:solidFill>
                <a:latin typeface="Calibri"/>
                <a:cs typeface="Calibri"/>
              </a:rPr>
              <a:t>the</a:t>
            </a:r>
            <a:r>
              <a:rPr sz="900" i="1" spc="180" dirty="0">
                <a:solidFill>
                  <a:srgbClr val="001327"/>
                </a:solidFill>
                <a:latin typeface="Calibri"/>
                <a:cs typeface="Calibri"/>
              </a:rPr>
              <a:t> </a:t>
            </a:r>
            <a:r>
              <a:rPr sz="900" i="1" dirty="0">
                <a:solidFill>
                  <a:srgbClr val="001327"/>
                </a:solidFill>
                <a:latin typeface="Calibri"/>
                <a:cs typeface="Calibri"/>
              </a:rPr>
              <a:t>most</a:t>
            </a:r>
            <a:r>
              <a:rPr sz="900" i="1" spc="150" dirty="0">
                <a:solidFill>
                  <a:srgbClr val="001327"/>
                </a:solidFill>
                <a:latin typeface="Calibri"/>
                <a:cs typeface="Calibri"/>
              </a:rPr>
              <a:t> </a:t>
            </a:r>
            <a:r>
              <a:rPr sz="900" i="1" dirty="0">
                <a:solidFill>
                  <a:srgbClr val="001327"/>
                </a:solidFill>
                <a:latin typeface="Calibri"/>
                <a:cs typeface="Calibri"/>
              </a:rPr>
              <a:t>accurate</a:t>
            </a:r>
            <a:r>
              <a:rPr sz="900" i="1" spc="200" dirty="0">
                <a:solidFill>
                  <a:srgbClr val="001327"/>
                </a:solidFill>
                <a:latin typeface="Calibri"/>
                <a:cs typeface="Calibri"/>
              </a:rPr>
              <a:t> </a:t>
            </a:r>
            <a:r>
              <a:rPr sz="900" i="1" dirty="0">
                <a:solidFill>
                  <a:srgbClr val="001327"/>
                </a:solidFill>
                <a:latin typeface="Calibri"/>
                <a:cs typeface="Calibri"/>
              </a:rPr>
              <a:t>and</a:t>
            </a:r>
            <a:r>
              <a:rPr sz="900" i="1" spc="190" dirty="0">
                <a:solidFill>
                  <a:srgbClr val="001327"/>
                </a:solidFill>
                <a:latin typeface="Calibri"/>
                <a:cs typeface="Calibri"/>
              </a:rPr>
              <a:t> </a:t>
            </a:r>
            <a:r>
              <a:rPr sz="900" i="1" dirty="0">
                <a:solidFill>
                  <a:srgbClr val="001327"/>
                </a:solidFill>
                <a:latin typeface="Calibri"/>
                <a:cs typeface="Calibri"/>
              </a:rPr>
              <a:t>recent</a:t>
            </a:r>
            <a:r>
              <a:rPr sz="900" i="1" spc="170" dirty="0">
                <a:solidFill>
                  <a:srgbClr val="001327"/>
                </a:solidFill>
                <a:latin typeface="Calibri"/>
                <a:cs typeface="Calibri"/>
              </a:rPr>
              <a:t> </a:t>
            </a:r>
            <a:r>
              <a:rPr sz="900" i="1" dirty="0">
                <a:solidFill>
                  <a:srgbClr val="001327"/>
                </a:solidFill>
                <a:latin typeface="Calibri"/>
                <a:cs typeface="Calibri"/>
              </a:rPr>
              <a:t>estimates,</a:t>
            </a:r>
            <a:r>
              <a:rPr sz="900" i="1" spc="200" dirty="0">
                <a:solidFill>
                  <a:srgbClr val="001327"/>
                </a:solidFill>
                <a:latin typeface="Calibri"/>
                <a:cs typeface="Calibri"/>
              </a:rPr>
              <a:t> </a:t>
            </a:r>
            <a:r>
              <a:rPr sz="900" i="1" dirty="0">
                <a:solidFill>
                  <a:srgbClr val="001327"/>
                </a:solidFill>
                <a:latin typeface="Calibri"/>
                <a:cs typeface="Calibri"/>
              </a:rPr>
              <a:t>average</a:t>
            </a:r>
            <a:r>
              <a:rPr sz="900" i="1" spc="175" dirty="0">
                <a:solidFill>
                  <a:srgbClr val="001327"/>
                </a:solidFill>
                <a:latin typeface="Calibri"/>
                <a:cs typeface="Calibri"/>
              </a:rPr>
              <a:t> </a:t>
            </a:r>
            <a:r>
              <a:rPr sz="900" i="1" dirty="0">
                <a:solidFill>
                  <a:srgbClr val="001327"/>
                </a:solidFill>
                <a:latin typeface="Calibri"/>
                <a:cs typeface="Calibri"/>
              </a:rPr>
              <a:t>rent</a:t>
            </a:r>
            <a:r>
              <a:rPr sz="900" i="1" spc="165" dirty="0">
                <a:solidFill>
                  <a:srgbClr val="001327"/>
                </a:solidFill>
                <a:latin typeface="Calibri"/>
                <a:cs typeface="Calibri"/>
              </a:rPr>
              <a:t> </a:t>
            </a:r>
            <a:r>
              <a:rPr sz="900" i="1" dirty="0">
                <a:solidFill>
                  <a:srgbClr val="001327"/>
                </a:solidFill>
                <a:latin typeface="Calibri"/>
                <a:cs typeface="Calibri"/>
              </a:rPr>
              <a:t>data</a:t>
            </a:r>
            <a:r>
              <a:rPr sz="900" i="1" spc="195" dirty="0">
                <a:solidFill>
                  <a:srgbClr val="001327"/>
                </a:solidFill>
                <a:latin typeface="Calibri"/>
                <a:cs typeface="Calibri"/>
              </a:rPr>
              <a:t> </a:t>
            </a:r>
            <a:r>
              <a:rPr sz="900" i="1" dirty="0">
                <a:solidFill>
                  <a:srgbClr val="001327"/>
                </a:solidFill>
                <a:latin typeface="Calibri"/>
                <a:cs typeface="Calibri"/>
              </a:rPr>
              <a:t>is</a:t>
            </a:r>
            <a:r>
              <a:rPr sz="900" i="1" spc="160" dirty="0">
                <a:solidFill>
                  <a:srgbClr val="001327"/>
                </a:solidFill>
                <a:latin typeface="Calibri"/>
                <a:cs typeface="Calibri"/>
              </a:rPr>
              <a:t> </a:t>
            </a:r>
            <a:r>
              <a:rPr sz="900" i="1" dirty="0">
                <a:solidFill>
                  <a:srgbClr val="001327"/>
                </a:solidFill>
                <a:latin typeface="Calibri"/>
                <a:cs typeface="Calibri"/>
              </a:rPr>
              <a:t>sourced</a:t>
            </a:r>
            <a:r>
              <a:rPr sz="900" i="1" spc="165" dirty="0">
                <a:solidFill>
                  <a:srgbClr val="001327"/>
                </a:solidFill>
                <a:latin typeface="Calibri"/>
                <a:cs typeface="Calibri"/>
              </a:rPr>
              <a:t> </a:t>
            </a:r>
            <a:r>
              <a:rPr sz="900" i="1" dirty="0">
                <a:solidFill>
                  <a:srgbClr val="001327"/>
                </a:solidFill>
                <a:latin typeface="Calibri"/>
                <a:cs typeface="Calibri"/>
              </a:rPr>
              <a:t>from</a:t>
            </a:r>
            <a:r>
              <a:rPr sz="900" i="1" spc="195" dirty="0">
                <a:solidFill>
                  <a:srgbClr val="001327"/>
                </a:solidFill>
                <a:latin typeface="Calibri"/>
                <a:cs typeface="Calibri"/>
              </a:rPr>
              <a:t> </a:t>
            </a:r>
            <a:r>
              <a:rPr sz="900" i="1" dirty="0">
                <a:solidFill>
                  <a:srgbClr val="001327"/>
                </a:solidFill>
                <a:latin typeface="Calibri"/>
                <a:cs typeface="Calibri"/>
              </a:rPr>
              <a:t>Zillow</a:t>
            </a:r>
            <a:r>
              <a:rPr sz="900" i="1" spc="125" dirty="0">
                <a:solidFill>
                  <a:srgbClr val="001327"/>
                </a:solidFill>
                <a:latin typeface="Calibri"/>
                <a:cs typeface="Calibri"/>
              </a:rPr>
              <a:t> </a:t>
            </a:r>
            <a:r>
              <a:rPr sz="900" i="1" spc="-10" dirty="0">
                <a:solidFill>
                  <a:srgbClr val="001327"/>
                </a:solidFill>
                <a:latin typeface="Calibri"/>
                <a:cs typeface="Calibri"/>
              </a:rPr>
              <a:t>through</a:t>
            </a:r>
            <a:r>
              <a:rPr sz="900" i="1" spc="10" dirty="0">
                <a:solidFill>
                  <a:srgbClr val="001327"/>
                </a:solidFill>
                <a:latin typeface="Calibri"/>
                <a:cs typeface="Calibri"/>
              </a:rPr>
              <a:t> the</a:t>
            </a:r>
            <a:r>
              <a:rPr sz="900" i="1" spc="120" dirty="0">
                <a:solidFill>
                  <a:srgbClr val="001327"/>
                </a:solidFill>
                <a:latin typeface="Calibri"/>
                <a:cs typeface="Calibri"/>
              </a:rPr>
              <a:t> </a:t>
            </a:r>
            <a:r>
              <a:rPr sz="900" i="1" spc="10" dirty="0">
                <a:solidFill>
                  <a:srgbClr val="001327"/>
                </a:solidFill>
                <a:latin typeface="Calibri"/>
                <a:cs typeface="Calibri"/>
              </a:rPr>
              <a:t>Zillow</a:t>
            </a:r>
            <a:r>
              <a:rPr sz="900" i="1" spc="80" dirty="0">
                <a:solidFill>
                  <a:srgbClr val="001327"/>
                </a:solidFill>
                <a:latin typeface="Calibri"/>
                <a:cs typeface="Calibri"/>
              </a:rPr>
              <a:t> </a:t>
            </a:r>
            <a:r>
              <a:rPr sz="900" i="1" spc="10" dirty="0">
                <a:solidFill>
                  <a:srgbClr val="001327"/>
                </a:solidFill>
                <a:latin typeface="Calibri"/>
                <a:cs typeface="Calibri"/>
              </a:rPr>
              <a:t>Observed</a:t>
            </a:r>
            <a:r>
              <a:rPr sz="900" i="1" spc="145" dirty="0">
                <a:solidFill>
                  <a:srgbClr val="001327"/>
                </a:solidFill>
                <a:latin typeface="Calibri"/>
                <a:cs typeface="Calibri"/>
              </a:rPr>
              <a:t> </a:t>
            </a:r>
            <a:r>
              <a:rPr sz="900" i="1" spc="10" dirty="0">
                <a:solidFill>
                  <a:srgbClr val="001327"/>
                </a:solidFill>
                <a:latin typeface="Calibri"/>
                <a:cs typeface="Calibri"/>
              </a:rPr>
              <a:t>Rent</a:t>
            </a:r>
            <a:r>
              <a:rPr sz="900" i="1" spc="105" dirty="0">
                <a:solidFill>
                  <a:srgbClr val="001327"/>
                </a:solidFill>
                <a:latin typeface="Calibri"/>
                <a:cs typeface="Calibri"/>
              </a:rPr>
              <a:t> </a:t>
            </a:r>
            <a:r>
              <a:rPr sz="900" i="1" spc="10" dirty="0">
                <a:solidFill>
                  <a:srgbClr val="001327"/>
                </a:solidFill>
                <a:latin typeface="Calibri"/>
                <a:cs typeface="Calibri"/>
              </a:rPr>
              <a:t>Index</a:t>
            </a:r>
            <a:r>
              <a:rPr sz="900" i="1" spc="150" dirty="0">
                <a:solidFill>
                  <a:srgbClr val="001327"/>
                </a:solidFill>
                <a:latin typeface="Calibri"/>
                <a:cs typeface="Calibri"/>
              </a:rPr>
              <a:t> </a:t>
            </a:r>
            <a:r>
              <a:rPr sz="900" i="1" spc="10" dirty="0">
                <a:solidFill>
                  <a:srgbClr val="001327"/>
                </a:solidFill>
                <a:latin typeface="Calibri"/>
                <a:cs typeface="Calibri"/>
              </a:rPr>
              <a:t>(ZORI)</a:t>
            </a:r>
            <a:r>
              <a:rPr sz="900" i="1" spc="114" dirty="0">
                <a:solidFill>
                  <a:srgbClr val="001327"/>
                </a:solidFill>
                <a:latin typeface="Calibri"/>
                <a:cs typeface="Calibri"/>
              </a:rPr>
              <a:t> </a:t>
            </a:r>
            <a:r>
              <a:rPr sz="900" i="1" spc="10" dirty="0">
                <a:solidFill>
                  <a:srgbClr val="001327"/>
                </a:solidFill>
                <a:latin typeface="Calibri"/>
                <a:cs typeface="Calibri"/>
              </a:rPr>
              <a:t>which</a:t>
            </a:r>
            <a:r>
              <a:rPr sz="900" i="1" spc="114" dirty="0">
                <a:solidFill>
                  <a:srgbClr val="001327"/>
                </a:solidFill>
                <a:latin typeface="Calibri"/>
                <a:cs typeface="Calibri"/>
              </a:rPr>
              <a:t> </a:t>
            </a:r>
            <a:r>
              <a:rPr sz="900" i="1" spc="10" dirty="0">
                <a:solidFill>
                  <a:srgbClr val="001327"/>
                </a:solidFill>
                <a:latin typeface="Calibri"/>
                <a:cs typeface="Calibri"/>
              </a:rPr>
              <a:t>is</a:t>
            </a:r>
            <a:r>
              <a:rPr sz="900" i="1" spc="105" dirty="0">
                <a:solidFill>
                  <a:srgbClr val="001327"/>
                </a:solidFill>
                <a:latin typeface="Calibri"/>
                <a:cs typeface="Calibri"/>
              </a:rPr>
              <a:t> </a:t>
            </a:r>
            <a:r>
              <a:rPr sz="900" i="1" spc="10" dirty="0">
                <a:solidFill>
                  <a:srgbClr val="001327"/>
                </a:solidFill>
                <a:latin typeface="Calibri"/>
                <a:cs typeface="Calibri"/>
              </a:rPr>
              <a:t>a</a:t>
            </a:r>
            <a:r>
              <a:rPr sz="900" i="1" spc="105" dirty="0">
                <a:solidFill>
                  <a:srgbClr val="001327"/>
                </a:solidFill>
                <a:latin typeface="Calibri"/>
                <a:cs typeface="Calibri"/>
              </a:rPr>
              <a:t> </a:t>
            </a:r>
            <a:r>
              <a:rPr sz="900" i="1" spc="10" dirty="0">
                <a:solidFill>
                  <a:srgbClr val="001327"/>
                </a:solidFill>
                <a:latin typeface="Calibri"/>
                <a:cs typeface="Calibri"/>
              </a:rPr>
              <a:t>weighted</a:t>
            </a:r>
            <a:r>
              <a:rPr sz="900" i="1" spc="130" dirty="0">
                <a:solidFill>
                  <a:srgbClr val="001327"/>
                </a:solidFill>
                <a:latin typeface="Calibri"/>
                <a:cs typeface="Calibri"/>
              </a:rPr>
              <a:t> </a:t>
            </a:r>
            <a:r>
              <a:rPr sz="900" i="1" spc="10" dirty="0">
                <a:solidFill>
                  <a:srgbClr val="001327"/>
                </a:solidFill>
                <a:latin typeface="Calibri"/>
                <a:cs typeface="Calibri"/>
              </a:rPr>
              <a:t>average</a:t>
            </a:r>
            <a:r>
              <a:rPr sz="900" i="1" spc="120" dirty="0">
                <a:solidFill>
                  <a:srgbClr val="001327"/>
                </a:solidFill>
                <a:latin typeface="Calibri"/>
                <a:cs typeface="Calibri"/>
              </a:rPr>
              <a:t> </a:t>
            </a:r>
            <a:r>
              <a:rPr sz="900" i="1" spc="10" dirty="0">
                <a:solidFill>
                  <a:srgbClr val="001327"/>
                </a:solidFill>
                <a:latin typeface="Calibri"/>
                <a:cs typeface="Calibri"/>
              </a:rPr>
              <a:t>rent</a:t>
            </a:r>
            <a:r>
              <a:rPr sz="900" i="1" spc="114" dirty="0">
                <a:solidFill>
                  <a:srgbClr val="001327"/>
                </a:solidFill>
                <a:latin typeface="Calibri"/>
                <a:cs typeface="Calibri"/>
              </a:rPr>
              <a:t> </a:t>
            </a:r>
            <a:r>
              <a:rPr sz="900" i="1" spc="10" dirty="0">
                <a:solidFill>
                  <a:srgbClr val="001327"/>
                </a:solidFill>
                <a:latin typeface="Calibri"/>
                <a:cs typeface="Calibri"/>
              </a:rPr>
              <a:t>index</a:t>
            </a:r>
            <a:r>
              <a:rPr sz="900" i="1" spc="130" dirty="0">
                <a:solidFill>
                  <a:srgbClr val="001327"/>
                </a:solidFill>
                <a:latin typeface="Calibri"/>
                <a:cs typeface="Calibri"/>
              </a:rPr>
              <a:t> </a:t>
            </a:r>
            <a:r>
              <a:rPr sz="900" i="1" spc="10" dirty="0">
                <a:solidFill>
                  <a:srgbClr val="001327"/>
                </a:solidFill>
                <a:latin typeface="Calibri"/>
                <a:cs typeface="Calibri"/>
              </a:rPr>
              <a:t>of</a:t>
            </a:r>
            <a:r>
              <a:rPr sz="900" i="1" spc="114" dirty="0">
                <a:solidFill>
                  <a:srgbClr val="001327"/>
                </a:solidFill>
                <a:latin typeface="Calibri"/>
                <a:cs typeface="Calibri"/>
              </a:rPr>
              <a:t> </a:t>
            </a:r>
            <a:r>
              <a:rPr sz="900" i="1" spc="10" dirty="0">
                <a:solidFill>
                  <a:srgbClr val="001327"/>
                </a:solidFill>
                <a:latin typeface="Calibri"/>
                <a:cs typeface="Calibri"/>
              </a:rPr>
              <a:t>observed</a:t>
            </a:r>
            <a:r>
              <a:rPr sz="900" i="1" spc="130" dirty="0">
                <a:solidFill>
                  <a:srgbClr val="001327"/>
                </a:solidFill>
                <a:latin typeface="Calibri"/>
                <a:cs typeface="Calibri"/>
              </a:rPr>
              <a:t> </a:t>
            </a:r>
            <a:r>
              <a:rPr sz="900" i="1" spc="10" dirty="0">
                <a:solidFill>
                  <a:srgbClr val="001327"/>
                </a:solidFill>
                <a:latin typeface="Calibri"/>
                <a:cs typeface="Calibri"/>
              </a:rPr>
              <a:t>rent</a:t>
            </a:r>
            <a:r>
              <a:rPr sz="900" i="1" spc="114" dirty="0">
                <a:solidFill>
                  <a:srgbClr val="001327"/>
                </a:solidFill>
                <a:latin typeface="Calibri"/>
                <a:cs typeface="Calibri"/>
              </a:rPr>
              <a:t> </a:t>
            </a:r>
            <a:r>
              <a:rPr sz="900" i="1" spc="-10" dirty="0">
                <a:solidFill>
                  <a:srgbClr val="001327"/>
                </a:solidFill>
                <a:latin typeface="Calibri"/>
                <a:cs typeface="Calibri"/>
              </a:rPr>
              <a:t>changes</a:t>
            </a:r>
            <a:r>
              <a:rPr sz="900" i="1" spc="500" dirty="0">
                <a:solidFill>
                  <a:srgbClr val="001327"/>
                </a:solidFill>
                <a:latin typeface="Calibri"/>
                <a:cs typeface="Calibri"/>
              </a:rPr>
              <a:t> </a:t>
            </a:r>
            <a:r>
              <a:rPr sz="900" i="1" spc="10" dirty="0">
                <a:solidFill>
                  <a:srgbClr val="001327"/>
                </a:solidFill>
                <a:latin typeface="Calibri"/>
                <a:cs typeface="Calibri"/>
              </a:rPr>
              <a:t>on</a:t>
            </a:r>
            <a:r>
              <a:rPr sz="900" i="1" spc="120" dirty="0">
                <a:solidFill>
                  <a:srgbClr val="001327"/>
                </a:solidFill>
                <a:latin typeface="Calibri"/>
                <a:cs typeface="Calibri"/>
              </a:rPr>
              <a:t> </a:t>
            </a:r>
            <a:r>
              <a:rPr sz="900" i="1" spc="10" dirty="0">
                <a:solidFill>
                  <a:srgbClr val="001327"/>
                </a:solidFill>
                <a:latin typeface="Calibri"/>
                <a:cs typeface="Calibri"/>
              </a:rPr>
              <a:t>properties</a:t>
            </a:r>
            <a:r>
              <a:rPr sz="900" i="1" spc="180" dirty="0">
                <a:solidFill>
                  <a:srgbClr val="001327"/>
                </a:solidFill>
                <a:latin typeface="Calibri"/>
                <a:cs typeface="Calibri"/>
              </a:rPr>
              <a:t> </a:t>
            </a:r>
            <a:r>
              <a:rPr sz="900" i="1" spc="10" dirty="0">
                <a:solidFill>
                  <a:srgbClr val="001327"/>
                </a:solidFill>
                <a:latin typeface="Calibri"/>
                <a:cs typeface="Calibri"/>
              </a:rPr>
              <a:t>tracked</a:t>
            </a:r>
            <a:r>
              <a:rPr sz="900" i="1" spc="125" dirty="0">
                <a:solidFill>
                  <a:srgbClr val="001327"/>
                </a:solidFill>
                <a:latin typeface="Calibri"/>
                <a:cs typeface="Calibri"/>
              </a:rPr>
              <a:t> </a:t>
            </a:r>
            <a:r>
              <a:rPr sz="900" i="1" spc="10" dirty="0">
                <a:solidFill>
                  <a:srgbClr val="001327"/>
                </a:solidFill>
                <a:latin typeface="Calibri"/>
                <a:cs typeface="Calibri"/>
              </a:rPr>
              <a:t>over</a:t>
            </a:r>
            <a:r>
              <a:rPr sz="900" i="1" spc="135" dirty="0">
                <a:solidFill>
                  <a:srgbClr val="001327"/>
                </a:solidFill>
                <a:latin typeface="Calibri"/>
                <a:cs typeface="Calibri"/>
              </a:rPr>
              <a:t> </a:t>
            </a:r>
            <a:r>
              <a:rPr sz="900" i="1" spc="10" dirty="0">
                <a:solidFill>
                  <a:srgbClr val="001327"/>
                </a:solidFill>
                <a:latin typeface="Calibri"/>
                <a:cs typeface="Calibri"/>
              </a:rPr>
              <a:t>time.</a:t>
            </a:r>
            <a:r>
              <a:rPr sz="900" i="1" spc="130" dirty="0">
                <a:solidFill>
                  <a:srgbClr val="001327"/>
                </a:solidFill>
                <a:latin typeface="Calibri"/>
                <a:cs typeface="Calibri"/>
              </a:rPr>
              <a:t> </a:t>
            </a:r>
            <a:r>
              <a:rPr sz="900" i="1" spc="10" dirty="0">
                <a:solidFill>
                  <a:srgbClr val="001327"/>
                </a:solidFill>
                <a:latin typeface="Calibri"/>
                <a:cs typeface="Calibri"/>
              </a:rPr>
              <a:t>Median</a:t>
            </a:r>
            <a:r>
              <a:rPr sz="900" i="1" spc="160" dirty="0">
                <a:solidFill>
                  <a:srgbClr val="001327"/>
                </a:solidFill>
                <a:latin typeface="Calibri"/>
                <a:cs typeface="Calibri"/>
              </a:rPr>
              <a:t> </a:t>
            </a:r>
            <a:r>
              <a:rPr sz="900" i="1" spc="10" dirty="0">
                <a:solidFill>
                  <a:srgbClr val="001327"/>
                </a:solidFill>
                <a:latin typeface="Calibri"/>
                <a:cs typeface="Calibri"/>
              </a:rPr>
              <a:t>renter</a:t>
            </a:r>
            <a:r>
              <a:rPr sz="900" i="1" spc="165" dirty="0">
                <a:solidFill>
                  <a:srgbClr val="001327"/>
                </a:solidFill>
                <a:latin typeface="Calibri"/>
                <a:cs typeface="Calibri"/>
              </a:rPr>
              <a:t> </a:t>
            </a:r>
            <a:r>
              <a:rPr sz="900" i="1" spc="10" dirty="0">
                <a:solidFill>
                  <a:srgbClr val="001327"/>
                </a:solidFill>
                <a:latin typeface="Calibri"/>
                <a:cs typeface="Calibri"/>
              </a:rPr>
              <a:t>income</a:t>
            </a:r>
            <a:r>
              <a:rPr sz="900" i="1" spc="130" dirty="0">
                <a:solidFill>
                  <a:srgbClr val="001327"/>
                </a:solidFill>
                <a:latin typeface="Calibri"/>
                <a:cs typeface="Calibri"/>
              </a:rPr>
              <a:t> </a:t>
            </a:r>
            <a:r>
              <a:rPr sz="900" i="1" spc="10" dirty="0">
                <a:solidFill>
                  <a:srgbClr val="001327"/>
                </a:solidFill>
                <a:latin typeface="Calibri"/>
                <a:cs typeface="Calibri"/>
              </a:rPr>
              <a:t>data</a:t>
            </a:r>
            <a:r>
              <a:rPr sz="900" i="1" spc="160" dirty="0">
                <a:solidFill>
                  <a:srgbClr val="001327"/>
                </a:solidFill>
                <a:latin typeface="Calibri"/>
                <a:cs typeface="Calibri"/>
              </a:rPr>
              <a:t> </a:t>
            </a:r>
            <a:r>
              <a:rPr sz="900" i="1" spc="10" dirty="0">
                <a:solidFill>
                  <a:srgbClr val="001327"/>
                </a:solidFill>
                <a:latin typeface="Calibri"/>
                <a:cs typeface="Calibri"/>
              </a:rPr>
              <a:t>is</a:t>
            </a:r>
            <a:r>
              <a:rPr sz="900" i="1" spc="130" dirty="0">
                <a:solidFill>
                  <a:srgbClr val="001327"/>
                </a:solidFill>
                <a:latin typeface="Calibri"/>
                <a:cs typeface="Calibri"/>
              </a:rPr>
              <a:t> </a:t>
            </a:r>
            <a:r>
              <a:rPr sz="900" i="1" spc="10" dirty="0">
                <a:solidFill>
                  <a:srgbClr val="001327"/>
                </a:solidFill>
                <a:latin typeface="Calibri"/>
                <a:cs typeface="Calibri"/>
              </a:rPr>
              <a:t>sourced</a:t>
            </a:r>
            <a:r>
              <a:rPr sz="900" i="1" spc="135" dirty="0">
                <a:solidFill>
                  <a:srgbClr val="001327"/>
                </a:solidFill>
                <a:latin typeface="Calibri"/>
                <a:cs typeface="Calibri"/>
              </a:rPr>
              <a:t> </a:t>
            </a:r>
            <a:r>
              <a:rPr sz="900" i="1" spc="10" dirty="0">
                <a:solidFill>
                  <a:srgbClr val="001327"/>
                </a:solidFill>
                <a:latin typeface="Calibri"/>
                <a:cs typeface="Calibri"/>
              </a:rPr>
              <a:t>from</a:t>
            </a:r>
            <a:r>
              <a:rPr sz="900" i="1" spc="160" dirty="0">
                <a:solidFill>
                  <a:srgbClr val="001327"/>
                </a:solidFill>
                <a:latin typeface="Calibri"/>
                <a:cs typeface="Calibri"/>
              </a:rPr>
              <a:t> </a:t>
            </a:r>
            <a:r>
              <a:rPr sz="900" i="1" spc="10" dirty="0">
                <a:solidFill>
                  <a:srgbClr val="001327"/>
                </a:solidFill>
                <a:latin typeface="Calibri"/>
                <a:cs typeface="Calibri"/>
              </a:rPr>
              <a:t>the</a:t>
            </a:r>
            <a:r>
              <a:rPr sz="900" i="1" spc="145" dirty="0">
                <a:solidFill>
                  <a:srgbClr val="001327"/>
                </a:solidFill>
                <a:latin typeface="Calibri"/>
                <a:cs typeface="Calibri"/>
              </a:rPr>
              <a:t> </a:t>
            </a:r>
            <a:r>
              <a:rPr sz="900" i="1" spc="10" dirty="0">
                <a:solidFill>
                  <a:srgbClr val="001327"/>
                </a:solidFill>
                <a:latin typeface="Calibri"/>
                <a:cs typeface="Calibri"/>
              </a:rPr>
              <a:t>American</a:t>
            </a:r>
            <a:r>
              <a:rPr sz="900" i="1" spc="135" dirty="0">
                <a:solidFill>
                  <a:srgbClr val="001327"/>
                </a:solidFill>
                <a:latin typeface="Calibri"/>
                <a:cs typeface="Calibri"/>
              </a:rPr>
              <a:t> </a:t>
            </a:r>
            <a:r>
              <a:rPr sz="900" i="1" spc="-10" dirty="0">
                <a:solidFill>
                  <a:srgbClr val="001327"/>
                </a:solidFill>
                <a:latin typeface="Calibri"/>
                <a:cs typeface="Calibri"/>
              </a:rPr>
              <a:t>Community</a:t>
            </a:r>
            <a:r>
              <a:rPr sz="900" i="1" spc="500" dirty="0">
                <a:solidFill>
                  <a:srgbClr val="001327"/>
                </a:solidFill>
                <a:latin typeface="Calibri"/>
                <a:cs typeface="Calibri"/>
              </a:rPr>
              <a:t> </a:t>
            </a:r>
            <a:r>
              <a:rPr sz="900" i="1" dirty="0">
                <a:solidFill>
                  <a:srgbClr val="001327"/>
                </a:solidFill>
                <a:latin typeface="Calibri"/>
                <a:cs typeface="Calibri"/>
              </a:rPr>
              <a:t>Survey.</a:t>
            </a:r>
            <a:r>
              <a:rPr sz="900" i="1" spc="140" dirty="0">
                <a:solidFill>
                  <a:srgbClr val="001327"/>
                </a:solidFill>
                <a:latin typeface="Calibri"/>
                <a:cs typeface="Calibri"/>
              </a:rPr>
              <a:t> </a:t>
            </a:r>
            <a:r>
              <a:rPr sz="900" i="1" dirty="0">
                <a:solidFill>
                  <a:srgbClr val="001327"/>
                </a:solidFill>
                <a:latin typeface="Calibri"/>
                <a:cs typeface="Calibri"/>
              </a:rPr>
              <a:t>*Census</a:t>
            </a:r>
            <a:r>
              <a:rPr sz="900" i="1" spc="225" dirty="0">
                <a:solidFill>
                  <a:srgbClr val="001327"/>
                </a:solidFill>
                <a:latin typeface="Calibri"/>
                <a:cs typeface="Calibri"/>
              </a:rPr>
              <a:t> </a:t>
            </a:r>
            <a:r>
              <a:rPr sz="900" i="1" dirty="0">
                <a:solidFill>
                  <a:srgbClr val="001327"/>
                </a:solidFill>
                <a:latin typeface="Calibri"/>
                <a:cs typeface="Calibri"/>
              </a:rPr>
              <a:t>data</a:t>
            </a:r>
            <a:r>
              <a:rPr sz="900" i="1" spc="200" dirty="0">
                <a:solidFill>
                  <a:srgbClr val="001327"/>
                </a:solidFill>
                <a:latin typeface="Calibri"/>
                <a:cs typeface="Calibri"/>
              </a:rPr>
              <a:t> </a:t>
            </a:r>
            <a:r>
              <a:rPr sz="900" i="1" dirty="0">
                <a:solidFill>
                  <a:srgbClr val="001327"/>
                </a:solidFill>
                <a:latin typeface="Calibri"/>
                <a:cs typeface="Calibri"/>
              </a:rPr>
              <a:t>for</a:t>
            </a:r>
            <a:r>
              <a:rPr sz="900" i="1" spc="190" dirty="0">
                <a:solidFill>
                  <a:srgbClr val="001327"/>
                </a:solidFill>
                <a:latin typeface="Calibri"/>
                <a:cs typeface="Calibri"/>
              </a:rPr>
              <a:t> </a:t>
            </a:r>
            <a:r>
              <a:rPr sz="900" i="1" dirty="0">
                <a:solidFill>
                  <a:srgbClr val="001327"/>
                </a:solidFill>
                <a:latin typeface="Calibri"/>
                <a:cs typeface="Calibri"/>
              </a:rPr>
              <a:t>2023</a:t>
            </a:r>
            <a:r>
              <a:rPr sz="900" i="1" spc="200" dirty="0">
                <a:solidFill>
                  <a:srgbClr val="001327"/>
                </a:solidFill>
                <a:latin typeface="Calibri"/>
                <a:cs typeface="Calibri"/>
              </a:rPr>
              <a:t> </a:t>
            </a:r>
            <a:r>
              <a:rPr sz="900" i="1" dirty="0">
                <a:solidFill>
                  <a:srgbClr val="001327"/>
                </a:solidFill>
                <a:latin typeface="Calibri"/>
                <a:cs typeface="Calibri"/>
              </a:rPr>
              <a:t>and</a:t>
            </a:r>
            <a:r>
              <a:rPr sz="900" i="1" spc="200" dirty="0">
                <a:solidFill>
                  <a:srgbClr val="001327"/>
                </a:solidFill>
                <a:latin typeface="Calibri"/>
                <a:cs typeface="Calibri"/>
              </a:rPr>
              <a:t> </a:t>
            </a:r>
            <a:r>
              <a:rPr sz="900" i="1" dirty="0">
                <a:solidFill>
                  <a:srgbClr val="001327"/>
                </a:solidFill>
                <a:latin typeface="Calibri"/>
                <a:cs typeface="Calibri"/>
              </a:rPr>
              <a:t>2024</a:t>
            </a:r>
            <a:r>
              <a:rPr sz="900" i="1" spc="215" dirty="0">
                <a:solidFill>
                  <a:srgbClr val="001327"/>
                </a:solidFill>
                <a:latin typeface="Calibri"/>
                <a:cs typeface="Calibri"/>
              </a:rPr>
              <a:t> </a:t>
            </a:r>
            <a:r>
              <a:rPr sz="900" i="1" dirty="0">
                <a:solidFill>
                  <a:srgbClr val="001327"/>
                </a:solidFill>
                <a:latin typeface="Calibri"/>
                <a:cs typeface="Calibri"/>
              </a:rPr>
              <a:t>have</a:t>
            </a:r>
            <a:r>
              <a:rPr sz="900" i="1" spc="185" dirty="0">
                <a:solidFill>
                  <a:srgbClr val="001327"/>
                </a:solidFill>
                <a:latin typeface="Calibri"/>
                <a:cs typeface="Calibri"/>
              </a:rPr>
              <a:t> </a:t>
            </a:r>
            <a:r>
              <a:rPr sz="900" i="1" dirty="0">
                <a:solidFill>
                  <a:srgbClr val="001327"/>
                </a:solidFill>
                <a:latin typeface="Calibri"/>
                <a:cs typeface="Calibri"/>
              </a:rPr>
              <a:t>not</a:t>
            </a:r>
            <a:r>
              <a:rPr sz="900" i="1" spc="160" dirty="0">
                <a:solidFill>
                  <a:srgbClr val="001327"/>
                </a:solidFill>
                <a:latin typeface="Calibri"/>
                <a:cs typeface="Calibri"/>
              </a:rPr>
              <a:t> </a:t>
            </a:r>
            <a:r>
              <a:rPr sz="900" i="1" dirty="0">
                <a:solidFill>
                  <a:srgbClr val="001327"/>
                </a:solidFill>
                <a:latin typeface="Calibri"/>
                <a:cs typeface="Calibri"/>
              </a:rPr>
              <a:t>yet</a:t>
            </a:r>
            <a:r>
              <a:rPr sz="900" i="1" spc="145" dirty="0">
                <a:solidFill>
                  <a:srgbClr val="001327"/>
                </a:solidFill>
                <a:latin typeface="Calibri"/>
                <a:cs typeface="Calibri"/>
              </a:rPr>
              <a:t> </a:t>
            </a:r>
            <a:r>
              <a:rPr sz="900" i="1" dirty="0">
                <a:solidFill>
                  <a:srgbClr val="001327"/>
                </a:solidFill>
                <a:latin typeface="Calibri"/>
                <a:cs typeface="Calibri"/>
              </a:rPr>
              <a:t>been</a:t>
            </a:r>
            <a:r>
              <a:rPr sz="900" i="1" spc="215" dirty="0">
                <a:solidFill>
                  <a:srgbClr val="001327"/>
                </a:solidFill>
                <a:latin typeface="Calibri"/>
                <a:cs typeface="Calibri"/>
              </a:rPr>
              <a:t> </a:t>
            </a:r>
            <a:r>
              <a:rPr sz="900" i="1" dirty="0">
                <a:solidFill>
                  <a:srgbClr val="001327"/>
                </a:solidFill>
                <a:latin typeface="Calibri"/>
                <a:cs typeface="Calibri"/>
              </a:rPr>
              <a:t>released,</a:t>
            </a:r>
            <a:r>
              <a:rPr sz="900" i="1" spc="204" dirty="0">
                <a:solidFill>
                  <a:srgbClr val="001327"/>
                </a:solidFill>
                <a:latin typeface="Calibri"/>
                <a:cs typeface="Calibri"/>
              </a:rPr>
              <a:t> </a:t>
            </a:r>
            <a:r>
              <a:rPr sz="900" i="1" dirty="0">
                <a:solidFill>
                  <a:srgbClr val="001327"/>
                </a:solidFill>
                <a:latin typeface="Calibri"/>
                <a:cs typeface="Calibri"/>
              </a:rPr>
              <a:t>so</a:t>
            </a:r>
            <a:r>
              <a:rPr sz="900" i="1" spc="170" dirty="0">
                <a:solidFill>
                  <a:srgbClr val="001327"/>
                </a:solidFill>
                <a:latin typeface="Calibri"/>
                <a:cs typeface="Calibri"/>
              </a:rPr>
              <a:t> </a:t>
            </a:r>
            <a:r>
              <a:rPr sz="900" i="1" dirty="0">
                <a:solidFill>
                  <a:srgbClr val="001327"/>
                </a:solidFill>
                <a:latin typeface="Calibri"/>
                <a:cs typeface="Calibri"/>
              </a:rPr>
              <a:t>median</a:t>
            </a:r>
            <a:r>
              <a:rPr sz="900" i="1" spc="215" dirty="0">
                <a:solidFill>
                  <a:srgbClr val="001327"/>
                </a:solidFill>
                <a:latin typeface="Calibri"/>
                <a:cs typeface="Calibri"/>
              </a:rPr>
              <a:t> </a:t>
            </a:r>
            <a:r>
              <a:rPr sz="900" i="1" dirty="0">
                <a:solidFill>
                  <a:srgbClr val="001327"/>
                </a:solidFill>
                <a:latin typeface="Calibri"/>
                <a:cs typeface="Calibri"/>
              </a:rPr>
              <a:t>incomes</a:t>
            </a:r>
            <a:r>
              <a:rPr sz="900" i="1" spc="180" dirty="0">
                <a:solidFill>
                  <a:srgbClr val="001327"/>
                </a:solidFill>
                <a:latin typeface="Calibri"/>
                <a:cs typeface="Calibri"/>
              </a:rPr>
              <a:t> </a:t>
            </a:r>
            <a:r>
              <a:rPr sz="900" i="1" dirty="0">
                <a:solidFill>
                  <a:srgbClr val="001327"/>
                </a:solidFill>
                <a:latin typeface="Calibri"/>
                <a:cs typeface="Calibri"/>
              </a:rPr>
              <a:t>for</a:t>
            </a:r>
            <a:r>
              <a:rPr sz="900" i="1" spc="180" dirty="0">
                <a:solidFill>
                  <a:srgbClr val="001327"/>
                </a:solidFill>
                <a:latin typeface="Calibri"/>
                <a:cs typeface="Calibri"/>
              </a:rPr>
              <a:t> </a:t>
            </a:r>
            <a:r>
              <a:rPr sz="900" i="1" dirty="0">
                <a:solidFill>
                  <a:srgbClr val="001327"/>
                </a:solidFill>
                <a:latin typeface="Calibri"/>
                <a:cs typeface="Calibri"/>
              </a:rPr>
              <a:t>these</a:t>
            </a:r>
            <a:r>
              <a:rPr sz="900" i="1" spc="204" dirty="0">
                <a:solidFill>
                  <a:srgbClr val="001327"/>
                </a:solidFill>
                <a:latin typeface="Calibri"/>
                <a:cs typeface="Calibri"/>
              </a:rPr>
              <a:t> </a:t>
            </a:r>
            <a:r>
              <a:rPr sz="900" i="1" spc="-10" dirty="0">
                <a:solidFill>
                  <a:srgbClr val="001327"/>
                </a:solidFill>
                <a:latin typeface="Calibri"/>
                <a:cs typeface="Calibri"/>
              </a:rPr>
              <a:t>years</a:t>
            </a:r>
            <a:r>
              <a:rPr sz="900" i="1" spc="10" dirty="0">
                <a:solidFill>
                  <a:srgbClr val="001327"/>
                </a:solidFill>
                <a:latin typeface="Calibri"/>
                <a:cs typeface="Calibri"/>
              </a:rPr>
              <a:t> are</a:t>
            </a:r>
            <a:r>
              <a:rPr sz="900" i="1" spc="155" dirty="0">
                <a:solidFill>
                  <a:srgbClr val="001327"/>
                </a:solidFill>
                <a:latin typeface="Calibri"/>
                <a:cs typeface="Calibri"/>
              </a:rPr>
              <a:t> </a:t>
            </a:r>
            <a:r>
              <a:rPr sz="900" i="1" spc="10" dirty="0">
                <a:solidFill>
                  <a:srgbClr val="001327"/>
                </a:solidFill>
                <a:latin typeface="Calibri"/>
                <a:cs typeface="Calibri"/>
              </a:rPr>
              <a:t>projected</a:t>
            </a:r>
            <a:r>
              <a:rPr sz="900" i="1" spc="150" dirty="0">
                <a:solidFill>
                  <a:srgbClr val="001327"/>
                </a:solidFill>
                <a:latin typeface="Calibri"/>
                <a:cs typeface="Calibri"/>
              </a:rPr>
              <a:t> </a:t>
            </a:r>
            <a:r>
              <a:rPr sz="900" i="1" spc="10" dirty="0">
                <a:solidFill>
                  <a:srgbClr val="001327"/>
                </a:solidFill>
                <a:latin typeface="Calibri"/>
                <a:cs typeface="Calibri"/>
              </a:rPr>
              <a:t>based</a:t>
            </a:r>
            <a:r>
              <a:rPr sz="900" i="1" spc="185" dirty="0">
                <a:solidFill>
                  <a:srgbClr val="001327"/>
                </a:solidFill>
                <a:latin typeface="Calibri"/>
                <a:cs typeface="Calibri"/>
              </a:rPr>
              <a:t> </a:t>
            </a:r>
            <a:r>
              <a:rPr sz="900" i="1" spc="10" dirty="0">
                <a:solidFill>
                  <a:srgbClr val="001327"/>
                </a:solidFill>
                <a:latin typeface="Calibri"/>
                <a:cs typeface="Calibri"/>
              </a:rPr>
              <a:t>on</a:t>
            </a:r>
            <a:r>
              <a:rPr sz="900" i="1" spc="135" dirty="0">
                <a:solidFill>
                  <a:srgbClr val="001327"/>
                </a:solidFill>
                <a:latin typeface="Calibri"/>
                <a:cs typeface="Calibri"/>
              </a:rPr>
              <a:t> </a:t>
            </a:r>
            <a:r>
              <a:rPr sz="900" i="1" spc="10" dirty="0">
                <a:solidFill>
                  <a:srgbClr val="001327"/>
                </a:solidFill>
                <a:latin typeface="Calibri"/>
                <a:cs typeface="Calibri"/>
              </a:rPr>
              <a:t>historic</a:t>
            </a:r>
            <a:r>
              <a:rPr sz="900" i="1" spc="140" dirty="0">
                <a:solidFill>
                  <a:srgbClr val="001327"/>
                </a:solidFill>
                <a:latin typeface="Calibri"/>
                <a:cs typeface="Calibri"/>
              </a:rPr>
              <a:t> </a:t>
            </a:r>
            <a:r>
              <a:rPr sz="900" i="1" spc="-10" dirty="0">
                <a:solidFill>
                  <a:srgbClr val="001327"/>
                </a:solidFill>
                <a:latin typeface="Calibri"/>
                <a:cs typeface="Calibri"/>
              </a:rPr>
              <a:t>trends.</a:t>
            </a:r>
            <a:endParaRPr sz="900" dirty="0">
              <a:latin typeface="Calibri"/>
              <a:cs typeface="Calibri"/>
            </a:endParaRPr>
          </a:p>
        </p:txBody>
      </p:sp>
      <p:grpSp>
        <p:nvGrpSpPr>
          <p:cNvPr id="41" name="object 41"/>
          <p:cNvGrpSpPr/>
          <p:nvPr/>
        </p:nvGrpSpPr>
        <p:grpSpPr>
          <a:xfrm>
            <a:off x="5648957" y="3046543"/>
            <a:ext cx="601345" cy="2915920"/>
            <a:chOff x="5648957" y="3046543"/>
            <a:chExt cx="601345" cy="2915920"/>
          </a:xfrm>
        </p:grpSpPr>
        <p:sp>
          <p:nvSpPr>
            <p:cNvPr id="42" name="object 42"/>
            <p:cNvSpPr/>
            <p:nvPr/>
          </p:nvSpPr>
          <p:spPr>
            <a:xfrm>
              <a:off x="5652132" y="3049718"/>
              <a:ext cx="594995" cy="203835"/>
            </a:xfrm>
            <a:custGeom>
              <a:avLst/>
              <a:gdLst/>
              <a:ahLst/>
              <a:cxnLst/>
              <a:rect l="l" t="t" r="r" b="b"/>
              <a:pathLst>
                <a:path w="594995" h="203835">
                  <a:moveTo>
                    <a:pt x="0" y="203453"/>
                  </a:moveTo>
                  <a:lnTo>
                    <a:pt x="1332" y="163856"/>
                  </a:lnTo>
                  <a:lnTo>
                    <a:pt x="4967" y="131521"/>
                  </a:lnTo>
                  <a:lnTo>
                    <a:pt x="10356" y="109720"/>
                  </a:lnTo>
                  <a:lnTo>
                    <a:pt x="16954" y="101726"/>
                  </a:lnTo>
                  <a:lnTo>
                    <a:pt x="280390" y="101726"/>
                  </a:lnTo>
                  <a:lnTo>
                    <a:pt x="286988" y="93733"/>
                  </a:lnTo>
                  <a:lnTo>
                    <a:pt x="292377" y="71932"/>
                  </a:lnTo>
                  <a:lnTo>
                    <a:pt x="296012" y="39597"/>
                  </a:lnTo>
                  <a:lnTo>
                    <a:pt x="297345" y="0"/>
                  </a:lnTo>
                  <a:lnTo>
                    <a:pt x="298678" y="39597"/>
                  </a:lnTo>
                  <a:lnTo>
                    <a:pt x="302312" y="71932"/>
                  </a:lnTo>
                  <a:lnTo>
                    <a:pt x="307701" y="93733"/>
                  </a:lnTo>
                  <a:lnTo>
                    <a:pt x="314299" y="101726"/>
                  </a:lnTo>
                  <a:lnTo>
                    <a:pt x="577735" y="101726"/>
                  </a:lnTo>
                  <a:lnTo>
                    <a:pt x="584333" y="109720"/>
                  </a:lnTo>
                  <a:lnTo>
                    <a:pt x="589722" y="131521"/>
                  </a:lnTo>
                  <a:lnTo>
                    <a:pt x="593357" y="163856"/>
                  </a:lnTo>
                  <a:lnTo>
                    <a:pt x="594690" y="203453"/>
                  </a:lnTo>
                </a:path>
              </a:pathLst>
            </a:custGeom>
            <a:ln w="6350">
              <a:solidFill>
                <a:srgbClr val="001327"/>
              </a:solidFill>
            </a:ln>
          </p:spPr>
          <p:txBody>
            <a:bodyPr wrap="square" lIns="0" tIns="0" rIns="0" bIns="0" rtlCol="0"/>
            <a:lstStyle/>
            <a:p>
              <a:endParaRPr dirty="0"/>
            </a:p>
          </p:txBody>
        </p:sp>
        <p:sp>
          <p:nvSpPr>
            <p:cNvPr id="43" name="object 43"/>
            <p:cNvSpPr/>
            <p:nvPr/>
          </p:nvSpPr>
          <p:spPr>
            <a:xfrm>
              <a:off x="6239630" y="5870798"/>
              <a:ext cx="0" cy="91440"/>
            </a:xfrm>
            <a:custGeom>
              <a:avLst/>
              <a:gdLst/>
              <a:ahLst/>
              <a:cxnLst/>
              <a:rect l="l" t="t" r="r" b="b"/>
              <a:pathLst>
                <a:path h="91439">
                  <a:moveTo>
                    <a:pt x="0" y="0"/>
                  </a:moveTo>
                  <a:lnTo>
                    <a:pt x="0" y="91147"/>
                  </a:lnTo>
                </a:path>
              </a:pathLst>
            </a:custGeom>
            <a:ln w="6350">
              <a:solidFill>
                <a:srgbClr val="003C79"/>
              </a:solidFill>
            </a:ln>
          </p:spPr>
          <p:txBody>
            <a:bodyPr wrap="square" lIns="0" tIns="0" rIns="0" bIns="0" rtlCol="0"/>
            <a:lstStyle/>
            <a:p>
              <a:endParaRPr dirty="0"/>
            </a:p>
          </p:txBody>
        </p:sp>
      </p:grpSp>
      <p:sp>
        <p:nvSpPr>
          <p:cNvPr id="44" name="object 44"/>
          <p:cNvSpPr txBox="1"/>
          <p:nvPr/>
        </p:nvSpPr>
        <p:spPr>
          <a:xfrm>
            <a:off x="5431571" y="2675359"/>
            <a:ext cx="1213485" cy="299720"/>
          </a:xfrm>
          <a:prstGeom prst="rect">
            <a:avLst/>
          </a:prstGeom>
        </p:spPr>
        <p:txBody>
          <a:bodyPr vert="horz" wrap="square" lIns="0" tIns="12700" rIns="0" bIns="0" rtlCol="0">
            <a:spAutoFit/>
          </a:bodyPr>
          <a:lstStyle/>
          <a:p>
            <a:pPr algn="ctr">
              <a:lnSpc>
                <a:spcPct val="100000"/>
              </a:lnSpc>
              <a:spcBef>
                <a:spcPts val="100"/>
              </a:spcBef>
            </a:pPr>
            <a:r>
              <a:rPr sz="900" spc="-90" dirty="0">
                <a:solidFill>
                  <a:srgbClr val="001327"/>
                </a:solidFill>
                <a:latin typeface="Arial Black"/>
                <a:cs typeface="Arial Black"/>
              </a:rPr>
              <a:t>Dec</a:t>
            </a:r>
            <a:r>
              <a:rPr sz="900" spc="-50" dirty="0">
                <a:solidFill>
                  <a:srgbClr val="001327"/>
                </a:solidFill>
                <a:latin typeface="Arial Black"/>
                <a:cs typeface="Arial Black"/>
              </a:rPr>
              <a:t> </a:t>
            </a:r>
            <a:r>
              <a:rPr sz="900" spc="-95" dirty="0">
                <a:solidFill>
                  <a:srgbClr val="001327"/>
                </a:solidFill>
                <a:latin typeface="Arial Black"/>
                <a:cs typeface="Arial Black"/>
              </a:rPr>
              <a:t>2022</a:t>
            </a:r>
            <a:r>
              <a:rPr sz="900" spc="-50" dirty="0">
                <a:solidFill>
                  <a:srgbClr val="001327"/>
                </a:solidFill>
                <a:latin typeface="Arial Black"/>
                <a:cs typeface="Arial Black"/>
              </a:rPr>
              <a:t> </a:t>
            </a:r>
            <a:r>
              <a:rPr sz="900" spc="-35" dirty="0">
                <a:solidFill>
                  <a:srgbClr val="001327"/>
                </a:solidFill>
                <a:latin typeface="Arial Black"/>
                <a:cs typeface="Arial Black"/>
              </a:rPr>
              <a:t>to</a:t>
            </a:r>
            <a:r>
              <a:rPr sz="900" spc="-50" dirty="0">
                <a:solidFill>
                  <a:srgbClr val="001327"/>
                </a:solidFill>
                <a:latin typeface="Arial Black"/>
                <a:cs typeface="Arial Black"/>
              </a:rPr>
              <a:t> </a:t>
            </a:r>
            <a:r>
              <a:rPr sz="900" spc="-135" dirty="0">
                <a:solidFill>
                  <a:srgbClr val="001327"/>
                </a:solidFill>
                <a:latin typeface="Arial Black"/>
                <a:cs typeface="Arial Black"/>
              </a:rPr>
              <a:t>Jan</a:t>
            </a:r>
            <a:r>
              <a:rPr sz="900" spc="-60" dirty="0">
                <a:solidFill>
                  <a:srgbClr val="001327"/>
                </a:solidFill>
                <a:latin typeface="Arial Black"/>
                <a:cs typeface="Arial Black"/>
              </a:rPr>
              <a:t> </a:t>
            </a:r>
            <a:r>
              <a:rPr sz="900" spc="-40" dirty="0">
                <a:solidFill>
                  <a:srgbClr val="001327"/>
                </a:solidFill>
                <a:latin typeface="Arial Black"/>
                <a:cs typeface="Arial Black"/>
              </a:rPr>
              <a:t>2024:</a:t>
            </a:r>
            <a:endParaRPr sz="900" dirty="0">
              <a:latin typeface="Arial Black"/>
              <a:cs typeface="Arial Black"/>
            </a:endParaRPr>
          </a:p>
          <a:p>
            <a:pPr marL="1270" algn="ctr">
              <a:lnSpc>
                <a:spcPct val="100000"/>
              </a:lnSpc>
            </a:pPr>
            <a:r>
              <a:rPr sz="900" spc="-90" dirty="0">
                <a:solidFill>
                  <a:srgbClr val="C00000"/>
                </a:solidFill>
                <a:latin typeface="Arial Black"/>
                <a:cs typeface="Arial Black"/>
              </a:rPr>
              <a:t>+0.3%</a:t>
            </a:r>
            <a:r>
              <a:rPr sz="900" spc="-30" dirty="0">
                <a:solidFill>
                  <a:srgbClr val="C00000"/>
                </a:solidFill>
                <a:latin typeface="Arial Black"/>
                <a:cs typeface="Arial Black"/>
              </a:rPr>
              <a:t> </a:t>
            </a:r>
            <a:r>
              <a:rPr sz="900" spc="-10" dirty="0">
                <a:solidFill>
                  <a:srgbClr val="C00000"/>
                </a:solidFill>
                <a:latin typeface="Arial Black"/>
                <a:cs typeface="Arial Black"/>
              </a:rPr>
              <a:t>(+$5)</a:t>
            </a:r>
            <a:endParaRPr sz="900" dirty="0">
              <a:latin typeface="Arial Black"/>
              <a:cs typeface="Arial Black"/>
            </a:endParaRPr>
          </a:p>
        </p:txBody>
      </p:sp>
      <p:sp>
        <p:nvSpPr>
          <p:cNvPr id="46" name="object 46"/>
          <p:cNvSpPr txBox="1"/>
          <p:nvPr/>
        </p:nvSpPr>
        <p:spPr>
          <a:xfrm>
            <a:off x="559262" y="6451291"/>
            <a:ext cx="5219065" cy="181610"/>
          </a:xfrm>
          <a:prstGeom prst="rect">
            <a:avLst/>
          </a:prstGeom>
        </p:spPr>
        <p:txBody>
          <a:bodyPr vert="horz" wrap="square" lIns="0" tIns="20320" rIns="0" bIns="0" rtlCol="0">
            <a:spAutoFit/>
          </a:bodyPr>
          <a:lstStyle/>
          <a:p>
            <a:pPr marL="12700">
              <a:lnSpc>
                <a:spcPct val="100000"/>
              </a:lnSpc>
              <a:spcBef>
                <a:spcPts val="160"/>
              </a:spcBef>
            </a:pPr>
            <a:r>
              <a:rPr sz="900" b="1" i="1" dirty="0">
                <a:solidFill>
                  <a:srgbClr val="001327"/>
                </a:solidFill>
                <a:latin typeface="Trebuchet MS"/>
                <a:cs typeface="Trebuchet MS"/>
              </a:rPr>
              <a:t>Source(s):</a:t>
            </a:r>
            <a:r>
              <a:rPr sz="900" b="1" i="1" spc="360" dirty="0">
                <a:solidFill>
                  <a:srgbClr val="001327"/>
                </a:solidFill>
                <a:latin typeface="Trebuchet MS"/>
                <a:cs typeface="Trebuchet MS"/>
              </a:rPr>
              <a:t> </a:t>
            </a:r>
            <a:r>
              <a:rPr sz="900" i="1" spc="10" dirty="0">
                <a:solidFill>
                  <a:srgbClr val="001327"/>
                </a:solidFill>
                <a:latin typeface="Calibri"/>
                <a:cs typeface="Calibri"/>
              </a:rPr>
              <a:t>ACS</a:t>
            </a:r>
            <a:r>
              <a:rPr sz="900" i="1" spc="110" dirty="0">
                <a:solidFill>
                  <a:srgbClr val="001327"/>
                </a:solidFill>
                <a:latin typeface="Calibri"/>
                <a:cs typeface="Calibri"/>
              </a:rPr>
              <a:t> </a:t>
            </a:r>
            <a:r>
              <a:rPr sz="900" i="1" spc="10" dirty="0">
                <a:solidFill>
                  <a:srgbClr val="001327"/>
                </a:solidFill>
                <a:latin typeface="Calibri"/>
                <a:cs typeface="Calibri"/>
              </a:rPr>
              <a:t>2022</a:t>
            </a:r>
            <a:r>
              <a:rPr sz="900" i="1" spc="160" dirty="0">
                <a:solidFill>
                  <a:srgbClr val="001327"/>
                </a:solidFill>
                <a:latin typeface="Calibri"/>
                <a:cs typeface="Calibri"/>
              </a:rPr>
              <a:t> </a:t>
            </a:r>
            <a:r>
              <a:rPr sz="900" i="1" spc="10" dirty="0">
                <a:solidFill>
                  <a:srgbClr val="001327"/>
                </a:solidFill>
                <a:latin typeface="Calibri"/>
                <a:cs typeface="Calibri"/>
              </a:rPr>
              <a:t>B25119:</a:t>
            </a:r>
            <a:r>
              <a:rPr sz="900" i="1" spc="150" dirty="0">
                <a:solidFill>
                  <a:srgbClr val="001327"/>
                </a:solidFill>
                <a:latin typeface="Calibri"/>
                <a:cs typeface="Calibri"/>
              </a:rPr>
              <a:t> </a:t>
            </a:r>
            <a:r>
              <a:rPr sz="900" i="1" spc="10" dirty="0">
                <a:solidFill>
                  <a:srgbClr val="001327"/>
                </a:solidFill>
                <a:latin typeface="Calibri"/>
                <a:cs typeface="Calibri"/>
              </a:rPr>
              <a:t>Median</a:t>
            </a:r>
            <a:r>
              <a:rPr sz="900" i="1" spc="150" dirty="0">
                <a:solidFill>
                  <a:srgbClr val="001327"/>
                </a:solidFill>
                <a:latin typeface="Calibri"/>
                <a:cs typeface="Calibri"/>
              </a:rPr>
              <a:t> </a:t>
            </a:r>
            <a:r>
              <a:rPr sz="900" i="1" spc="10" dirty="0">
                <a:solidFill>
                  <a:srgbClr val="001327"/>
                </a:solidFill>
                <a:latin typeface="Calibri"/>
                <a:cs typeface="Calibri"/>
              </a:rPr>
              <a:t>Household</a:t>
            </a:r>
            <a:r>
              <a:rPr sz="900" i="1" spc="145" dirty="0">
                <a:solidFill>
                  <a:srgbClr val="001327"/>
                </a:solidFill>
                <a:latin typeface="Calibri"/>
                <a:cs typeface="Calibri"/>
              </a:rPr>
              <a:t> </a:t>
            </a:r>
            <a:r>
              <a:rPr sz="900" i="1" spc="10" dirty="0">
                <a:solidFill>
                  <a:srgbClr val="001327"/>
                </a:solidFill>
                <a:latin typeface="Calibri"/>
                <a:cs typeface="Calibri"/>
              </a:rPr>
              <a:t>Income</a:t>
            </a:r>
            <a:r>
              <a:rPr sz="900" i="1" spc="135" dirty="0">
                <a:solidFill>
                  <a:srgbClr val="001327"/>
                </a:solidFill>
                <a:latin typeface="Calibri"/>
                <a:cs typeface="Calibri"/>
              </a:rPr>
              <a:t> </a:t>
            </a:r>
            <a:r>
              <a:rPr sz="900" i="1" spc="10" dirty="0">
                <a:solidFill>
                  <a:srgbClr val="001327"/>
                </a:solidFill>
                <a:latin typeface="Calibri"/>
                <a:cs typeface="Calibri"/>
              </a:rPr>
              <a:t>by</a:t>
            </a:r>
            <a:r>
              <a:rPr sz="900" i="1" spc="125" dirty="0">
                <a:solidFill>
                  <a:srgbClr val="001327"/>
                </a:solidFill>
                <a:latin typeface="Calibri"/>
                <a:cs typeface="Calibri"/>
              </a:rPr>
              <a:t> </a:t>
            </a:r>
            <a:r>
              <a:rPr sz="900" i="1" spc="10" dirty="0">
                <a:solidFill>
                  <a:srgbClr val="001327"/>
                </a:solidFill>
                <a:latin typeface="Calibri"/>
                <a:cs typeface="Calibri"/>
              </a:rPr>
              <a:t>Tenure,</a:t>
            </a:r>
            <a:r>
              <a:rPr sz="900" i="1" spc="170" dirty="0">
                <a:solidFill>
                  <a:srgbClr val="001327"/>
                </a:solidFill>
                <a:latin typeface="Calibri"/>
                <a:cs typeface="Calibri"/>
              </a:rPr>
              <a:t> </a:t>
            </a:r>
            <a:r>
              <a:rPr sz="900" i="1" spc="10" dirty="0">
                <a:solidFill>
                  <a:srgbClr val="001327"/>
                </a:solidFill>
                <a:latin typeface="Calibri"/>
                <a:cs typeface="Calibri"/>
              </a:rPr>
              <a:t>Zillow</a:t>
            </a:r>
            <a:r>
              <a:rPr sz="900" i="1" spc="105" dirty="0">
                <a:solidFill>
                  <a:srgbClr val="001327"/>
                </a:solidFill>
                <a:latin typeface="Calibri"/>
                <a:cs typeface="Calibri"/>
              </a:rPr>
              <a:t> </a:t>
            </a:r>
            <a:r>
              <a:rPr sz="900" i="1" spc="10" dirty="0">
                <a:solidFill>
                  <a:srgbClr val="001327"/>
                </a:solidFill>
                <a:latin typeface="Calibri"/>
                <a:cs typeface="Calibri"/>
              </a:rPr>
              <a:t>Observed</a:t>
            </a:r>
            <a:r>
              <a:rPr sz="900" i="1" spc="145" dirty="0">
                <a:solidFill>
                  <a:srgbClr val="001327"/>
                </a:solidFill>
                <a:latin typeface="Calibri"/>
                <a:cs typeface="Calibri"/>
              </a:rPr>
              <a:t> </a:t>
            </a:r>
            <a:r>
              <a:rPr sz="900" i="1" spc="10" dirty="0">
                <a:solidFill>
                  <a:srgbClr val="001327"/>
                </a:solidFill>
                <a:latin typeface="Calibri"/>
                <a:cs typeface="Calibri"/>
              </a:rPr>
              <a:t>Rent</a:t>
            </a:r>
            <a:r>
              <a:rPr sz="900" i="1" spc="130" dirty="0">
                <a:solidFill>
                  <a:srgbClr val="001327"/>
                </a:solidFill>
                <a:latin typeface="Calibri"/>
                <a:cs typeface="Calibri"/>
              </a:rPr>
              <a:t> </a:t>
            </a:r>
            <a:r>
              <a:rPr sz="900" i="1" spc="10" dirty="0">
                <a:solidFill>
                  <a:srgbClr val="001327"/>
                </a:solidFill>
                <a:latin typeface="Calibri"/>
                <a:cs typeface="Calibri"/>
              </a:rPr>
              <a:t>Index</a:t>
            </a:r>
            <a:r>
              <a:rPr sz="900" i="1" spc="150" dirty="0">
                <a:solidFill>
                  <a:srgbClr val="001327"/>
                </a:solidFill>
                <a:latin typeface="Calibri"/>
                <a:cs typeface="Calibri"/>
              </a:rPr>
              <a:t> </a:t>
            </a:r>
            <a:r>
              <a:rPr sz="900" i="1" spc="-10" dirty="0">
                <a:solidFill>
                  <a:srgbClr val="001327"/>
                </a:solidFill>
                <a:latin typeface="Calibri"/>
                <a:cs typeface="Calibri"/>
              </a:rPr>
              <a:t>(ZORI).</a:t>
            </a:r>
            <a:endParaRPr sz="900" dirty="0">
              <a:latin typeface="Calibri"/>
              <a:cs typeface="Calibri"/>
            </a:endParaRPr>
          </a:p>
        </p:txBody>
      </p:sp>
      <p:sp>
        <p:nvSpPr>
          <p:cNvPr id="47" name="object 47"/>
          <p:cNvSpPr txBox="1"/>
          <p:nvPr/>
        </p:nvSpPr>
        <p:spPr>
          <a:xfrm>
            <a:off x="8646803" y="6496575"/>
            <a:ext cx="2908300" cy="164465"/>
          </a:xfrm>
          <a:prstGeom prst="rect">
            <a:avLst/>
          </a:prstGeom>
        </p:spPr>
        <p:txBody>
          <a:bodyPr vert="horz" wrap="square" lIns="0" tIns="20320" rIns="0" bIns="0" rtlCol="0">
            <a:spAutoFit/>
          </a:bodyPr>
          <a:lstStyle/>
          <a:p>
            <a:pPr marL="12700">
              <a:lnSpc>
                <a:spcPct val="100000"/>
              </a:lnSpc>
              <a:spcBef>
                <a:spcPts val="160"/>
              </a:spcBef>
            </a:pPr>
            <a:r>
              <a:rPr sz="800" dirty="0">
                <a:solidFill>
                  <a:srgbClr val="001327"/>
                </a:solidFill>
                <a:latin typeface="Tahoma"/>
                <a:cs typeface="Tahoma"/>
              </a:rPr>
              <a:t>Dallas</a:t>
            </a:r>
            <a:r>
              <a:rPr sz="800" spc="75" dirty="0">
                <a:solidFill>
                  <a:srgbClr val="001327"/>
                </a:solidFill>
                <a:latin typeface="Tahoma"/>
                <a:cs typeface="Tahoma"/>
              </a:rPr>
              <a:t> </a:t>
            </a:r>
            <a:r>
              <a:rPr sz="800" dirty="0">
                <a:solidFill>
                  <a:srgbClr val="001327"/>
                </a:solidFill>
                <a:latin typeface="Tahoma"/>
                <a:cs typeface="Tahoma"/>
              </a:rPr>
              <a:t>Rental</a:t>
            </a:r>
            <a:r>
              <a:rPr sz="800" spc="75" dirty="0">
                <a:solidFill>
                  <a:srgbClr val="001327"/>
                </a:solidFill>
                <a:latin typeface="Tahoma"/>
                <a:cs typeface="Tahoma"/>
              </a:rPr>
              <a:t> </a:t>
            </a:r>
            <a:r>
              <a:rPr sz="800" dirty="0">
                <a:solidFill>
                  <a:srgbClr val="001327"/>
                </a:solidFill>
                <a:latin typeface="Tahoma"/>
                <a:cs typeface="Tahoma"/>
              </a:rPr>
              <a:t>Housing</a:t>
            </a:r>
            <a:r>
              <a:rPr sz="800" spc="60" dirty="0">
                <a:solidFill>
                  <a:srgbClr val="001327"/>
                </a:solidFill>
                <a:latin typeface="Tahoma"/>
                <a:cs typeface="Tahoma"/>
              </a:rPr>
              <a:t> </a:t>
            </a:r>
            <a:r>
              <a:rPr sz="800" dirty="0">
                <a:solidFill>
                  <a:srgbClr val="001327"/>
                </a:solidFill>
                <a:latin typeface="Tahoma"/>
                <a:cs typeface="Tahoma"/>
              </a:rPr>
              <a:t>Needs</a:t>
            </a:r>
            <a:r>
              <a:rPr sz="800" spc="25" dirty="0">
                <a:solidFill>
                  <a:srgbClr val="001327"/>
                </a:solidFill>
                <a:latin typeface="Tahoma"/>
                <a:cs typeface="Tahoma"/>
              </a:rPr>
              <a:t> </a:t>
            </a:r>
            <a:r>
              <a:rPr sz="800" dirty="0">
                <a:solidFill>
                  <a:srgbClr val="001327"/>
                </a:solidFill>
                <a:latin typeface="Tahoma"/>
                <a:cs typeface="Tahoma"/>
              </a:rPr>
              <a:t>Assessment</a:t>
            </a:r>
            <a:r>
              <a:rPr sz="800" spc="300" dirty="0">
                <a:solidFill>
                  <a:srgbClr val="001327"/>
                </a:solidFill>
                <a:latin typeface="Tahoma"/>
                <a:cs typeface="Tahoma"/>
              </a:rPr>
              <a:t> </a:t>
            </a:r>
            <a:r>
              <a:rPr sz="800" spc="215" dirty="0">
                <a:solidFill>
                  <a:srgbClr val="001327"/>
                </a:solidFill>
                <a:latin typeface="Arial Black"/>
                <a:cs typeface="Arial Black"/>
              </a:rPr>
              <a:t>|</a:t>
            </a:r>
            <a:r>
              <a:rPr sz="800" spc="40" dirty="0">
                <a:solidFill>
                  <a:srgbClr val="001327"/>
                </a:solidFill>
                <a:latin typeface="Arial Black"/>
                <a:cs typeface="Arial Black"/>
              </a:rPr>
              <a:t> </a:t>
            </a:r>
            <a:r>
              <a:rPr sz="800" spc="-95" dirty="0">
                <a:solidFill>
                  <a:srgbClr val="001327"/>
                </a:solidFill>
                <a:latin typeface="Arial Black"/>
                <a:cs typeface="Arial Black"/>
              </a:rPr>
              <a:t>HR&amp;A</a:t>
            </a:r>
            <a:r>
              <a:rPr sz="800" spc="35" dirty="0">
                <a:solidFill>
                  <a:srgbClr val="001327"/>
                </a:solidFill>
                <a:latin typeface="Arial Black"/>
                <a:cs typeface="Arial Black"/>
              </a:rPr>
              <a:t> </a:t>
            </a:r>
            <a:r>
              <a:rPr sz="800" spc="-40" dirty="0">
                <a:solidFill>
                  <a:srgbClr val="001327"/>
                </a:solidFill>
                <a:latin typeface="Arial Black"/>
                <a:cs typeface="Arial Black"/>
              </a:rPr>
              <a:t>and</a:t>
            </a:r>
            <a:r>
              <a:rPr sz="800" spc="70" dirty="0">
                <a:solidFill>
                  <a:srgbClr val="001327"/>
                </a:solidFill>
                <a:latin typeface="Arial Black"/>
                <a:cs typeface="Arial Black"/>
              </a:rPr>
              <a:t> </a:t>
            </a:r>
            <a:r>
              <a:rPr sz="800" spc="-30" dirty="0">
                <a:solidFill>
                  <a:srgbClr val="001327"/>
                </a:solidFill>
                <a:latin typeface="Arial Black"/>
                <a:cs typeface="Arial Black"/>
              </a:rPr>
              <a:t>CPAL</a:t>
            </a:r>
            <a:endParaRPr sz="800" dirty="0">
              <a:latin typeface="Arial Black"/>
              <a:cs typeface="Arial Black"/>
            </a:endParaRPr>
          </a:p>
        </p:txBody>
      </p:sp>
      <p:sp>
        <p:nvSpPr>
          <p:cNvPr id="48" name="object 48"/>
          <p:cNvSpPr txBox="1">
            <a:spLocks noGrp="1"/>
          </p:cNvSpPr>
          <p:nvPr>
            <p:ph type="sldNum" sz="quarter" idx="7"/>
          </p:nvPr>
        </p:nvSpPr>
        <p:spPr>
          <a:prstGeom prst="rect">
            <a:avLst/>
          </a:prstGeom>
        </p:spPr>
        <p:txBody>
          <a:bodyPr vert="horz" wrap="square" lIns="0" tIns="20320" rIns="0" bIns="0" rtlCol="0">
            <a:spAutoFit/>
          </a:bodyPr>
          <a:lstStyle/>
          <a:p>
            <a:pPr marL="38100">
              <a:lnSpc>
                <a:spcPct val="100000"/>
              </a:lnSpc>
              <a:spcBef>
                <a:spcPts val="160"/>
              </a:spcBef>
            </a:pPr>
            <a:fld id="{81D60167-4931-47E6-BA6A-407CBD079E47}" type="slidenum">
              <a:rPr spc="-25" dirty="0"/>
              <a:t>13</a:t>
            </a:fld>
            <a:endParaRPr spc="-25" dirty="0"/>
          </a:p>
        </p:txBody>
      </p:sp>
      <p:sp>
        <p:nvSpPr>
          <p:cNvPr id="45" name="object 45"/>
          <p:cNvSpPr txBox="1"/>
          <p:nvPr/>
        </p:nvSpPr>
        <p:spPr>
          <a:xfrm>
            <a:off x="6098854" y="5991659"/>
            <a:ext cx="287655" cy="162560"/>
          </a:xfrm>
          <a:prstGeom prst="rect">
            <a:avLst/>
          </a:prstGeom>
        </p:spPr>
        <p:txBody>
          <a:bodyPr vert="horz" wrap="square" lIns="0" tIns="12700" rIns="0" bIns="0" rtlCol="0">
            <a:spAutoFit/>
          </a:bodyPr>
          <a:lstStyle/>
          <a:p>
            <a:pPr marL="12700">
              <a:lnSpc>
                <a:spcPct val="100000"/>
              </a:lnSpc>
              <a:spcBef>
                <a:spcPts val="100"/>
              </a:spcBef>
            </a:pPr>
            <a:r>
              <a:rPr sz="900" spc="-80" dirty="0">
                <a:solidFill>
                  <a:srgbClr val="001327"/>
                </a:solidFill>
                <a:latin typeface="Arial Black"/>
                <a:cs typeface="Arial Black"/>
              </a:rPr>
              <a:t>2024</a:t>
            </a:r>
            <a:endParaRPr sz="900" dirty="0">
              <a:latin typeface="Arial Black"/>
              <a:cs typeface="Arial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0" y="275767"/>
            <a:ext cx="6096635" cy="6582409"/>
          </a:xfrm>
          <a:custGeom>
            <a:avLst/>
            <a:gdLst/>
            <a:ahLst/>
            <a:cxnLst/>
            <a:rect l="l" t="t" r="r" b="b"/>
            <a:pathLst>
              <a:path w="6096634" h="6582409">
                <a:moveTo>
                  <a:pt x="6096012" y="0"/>
                </a:moveTo>
                <a:lnTo>
                  <a:pt x="0" y="0"/>
                </a:lnTo>
                <a:lnTo>
                  <a:pt x="0" y="6582232"/>
                </a:lnTo>
                <a:lnTo>
                  <a:pt x="6096012" y="6582232"/>
                </a:lnTo>
                <a:lnTo>
                  <a:pt x="6096012" y="0"/>
                </a:lnTo>
                <a:close/>
              </a:path>
            </a:pathLst>
          </a:custGeom>
          <a:solidFill>
            <a:srgbClr val="DDDDDD"/>
          </a:solidFill>
        </p:spPr>
        <p:txBody>
          <a:bodyPr wrap="square" lIns="0" tIns="0" rIns="0" bIns="0" rtlCol="0"/>
          <a:lstStyle/>
          <a:p>
            <a:endParaRPr dirty="0"/>
          </a:p>
        </p:txBody>
      </p:sp>
      <p:sp>
        <p:nvSpPr>
          <p:cNvPr id="3" name="object 3"/>
          <p:cNvSpPr txBox="1"/>
          <p:nvPr/>
        </p:nvSpPr>
        <p:spPr>
          <a:xfrm>
            <a:off x="11773908" y="6503605"/>
            <a:ext cx="141605"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001327"/>
                </a:solidFill>
                <a:latin typeface="Tahoma"/>
                <a:cs typeface="Tahoma"/>
              </a:rPr>
              <a:t>19</a:t>
            </a:r>
            <a:endParaRPr sz="800" dirty="0">
              <a:latin typeface="Tahoma"/>
              <a:cs typeface="Tahoma"/>
            </a:endParaRPr>
          </a:p>
        </p:txBody>
      </p:sp>
      <p:sp>
        <p:nvSpPr>
          <p:cNvPr id="4" name="object 4"/>
          <p:cNvSpPr txBox="1"/>
          <p:nvPr/>
        </p:nvSpPr>
        <p:spPr>
          <a:xfrm>
            <a:off x="8646748" y="6503605"/>
            <a:ext cx="290830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1327"/>
                </a:solidFill>
                <a:latin typeface="Tahoma"/>
                <a:cs typeface="Tahoma"/>
              </a:rPr>
              <a:t>Dallas</a:t>
            </a:r>
            <a:r>
              <a:rPr sz="800" spc="75" dirty="0">
                <a:solidFill>
                  <a:srgbClr val="001327"/>
                </a:solidFill>
                <a:latin typeface="Tahoma"/>
                <a:cs typeface="Tahoma"/>
              </a:rPr>
              <a:t> </a:t>
            </a:r>
            <a:r>
              <a:rPr sz="800" dirty="0">
                <a:solidFill>
                  <a:srgbClr val="001327"/>
                </a:solidFill>
                <a:latin typeface="Tahoma"/>
                <a:cs typeface="Tahoma"/>
              </a:rPr>
              <a:t>Rental</a:t>
            </a:r>
            <a:r>
              <a:rPr sz="800" spc="75" dirty="0">
                <a:solidFill>
                  <a:srgbClr val="001327"/>
                </a:solidFill>
                <a:latin typeface="Tahoma"/>
                <a:cs typeface="Tahoma"/>
              </a:rPr>
              <a:t> </a:t>
            </a:r>
            <a:r>
              <a:rPr sz="800" dirty="0">
                <a:solidFill>
                  <a:srgbClr val="001327"/>
                </a:solidFill>
                <a:latin typeface="Tahoma"/>
                <a:cs typeface="Tahoma"/>
              </a:rPr>
              <a:t>Housing</a:t>
            </a:r>
            <a:r>
              <a:rPr sz="800" spc="60" dirty="0">
                <a:solidFill>
                  <a:srgbClr val="001327"/>
                </a:solidFill>
                <a:latin typeface="Tahoma"/>
                <a:cs typeface="Tahoma"/>
              </a:rPr>
              <a:t> </a:t>
            </a:r>
            <a:r>
              <a:rPr sz="800" dirty="0">
                <a:solidFill>
                  <a:srgbClr val="001327"/>
                </a:solidFill>
                <a:latin typeface="Tahoma"/>
                <a:cs typeface="Tahoma"/>
              </a:rPr>
              <a:t>Needs</a:t>
            </a:r>
            <a:r>
              <a:rPr sz="800" spc="25" dirty="0">
                <a:solidFill>
                  <a:srgbClr val="001327"/>
                </a:solidFill>
                <a:latin typeface="Tahoma"/>
                <a:cs typeface="Tahoma"/>
              </a:rPr>
              <a:t> </a:t>
            </a:r>
            <a:r>
              <a:rPr sz="800" dirty="0">
                <a:solidFill>
                  <a:srgbClr val="001327"/>
                </a:solidFill>
                <a:latin typeface="Tahoma"/>
                <a:cs typeface="Tahoma"/>
              </a:rPr>
              <a:t>Assessment</a:t>
            </a:r>
            <a:r>
              <a:rPr sz="800" spc="300" dirty="0">
                <a:solidFill>
                  <a:srgbClr val="001327"/>
                </a:solidFill>
                <a:latin typeface="Tahoma"/>
                <a:cs typeface="Tahoma"/>
              </a:rPr>
              <a:t> </a:t>
            </a:r>
            <a:r>
              <a:rPr sz="800" spc="215" dirty="0">
                <a:solidFill>
                  <a:srgbClr val="001327"/>
                </a:solidFill>
                <a:latin typeface="Arial Black"/>
                <a:cs typeface="Arial Black"/>
              </a:rPr>
              <a:t>|</a:t>
            </a:r>
            <a:r>
              <a:rPr sz="800" spc="40" dirty="0">
                <a:solidFill>
                  <a:srgbClr val="001327"/>
                </a:solidFill>
                <a:latin typeface="Arial Black"/>
                <a:cs typeface="Arial Black"/>
              </a:rPr>
              <a:t> </a:t>
            </a:r>
            <a:r>
              <a:rPr sz="800" spc="-95" dirty="0">
                <a:solidFill>
                  <a:srgbClr val="001327"/>
                </a:solidFill>
                <a:latin typeface="Arial Black"/>
                <a:cs typeface="Arial Black"/>
              </a:rPr>
              <a:t>HR&amp;A</a:t>
            </a:r>
            <a:r>
              <a:rPr sz="800" spc="35" dirty="0">
                <a:solidFill>
                  <a:srgbClr val="001327"/>
                </a:solidFill>
                <a:latin typeface="Arial Black"/>
                <a:cs typeface="Arial Black"/>
              </a:rPr>
              <a:t> </a:t>
            </a:r>
            <a:r>
              <a:rPr sz="800" spc="-40" dirty="0">
                <a:solidFill>
                  <a:srgbClr val="001327"/>
                </a:solidFill>
                <a:latin typeface="Arial Black"/>
                <a:cs typeface="Arial Black"/>
              </a:rPr>
              <a:t>and</a:t>
            </a:r>
            <a:r>
              <a:rPr sz="800" spc="70" dirty="0">
                <a:solidFill>
                  <a:srgbClr val="001327"/>
                </a:solidFill>
                <a:latin typeface="Arial Black"/>
                <a:cs typeface="Arial Black"/>
              </a:rPr>
              <a:t> </a:t>
            </a:r>
            <a:r>
              <a:rPr sz="800" spc="-30" dirty="0">
                <a:solidFill>
                  <a:srgbClr val="001327"/>
                </a:solidFill>
                <a:latin typeface="Arial Black"/>
                <a:cs typeface="Arial Black"/>
              </a:rPr>
              <a:t>CPAL</a:t>
            </a:r>
            <a:endParaRPr sz="800" dirty="0">
              <a:latin typeface="Arial Black"/>
              <a:cs typeface="Arial Black"/>
            </a:endParaRPr>
          </a:p>
        </p:txBody>
      </p:sp>
      <p:sp>
        <p:nvSpPr>
          <p:cNvPr id="6" name="object 6"/>
          <p:cNvSpPr txBox="1">
            <a:spLocks noGrp="1"/>
          </p:cNvSpPr>
          <p:nvPr>
            <p:ph type="title"/>
          </p:nvPr>
        </p:nvSpPr>
        <p:spPr>
          <a:xfrm>
            <a:off x="594384" y="778499"/>
            <a:ext cx="4761865" cy="2167901"/>
          </a:xfrm>
          <a:prstGeom prst="rect">
            <a:avLst/>
          </a:prstGeom>
        </p:spPr>
        <p:txBody>
          <a:bodyPr vert="horz" wrap="square" lIns="0" tIns="13335" rIns="0" bIns="0" rtlCol="0">
            <a:spAutoFit/>
          </a:bodyPr>
          <a:lstStyle/>
          <a:p>
            <a:pPr marL="12700" marR="5080">
              <a:lnSpc>
                <a:spcPct val="100000"/>
              </a:lnSpc>
              <a:spcBef>
                <a:spcPts val="105"/>
              </a:spcBef>
            </a:pPr>
            <a:r>
              <a:rPr sz="2800" dirty="0">
                <a:latin typeface="+mj-lt"/>
              </a:rPr>
              <a:t>The</a:t>
            </a:r>
            <a:r>
              <a:rPr sz="2800" spc="-35" dirty="0">
                <a:latin typeface="+mj-lt"/>
              </a:rPr>
              <a:t> </a:t>
            </a:r>
            <a:r>
              <a:rPr sz="2800" spc="55" dirty="0">
                <a:latin typeface="+mj-lt"/>
              </a:rPr>
              <a:t>rental</a:t>
            </a:r>
            <a:r>
              <a:rPr sz="2800" spc="-70" dirty="0">
                <a:latin typeface="+mj-lt"/>
              </a:rPr>
              <a:t> </a:t>
            </a:r>
            <a:r>
              <a:rPr sz="2800" spc="70" dirty="0">
                <a:latin typeface="+mj-lt"/>
              </a:rPr>
              <a:t>housing</a:t>
            </a:r>
            <a:r>
              <a:rPr sz="2800" spc="-45" dirty="0">
                <a:latin typeface="+mj-lt"/>
              </a:rPr>
              <a:t> </a:t>
            </a:r>
            <a:r>
              <a:rPr sz="2800" spc="70" dirty="0">
                <a:latin typeface="+mj-lt"/>
              </a:rPr>
              <a:t>supply</a:t>
            </a:r>
            <a:r>
              <a:rPr sz="2800" spc="-55" dirty="0">
                <a:latin typeface="+mj-lt"/>
              </a:rPr>
              <a:t> </a:t>
            </a:r>
            <a:r>
              <a:rPr sz="2800" spc="50" dirty="0">
                <a:latin typeface="+mj-lt"/>
              </a:rPr>
              <a:t>gap</a:t>
            </a:r>
            <a:r>
              <a:rPr sz="2800" spc="-45" dirty="0">
                <a:latin typeface="+mj-lt"/>
              </a:rPr>
              <a:t> </a:t>
            </a:r>
            <a:r>
              <a:rPr sz="2800" dirty="0">
                <a:latin typeface="+mj-lt"/>
              </a:rPr>
              <a:t>will</a:t>
            </a:r>
            <a:r>
              <a:rPr sz="2800" spc="-65" dirty="0">
                <a:latin typeface="+mj-lt"/>
              </a:rPr>
              <a:t> </a:t>
            </a:r>
            <a:r>
              <a:rPr sz="2800" spc="50" dirty="0">
                <a:latin typeface="+mj-lt"/>
              </a:rPr>
              <a:t>begin </a:t>
            </a:r>
            <a:r>
              <a:rPr sz="2800" spc="70" dirty="0">
                <a:latin typeface="+mj-lt"/>
              </a:rPr>
              <a:t>to</a:t>
            </a:r>
            <a:r>
              <a:rPr sz="2800" spc="-35" dirty="0">
                <a:latin typeface="+mj-lt"/>
              </a:rPr>
              <a:t> </a:t>
            </a:r>
            <a:r>
              <a:rPr sz="2800" dirty="0">
                <a:latin typeface="+mj-lt"/>
              </a:rPr>
              <a:t>affect</a:t>
            </a:r>
            <a:r>
              <a:rPr sz="2800" spc="-75" dirty="0">
                <a:latin typeface="+mj-lt"/>
              </a:rPr>
              <a:t> </a:t>
            </a:r>
            <a:r>
              <a:rPr sz="2800" spc="60" dirty="0">
                <a:latin typeface="+mj-lt"/>
              </a:rPr>
              <a:t>higher</a:t>
            </a:r>
            <a:r>
              <a:rPr sz="2800" spc="-25" dirty="0">
                <a:latin typeface="+mj-lt"/>
              </a:rPr>
              <a:t> </a:t>
            </a:r>
            <a:r>
              <a:rPr sz="2800" spc="90" dirty="0">
                <a:latin typeface="+mj-lt"/>
              </a:rPr>
              <a:t>income</a:t>
            </a:r>
            <a:r>
              <a:rPr sz="2800" spc="-35" dirty="0">
                <a:latin typeface="+mj-lt"/>
              </a:rPr>
              <a:t> </a:t>
            </a:r>
            <a:r>
              <a:rPr sz="2800" spc="55" dirty="0">
                <a:latin typeface="+mj-lt"/>
              </a:rPr>
              <a:t>households, with</a:t>
            </a:r>
            <a:r>
              <a:rPr sz="2800" spc="-114" dirty="0">
                <a:latin typeface="+mj-lt"/>
              </a:rPr>
              <a:t> </a:t>
            </a:r>
            <a:r>
              <a:rPr sz="2800" spc="60" dirty="0">
                <a:latin typeface="+mj-lt"/>
              </a:rPr>
              <a:t>a</a:t>
            </a:r>
            <a:r>
              <a:rPr sz="2800" spc="-90" dirty="0">
                <a:latin typeface="+mj-lt"/>
              </a:rPr>
              <a:t> </a:t>
            </a:r>
            <a:r>
              <a:rPr sz="2800" spc="-145" dirty="0">
                <a:solidFill>
                  <a:srgbClr val="C00000"/>
                </a:solidFill>
                <a:latin typeface="+mj-lt"/>
                <a:cs typeface="Arial Black"/>
              </a:rPr>
              <a:t>gap</a:t>
            </a:r>
            <a:r>
              <a:rPr sz="2800" spc="-135" dirty="0">
                <a:solidFill>
                  <a:srgbClr val="C00000"/>
                </a:solidFill>
                <a:latin typeface="+mj-lt"/>
                <a:cs typeface="Arial Black"/>
              </a:rPr>
              <a:t> </a:t>
            </a:r>
            <a:r>
              <a:rPr sz="2800" spc="-65" dirty="0">
                <a:solidFill>
                  <a:srgbClr val="C00000"/>
                </a:solidFill>
                <a:latin typeface="+mj-lt"/>
                <a:cs typeface="Arial Black"/>
              </a:rPr>
              <a:t>of</a:t>
            </a:r>
            <a:r>
              <a:rPr sz="2800" spc="-114" dirty="0">
                <a:solidFill>
                  <a:srgbClr val="C00000"/>
                </a:solidFill>
                <a:latin typeface="+mj-lt"/>
                <a:cs typeface="Arial Black"/>
              </a:rPr>
              <a:t> </a:t>
            </a:r>
            <a:r>
              <a:rPr sz="2800" spc="-195" dirty="0">
                <a:solidFill>
                  <a:srgbClr val="C00000"/>
                </a:solidFill>
                <a:latin typeface="+mj-lt"/>
                <a:cs typeface="Arial Black"/>
              </a:rPr>
              <a:t>62,747</a:t>
            </a:r>
            <a:r>
              <a:rPr sz="2800" spc="-150" dirty="0">
                <a:solidFill>
                  <a:srgbClr val="C00000"/>
                </a:solidFill>
                <a:latin typeface="+mj-lt"/>
                <a:cs typeface="Arial Black"/>
              </a:rPr>
              <a:t> </a:t>
            </a:r>
            <a:r>
              <a:rPr sz="2800" spc="-80" dirty="0">
                <a:solidFill>
                  <a:srgbClr val="C00000"/>
                </a:solidFill>
                <a:latin typeface="+mj-lt"/>
                <a:cs typeface="Arial Black"/>
              </a:rPr>
              <a:t>units</a:t>
            </a:r>
            <a:r>
              <a:rPr sz="2800" spc="-140" dirty="0">
                <a:solidFill>
                  <a:srgbClr val="C00000"/>
                </a:solidFill>
                <a:latin typeface="+mj-lt"/>
                <a:cs typeface="Arial Black"/>
              </a:rPr>
              <a:t> </a:t>
            </a:r>
            <a:r>
              <a:rPr sz="2800" spc="-25" dirty="0">
                <a:solidFill>
                  <a:srgbClr val="C00000"/>
                </a:solidFill>
                <a:latin typeface="+mj-lt"/>
                <a:cs typeface="Arial Black"/>
              </a:rPr>
              <a:t>for </a:t>
            </a:r>
            <a:r>
              <a:rPr sz="2800" spc="-110" dirty="0">
                <a:solidFill>
                  <a:srgbClr val="C00000"/>
                </a:solidFill>
                <a:latin typeface="+mj-lt"/>
                <a:cs typeface="Arial Black"/>
              </a:rPr>
              <a:t>households</a:t>
            </a:r>
            <a:r>
              <a:rPr sz="2800" spc="-140" dirty="0">
                <a:solidFill>
                  <a:srgbClr val="C00000"/>
                </a:solidFill>
                <a:latin typeface="+mj-lt"/>
                <a:cs typeface="Arial Black"/>
              </a:rPr>
              <a:t> </a:t>
            </a:r>
            <a:r>
              <a:rPr sz="2800" spc="-95" dirty="0">
                <a:solidFill>
                  <a:srgbClr val="C00000"/>
                </a:solidFill>
                <a:latin typeface="+mj-lt"/>
                <a:cs typeface="Arial Black"/>
              </a:rPr>
              <a:t>earning</a:t>
            </a:r>
            <a:r>
              <a:rPr sz="2800" spc="-145" dirty="0">
                <a:solidFill>
                  <a:srgbClr val="C00000"/>
                </a:solidFill>
                <a:latin typeface="+mj-lt"/>
                <a:cs typeface="Arial Black"/>
              </a:rPr>
              <a:t> </a:t>
            </a:r>
            <a:r>
              <a:rPr sz="2800" spc="-55" dirty="0">
                <a:solidFill>
                  <a:srgbClr val="C00000"/>
                </a:solidFill>
                <a:latin typeface="+mj-lt"/>
                <a:cs typeface="Arial Black"/>
              </a:rPr>
              <a:t>up</a:t>
            </a:r>
            <a:r>
              <a:rPr sz="2800" spc="-125" dirty="0">
                <a:solidFill>
                  <a:srgbClr val="C00000"/>
                </a:solidFill>
                <a:latin typeface="+mj-lt"/>
                <a:cs typeface="Arial Black"/>
              </a:rPr>
              <a:t> </a:t>
            </a:r>
            <a:r>
              <a:rPr sz="2800" spc="-70" dirty="0">
                <a:solidFill>
                  <a:srgbClr val="C00000"/>
                </a:solidFill>
                <a:latin typeface="+mj-lt"/>
                <a:cs typeface="Arial Black"/>
              </a:rPr>
              <a:t>to</a:t>
            </a:r>
            <a:r>
              <a:rPr sz="2800" spc="-130" dirty="0">
                <a:solidFill>
                  <a:srgbClr val="C00000"/>
                </a:solidFill>
                <a:latin typeface="+mj-lt"/>
                <a:cs typeface="Arial Black"/>
              </a:rPr>
              <a:t> </a:t>
            </a:r>
            <a:r>
              <a:rPr sz="2800" spc="-204" dirty="0">
                <a:solidFill>
                  <a:srgbClr val="C00000"/>
                </a:solidFill>
                <a:latin typeface="+mj-lt"/>
                <a:cs typeface="Arial Black"/>
              </a:rPr>
              <a:t>80%</a:t>
            </a:r>
            <a:r>
              <a:rPr sz="2800" spc="-120" dirty="0">
                <a:solidFill>
                  <a:srgbClr val="C00000"/>
                </a:solidFill>
                <a:latin typeface="+mj-lt"/>
                <a:cs typeface="Arial Black"/>
              </a:rPr>
              <a:t> </a:t>
            </a:r>
            <a:r>
              <a:rPr sz="2800" spc="-25" dirty="0">
                <a:solidFill>
                  <a:srgbClr val="C00000"/>
                </a:solidFill>
                <a:latin typeface="+mj-lt"/>
                <a:cs typeface="Arial Black"/>
              </a:rPr>
              <a:t>of </a:t>
            </a:r>
            <a:r>
              <a:rPr sz="2800" spc="-20" dirty="0">
                <a:solidFill>
                  <a:srgbClr val="C00000"/>
                </a:solidFill>
                <a:latin typeface="+mj-lt"/>
                <a:cs typeface="Arial Black"/>
              </a:rPr>
              <a:t>AMI</a:t>
            </a:r>
            <a:r>
              <a:rPr sz="2800" spc="-20" dirty="0">
                <a:solidFill>
                  <a:srgbClr val="C00000"/>
                </a:solidFill>
                <a:latin typeface="+mj-lt"/>
              </a:rPr>
              <a:t>.</a:t>
            </a:r>
            <a:endParaRPr sz="2800" dirty="0">
              <a:solidFill>
                <a:srgbClr val="C00000"/>
              </a:solidFill>
              <a:latin typeface="+mj-lt"/>
              <a:cs typeface="Arial Black"/>
            </a:endParaRPr>
          </a:p>
        </p:txBody>
      </p:sp>
      <p:sp>
        <p:nvSpPr>
          <p:cNvPr id="7" name="object 7"/>
          <p:cNvSpPr/>
          <p:nvPr/>
        </p:nvSpPr>
        <p:spPr>
          <a:xfrm>
            <a:off x="6096177" y="1033195"/>
            <a:ext cx="1828800" cy="74930"/>
          </a:xfrm>
          <a:custGeom>
            <a:avLst/>
            <a:gdLst/>
            <a:ahLst/>
            <a:cxnLst/>
            <a:rect l="l" t="t" r="r" b="b"/>
            <a:pathLst>
              <a:path w="1828800" h="74930">
                <a:moveTo>
                  <a:pt x="1828800" y="0"/>
                </a:moveTo>
                <a:lnTo>
                  <a:pt x="0" y="0"/>
                </a:lnTo>
                <a:lnTo>
                  <a:pt x="0" y="74815"/>
                </a:lnTo>
                <a:lnTo>
                  <a:pt x="1828800" y="74815"/>
                </a:lnTo>
                <a:lnTo>
                  <a:pt x="1828800" y="0"/>
                </a:lnTo>
                <a:close/>
              </a:path>
            </a:pathLst>
          </a:custGeom>
          <a:solidFill>
            <a:srgbClr val="003C79"/>
          </a:solidFill>
        </p:spPr>
        <p:txBody>
          <a:bodyPr wrap="square" lIns="0" tIns="0" rIns="0" bIns="0" rtlCol="0"/>
          <a:lstStyle/>
          <a:p>
            <a:endParaRPr dirty="0"/>
          </a:p>
        </p:txBody>
      </p:sp>
      <p:sp>
        <p:nvSpPr>
          <p:cNvPr id="8" name="object 8"/>
          <p:cNvSpPr txBox="1"/>
          <p:nvPr/>
        </p:nvSpPr>
        <p:spPr>
          <a:xfrm>
            <a:off x="6174924" y="634164"/>
            <a:ext cx="3328035" cy="363220"/>
          </a:xfrm>
          <a:prstGeom prst="rect">
            <a:avLst/>
          </a:prstGeom>
        </p:spPr>
        <p:txBody>
          <a:bodyPr vert="horz" wrap="square" lIns="0" tIns="12700" rIns="0" bIns="0" rtlCol="0">
            <a:spAutoFit/>
          </a:bodyPr>
          <a:lstStyle/>
          <a:p>
            <a:pPr marL="12700">
              <a:lnSpc>
                <a:spcPct val="100000"/>
              </a:lnSpc>
              <a:spcBef>
                <a:spcPts val="100"/>
              </a:spcBef>
            </a:pPr>
            <a:r>
              <a:rPr sz="1200" spc="-80" dirty="0">
                <a:solidFill>
                  <a:srgbClr val="003C79"/>
                </a:solidFill>
                <a:latin typeface="Arial Black"/>
                <a:cs typeface="Arial Black"/>
              </a:rPr>
              <a:t>City</a:t>
            </a:r>
            <a:r>
              <a:rPr sz="1200" spc="-55" dirty="0">
                <a:solidFill>
                  <a:srgbClr val="003C79"/>
                </a:solidFill>
                <a:latin typeface="Arial Black"/>
                <a:cs typeface="Arial Black"/>
              </a:rPr>
              <a:t> </a:t>
            </a:r>
            <a:r>
              <a:rPr sz="1200" spc="-40" dirty="0">
                <a:solidFill>
                  <a:srgbClr val="003C79"/>
                </a:solidFill>
                <a:latin typeface="Arial Black"/>
                <a:cs typeface="Arial Black"/>
              </a:rPr>
              <a:t>of</a:t>
            </a:r>
            <a:r>
              <a:rPr sz="1200" spc="-65" dirty="0">
                <a:solidFill>
                  <a:srgbClr val="003C79"/>
                </a:solidFill>
                <a:latin typeface="Arial Black"/>
                <a:cs typeface="Arial Black"/>
              </a:rPr>
              <a:t> </a:t>
            </a:r>
            <a:r>
              <a:rPr sz="1200" spc="-80" dirty="0">
                <a:solidFill>
                  <a:srgbClr val="003C79"/>
                </a:solidFill>
                <a:latin typeface="Arial Black"/>
                <a:cs typeface="Arial Black"/>
              </a:rPr>
              <a:t>Dallas</a:t>
            </a:r>
            <a:r>
              <a:rPr sz="1200" spc="-65" dirty="0">
                <a:solidFill>
                  <a:srgbClr val="003C79"/>
                </a:solidFill>
                <a:latin typeface="Arial Black"/>
                <a:cs typeface="Arial Black"/>
              </a:rPr>
              <a:t> </a:t>
            </a:r>
            <a:r>
              <a:rPr sz="1200" spc="-85" dirty="0">
                <a:solidFill>
                  <a:srgbClr val="003C79"/>
                </a:solidFill>
                <a:latin typeface="Arial Black"/>
                <a:cs typeface="Arial Black"/>
              </a:rPr>
              <a:t>Projected</a:t>
            </a:r>
            <a:r>
              <a:rPr sz="1200" spc="-45" dirty="0">
                <a:solidFill>
                  <a:srgbClr val="003C79"/>
                </a:solidFill>
                <a:latin typeface="Arial Black"/>
                <a:cs typeface="Arial Black"/>
              </a:rPr>
              <a:t> </a:t>
            </a:r>
            <a:r>
              <a:rPr sz="1200" spc="-75" dirty="0">
                <a:solidFill>
                  <a:srgbClr val="003C79"/>
                </a:solidFill>
                <a:latin typeface="Arial Black"/>
                <a:cs typeface="Arial Black"/>
              </a:rPr>
              <a:t>Housing</a:t>
            </a:r>
            <a:r>
              <a:rPr sz="1200" spc="-85" dirty="0">
                <a:solidFill>
                  <a:srgbClr val="003C79"/>
                </a:solidFill>
                <a:latin typeface="Arial Black"/>
                <a:cs typeface="Arial Black"/>
              </a:rPr>
              <a:t> </a:t>
            </a:r>
            <a:r>
              <a:rPr sz="1200" spc="-75" dirty="0">
                <a:solidFill>
                  <a:srgbClr val="003C79"/>
                </a:solidFill>
                <a:latin typeface="Arial Black"/>
                <a:cs typeface="Arial Black"/>
              </a:rPr>
              <a:t>Supply</a:t>
            </a:r>
            <a:r>
              <a:rPr sz="1200" spc="-55" dirty="0">
                <a:solidFill>
                  <a:srgbClr val="003C79"/>
                </a:solidFill>
                <a:latin typeface="Arial Black"/>
                <a:cs typeface="Arial Black"/>
              </a:rPr>
              <a:t> </a:t>
            </a:r>
            <a:r>
              <a:rPr sz="1200" spc="-25" dirty="0">
                <a:solidFill>
                  <a:srgbClr val="003C79"/>
                </a:solidFill>
                <a:latin typeface="Arial Black"/>
                <a:cs typeface="Arial Black"/>
              </a:rPr>
              <a:t>Gap</a:t>
            </a:r>
            <a:endParaRPr sz="1200" dirty="0">
              <a:latin typeface="Arial Black"/>
              <a:cs typeface="Arial Black"/>
            </a:endParaRPr>
          </a:p>
          <a:p>
            <a:pPr marL="12700">
              <a:lnSpc>
                <a:spcPct val="100000"/>
              </a:lnSpc>
              <a:spcBef>
                <a:spcPts val="20"/>
              </a:spcBef>
            </a:pPr>
            <a:r>
              <a:rPr sz="1000" spc="-110" dirty="0">
                <a:solidFill>
                  <a:srgbClr val="003C79"/>
                </a:solidFill>
                <a:latin typeface="Arial Black"/>
                <a:cs typeface="Arial Black"/>
              </a:rPr>
              <a:t>2035</a:t>
            </a:r>
            <a:r>
              <a:rPr sz="1000" spc="-5" dirty="0">
                <a:solidFill>
                  <a:srgbClr val="003C79"/>
                </a:solidFill>
                <a:latin typeface="Arial Black"/>
                <a:cs typeface="Arial Black"/>
              </a:rPr>
              <a:t> </a:t>
            </a:r>
            <a:r>
              <a:rPr sz="1000" spc="-10" dirty="0">
                <a:solidFill>
                  <a:srgbClr val="003C79"/>
                </a:solidFill>
                <a:latin typeface="Arial Black"/>
                <a:cs typeface="Arial Black"/>
              </a:rPr>
              <a:t>(projected)</a:t>
            </a:r>
            <a:endParaRPr sz="1000" dirty="0">
              <a:latin typeface="Arial Black"/>
              <a:cs typeface="Arial Black"/>
            </a:endParaRPr>
          </a:p>
        </p:txBody>
      </p:sp>
      <p:grpSp>
        <p:nvGrpSpPr>
          <p:cNvPr id="9" name="object 9"/>
          <p:cNvGrpSpPr/>
          <p:nvPr/>
        </p:nvGrpSpPr>
        <p:grpSpPr>
          <a:xfrm>
            <a:off x="6095822" y="1351788"/>
            <a:ext cx="5858510" cy="3215640"/>
            <a:chOff x="6095822" y="1351788"/>
            <a:chExt cx="5858510" cy="3215640"/>
          </a:xfrm>
        </p:grpSpPr>
        <p:sp>
          <p:nvSpPr>
            <p:cNvPr id="10" name="object 10"/>
            <p:cNvSpPr/>
            <p:nvPr/>
          </p:nvSpPr>
          <p:spPr>
            <a:xfrm>
              <a:off x="6095822" y="4492536"/>
              <a:ext cx="1828800" cy="74930"/>
            </a:xfrm>
            <a:custGeom>
              <a:avLst/>
              <a:gdLst/>
              <a:ahLst/>
              <a:cxnLst/>
              <a:rect l="l" t="t" r="r" b="b"/>
              <a:pathLst>
                <a:path w="1828800" h="74929">
                  <a:moveTo>
                    <a:pt x="1828800" y="0"/>
                  </a:moveTo>
                  <a:lnTo>
                    <a:pt x="0" y="0"/>
                  </a:lnTo>
                  <a:lnTo>
                    <a:pt x="0" y="74815"/>
                  </a:lnTo>
                  <a:lnTo>
                    <a:pt x="1828800" y="74815"/>
                  </a:lnTo>
                  <a:lnTo>
                    <a:pt x="1828800" y="0"/>
                  </a:lnTo>
                  <a:close/>
                </a:path>
              </a:pathLst>
            </a:custGeom>
            <a:solidFill>
              <a:srgbClr val="003C79"/>
            </a:solidFill>
          </p:spPr>
          <p:txBody>
            <a:bodyPr wrap="square" lIns="0" tIns="0" rIns="0" bIns="0" rtlCol="0"/>
            <a:lstStyle/>
            <a:p>
              <a:endParaRPr dirty="0"/>
            </a:p>
          </p:txBody>
        </p:sp>
        <p:sp>
          <p:nvSpPr>
            <p:cNvPr id="11" name="object 11"/>
            <p:cNvSpPr/>
            <p:nvPr/>
          </p:nvSpPr>
          <p:spPr>
            <a:xfrm>
              <a:off x="6454140" y="1351787"/>
              <a:ext cx="5343525" cy="2101215"/>
            </a:xfrm>
            <a:custGeom>
              <a:avLst/>
              <a:gdLst/>
              <a:ahLst/>
              <a:cxnLst/>
              <a:rect l="l" t="t" r="r" b="b"/>
              <a:pathLst>
                <a:path w="5343525" h="2101215">
                  <a:moveTo>
                    <a:pt x="824484" y="1223772"/>
                  </a:moveTo>
                  <a:lnTo>
                    <a:pt x="0" y="1223772"/>
                  </a:lnTo>
                  <a:lnTo>
                    <a:pt x="0" y="2100770"/>
                  </a:lnTo>
                  <a:lnTo>
                    <a:pt x="824484" y="2100770"/>
                  </a:lnTo>
                  <a:lnTo>
                    <a:pt x="824484" y="1223772"/>
                  </a:lnTo>
                  <a:close/>
                </a:path>
                <a:path w="5343525" h="2101215">
                  <a:moveTo>
                    <a:pt x="1953768" y="187452"/>
                  </a:moveTo>
                  <a:lnTo>
                    <a:pt x="1130808" y="187452"/>
                  </a:lnTo>
                  <a:lnTo>
                    <a:pt x="1130808" y="2100757"/>
                  </a:lnTo>
                  <a:lnTo>
                    <a:pt x="1953768" y="2100757"/>
                  </a:lnTo>
                  <a:lnTo>
                    <a:pt x="1953768" y="187452"/>
                  </a:lnTo>
                  <a:close/>
                </a:path>
                <a:path w="5343525" h="2101215">
                  <a:moveTo>
                    <a:pt x="3084563" y="0"/>
                  </a:moveTo>
                  <a:lnTo>
                    <a:pt x="2260092" y="0"/>
                  </a:lnTo>
                  <a:lnTo>
                    <a:pt x="2260092" y="2100757"/>
                  </a:lnTo>
                  <a:lnTo>
                    <a:pt x="3084563" y="2100757"/>
                  </a:lnTo>
                  <a:lnTo>
                    <a:pt x="3084563" y="0"/>
                  </a:lnTo>
                  <a:close/>
                </a:path>
                <a:path w="5343525" h="2101215">
                  <a:moveTo>
                    <a:pt x="4213860" y="522732"/>
                  </a:moveTo>
                  <a:lnTo>
                    <a:pt x="3389376" y="522732"/>
                  </a:lnTo>
                  <a:lnTo>
                    <a:pt x="3389376" y="2100770"/>
                  </a:lnTo>
                  <a:lnTo>
                    <a:pt x="4213860" y="2100770"/>
                  </a:lnTo>
                  <a:lnTo>
                    <a:pt x="4213860" y="522732"/>
                  </a:lnTo>
                  <a:close/>
                </a:path>
                <a:path w="5343525" h="2101215">
                  <a:moveTo>
                    <a:pt x="5343144" y="1737360"/>
                  </a:moveTo>
                  <a:lnTo>
                    <a:pt x="4518660" y="1737360"/>
                  </a:lnTo>
                  <a:lnTo>
                    <a:pt x="4518660" y="2100770"/>
                  </a:lnTo>
                  <a:lnTo>
                    <a:pt x="5343144" y="2100770"/>
                  </a:lnTo>
                  <a:lnTo>
                    <a:pt x="5343144" y="1737360"/>
                  </a:lnTo>
                  <a:close/>
                </a:path>
              </a:pathLst>
            </a:custGeom>
            <a:solidFill>
              <a:srgbClr val="001327"/>
            </a:solidFill>
          </p:spPr>
          <p:txBody>
            <a:bodyPr wrap="square" lIns="0" tIns="0" rIns="0" bIns="0" rtlCol="0"/>
            <a:lstStyle/>
            <a:p>
              <a:endParaRPr dirty="0"/>
            </a:p>
          </p:txBody>
        </p:sp>
        <p:sp>
          <p:nvSpPr>
            <p:cNvPr id="12" name="object 12"/>
            <p:cNvSpPr/>
            <p:nvPr/>
          </p:nvSpPr>
          <p:spPr>
            <a:xfrm>
              <a:off x="6302258" y="3452552"/>
              <a:ext cx="5647690" cy="0"/>
            </a:xfrm>
            <a:custGeom>
              <a:avLst/>
              <a:gdLst/>
              <a:ahLst/>
              <a:cxnLst/>
              <a:rect l="l" t="t" r="r" b="b"/>
              <a:pathLst>
                <a:path w="5647690">
                  <a:moveTo>
                    <a:pt x="0" y="0"/>
                  </a:moveTo>
                  <a:lnTo>
                    <a:pt x="5647270" y="0"/>
                  </a:lnTo>
                </a:path>
              </a:pathLst>
            </a:custGeom>
            <a:ln w="9525">
              <a:solidFill>
                <a:srgbClr val="001327"/>
              </a:solidFill>
            </a:ln>
          </p:spPr>
          <p:txBody>
            <a:bodyPr wrap="square" lIns="0" tIns="0" rIns="0" bIns="0" rtlCol="0"/>
            <a:lstStyle/>
            <a:p>
              <a:endParaRPr dirty="0"/>
            </a:p>
          </p:txBody>
        </p:sp>
      </p:grpSp>
      <p:sp>
        <p:nvSpPr>
          <p:cNvPr id="13" name="object 13"/>
          <p:cNvSpPr txBox="1"/>
          <p:nvPr/>
        </p:nvSpPr>
        <p:spPr>
          <a:xfrm>
            <a:off x="6572536" y="2275626"/>
            <a:ext cx="588010" cy="239395"/>
          </a:xfrm>
          <a:prstGeom prst="rect">
            <a:avLst/>
          </a:prstGeom>
        </p:spPr>
        <p:txBody>
          <a:bodyPr vert="horz" wrap="square" lIns="0" tIns="13335" rIns="0" bIns="0" rtlCol="0">
            <a:spAutoFit/>
          </a:bodyPr>
          <a:lstStyle/>
          <a:p>
            <a:pPr marL="12700">
              <a:lnSpc>
                <a:spcPct val="100000"/>
              </a:lnSpc>
              <a:spcBef>
                <a:spcPts val="105"/>
              </a:spcBef>
            </a:pPr>
            <a:r>
              <a:rPr sz="1400" spc="-120" dirty="0">
                <a:solidFill>
                  <a:srgbClr val="001327"/>
                </a:solidFill>
                <a:latin typeface="Arial Black"/>
                <a:cs typeface="Arial Black"/>
              </a:rPr>
              <a:t>34,869</a:t>
            </a:r>
            <a:endParaRPr sz="1400" dirty="0">
              <a:latin typeface="Arial Black"/>
              <a:cs typeface="Arial Black"/>
            </a:endParaRPr>
          </a:p>
        </p:txBody>
      </p:sp>
      <p:sp>
        <p:nvSpPr>
          <p:cNvPr id="14" name="object 14"/>
          <p:cNvSpPr txBox="1"/>
          <p:nvPr/>
        </p:nvSpPr>
        <p:spPr>
          <a:xfrm>
            <a:off x="7701938" y="1239122"/>
            <a:ext cx="588010" cy="239395"/>
          </a:xfrm>
          <a:prstGeom prst="rect">
            <a:avLst/>
          </a:prstGeom>
        </p:spPr>
        <p:txBody>
          <a:bodyPr vert="horz" wrap="square" lIns="0" tIns="13335" rIns="0" bIns="0" rtlCol="0">
            <a:spAutoFit/>
          </a:bodyPr>
          <a:lstStyle/>
          <a:p>
            <a:pPr marL="12700">
              <a:lnSpc>
                <a:spcPct val="100000"/>
              </a:lnSpc>
              <a:spcBef>
                <a:spcPts val="105"/>
              </a:spcBef>
            </a:pPr>
            <a:r>
              <a:rPr sz="1400" spc="-120" dirty="0">
                <a:solidFill>
                  <a:srgbClr val="001327"/>
                </a:solidFill>
                <a:latin typeface="Arial Black"/>
                <a:cs typeface="Arial Black"/>
              </a:rPr>
              <a:t>76,073</a:t>
            </a:r>
            <a:endParaRPr sz="1400" dirty="0">
              <a:latin typeface="Arial Black"/>
              <a:cs typeface="Arial Black"/>
            </a:endParaRPr>
          </a:p>
        </p:txBody>
      </p:sp>
      <p:sp>
        <p:nvSpPr>
          <p:cNvPr id="15" name="object 15"/>
          <p:cNvSpPr txBox="1"/>
          <p:nvPr/>
        </p:nvSpPr>
        <p:spPr>
          <a:xfrm>
            <a:off x="8831341" y="1067411"/>
            <a:ext cx="588010" cy="239395"/>
          </a:xfrm>
          <a:prstGeom prst="rect">
            <a:avLst/>
          </a:prstGeom>
        </p:spPr>
        <p:txBody>
          <a:bodyPr vert="horz" wrap="square" lIns="0" tIns="13335" rIns="0" bIns="0" rtlCol="0">
            <a:spAutoFit/>
          </a:bodyPr>
          <a:lstStyle/>
          <a:p>
            <a:pPr marL="12700">
              <a:lnSpc>
                <a:spcPct val="100000"/>
              </a:lnSpc>
              <a:spcBef>
                <a:spcPts val="105"/>
              </a:spcBef>
            </a:pPr>
            <a:r>
              <a:rPr sz="1400" spc="-120" dirty="0">
                <a:solidFill>
                  <a:srgbClr val="001327"/>
                </a:solidFill>
                <a:latin typeface="Arial Black"/>
                <a:cs typeface="Arial Black"/>
              </a:rPr>
              <a:t>83,496</a:t>
            </a:r>
            <a:endParaRPr sz="1400" dirty="0">
              <a:latin typeface="Arial Black"/>
              <a:cs typeface="Arial Black"/>
            </a:endParaRPr>
          </a:p>
        </p:txBody>
      </p:sp>
      <p:sp>
        <p:nvSpPr>
          <p:cNvPr id="16" name="object 16"/>
          <p:cNvSpPr txBox="1"/>
          <p:nvPr/>
        </p:nvSpPr>
        <p:spPr>
          <a:xfrm>
            <a:off x="9960744" y="1574341"/>
            <a:ext cx="588010" cy="239395"/>
          </a:xfrm>
          <a:prstGeom prst="rect">
            <a:avLst/>
          </a:prstGeom>
        </p:spPr>
        <p:txBody>
          <a:bodyPr vert="horz" wrap="square" lIns="0" tIns="13335" rIns="0" bIns="0" rtlCol="0">
            <a:spAutoFit/>
          </a:bodyPr>
          <a:lstStyle/>
          <a:p>
            <a:pPr marL="12700">
              <a:lnSpc>
                <a:spcPct val="100000"/>
              </a:lnSpc>
              <a:spcBef>
                <a:spcPts val="105"/>
              </a:spcBef>
            </a:pPr>
            <a:r>
              <a:rPr sz="1400" spc="-120" dirty="0">
                <a:solidFill>
                  <a:srgbClr val="001327"/>
                </a:solidFill>
                <a:latin typeface="Arial Black"/>
                <a:cs typeface="Arial Black"/>
              </a:rPr>
              <a:t>62,747</a:t>
            </a:r>
            <a:endParaRPr sz="1400" dirty="0">
              <a:latin typeface="Arial Black"/>
              <a:cs typeface="Arial Black"/>
            </a:endParaRPr>
          </a:p>
        </p:txBody>
      </p:sp>
      <p:sp>
        <p:nvSpPr>
          <p:cNvPr id="17" name="object 17"/>
          <p:cNvSpPr txBox="1"/>
          <p:nvPr/>
        </p:nvSpPr>
        <p:spPr>
          <a:xfrm>
            <a:off x="11090147" y="2789688"/>
            <a:ext cx="588010" cy="239395"/>
          </a:xfrm>
          <a:prstGeom prst="rect">
            <a:avLst/>
          </a:prstGeom>
        </p:spPr>
        <p:txBody>
          <a:bodyPr vert="horz" wrap="square" lIns="0" tIns="13335" rIns="0" bIns="0" rtlCol="0">
            <a:spAutoFit/>
          </a:bodyPr>
          <a:lstStyle/>
          <a:p>
            <a:pPr marL="12700">
              <a:lnSpc>
                <a:spcPct val="100000"/>
              </a:lnSpc>
              <a:spcBef>
                <a:spcPts val="105"/>
              </a:spcBef>
            </a:pPr>
            <a:r>
              <a:rPr sz="1400" spc="-120" dirty="0">
                <a:solidFill>
                  <a:srgbClr val="001327"/>
                </a:solidFill>
                <a:latin typeface="Arial Black"/>
                <a:cs typeface="Arial Black"/>
              </a:rPr>
              <a:t>14,433</a:t>
            </a:r>
            <a:endParaRPr sz="1400" dirty="0">
              <a:latin typeface="Arial Black"/>
              <a:cs typeface="Arial Black"/>
            </a:endParaRPr>
          </a:p>
        </p:txBody>
      </p:sp>
      <p:sp>
        <p:nvSpPr>
          <p:cNvPr id="18" name="object 18"/>
          <p:cNvSpPr txBox="1"/>
          <p:nvPr/>
        </p:nvSpPr>
        <p:spPr>
          <a:xfrm>
            <a:off x="6174924" y="3559103"/>
            <a:ext cx="3331845" cy="925830"/>
          </a:xfrm>
          <a:prstGeom prst="rect">
            <a:avLst/>
          </a:prstGeom>
        </p:spPr>
        <p:txBody>
          <a:bodyPr vert="horz" wrap="square" lIns="0" tIns="12700" rIns="0" bIns="0" rtlCol="0">
            <a:spAutoFit/>
          </a:bodyPr>
          <a:lstStyle/>
          <a:p>
            <a:pPr marL="323850">
              <a:lnSpc>
                <a:spcPct val="100000"/>
              </a:lnSpc>
              <a:spcBef>
                <a:spcPts val="100"/>
              </a:spcBef>
              <a:tabLst>
                <a:tab pos="1452880" algn="l"/>
                <a:tab pos="2582545" algn="l"/>
              </a:tabLst>
            </a:pPr>
            <a:r>
              <a:rPr sz="1200" spc="-125" dirty="0">
                <a:solidFill>
                  <a:srgbClr val="001327"/>
                </a:solidFill>
                <a:latin typeface="Arial Black"/>
                <a:cs typeface="Arial Black"/>
              </a:rPr>
              <a:t>≤30%</a:t>
            </a:r>
            <a:r>
              <a:rPr sz="1200" spc="-75" dirty="0">
                <a:solidFill>
                  <a:srgbClr val="001327"/>
                </a:solidFill>
                <a:latin typeface="Arial Black"/>
                <a:cs typeface="Arial Black"/>
              </a:rPr>
              <a:t> </a:t>
            </a:r>
            <a:r>
              <a:rPr sz="1200" spc="-25" dirty="0">
                <a:solidFill>
                  <a:srgbClr val="001327"/>
                </a:solidFill>
                <a:latin typeface="Arial Black"/>
                <a:cs typeface="Arial Black"/>
              </a:rPr>
              <a:t>AMI</a:t>
            </a:r>
            <a:r>
              <a:rPr sz="1200" dirty="0">
                <a:solidFill>
                  <a:srgbClr val="001327"/>
                </a:solidFill>
                <a:latin typeface="Arial Black"/>
                <a:cs typeface="Arial Black"/>
              </a:rPr>
              <a:t>	</a:t>
            </a:r>
            <a:r>
              <a:rPr sz="1200" spc="-125" dirty="0">
                <a:solidFill>
                  <a:srgbClr val="001327"/>
                </a:solidFill>
                <a:latin typeface="Arial Black"/>
                <a:cs typeface="Arial Black"/>
              </a:rPr>
              <a:t>≤50%</a:t>
            </a:r>
            <a:r>
              <a:rPr sz="1200" spc="-75" dirty="0">
                <a:solidFill>
                  <a:srgbClr val="001327"/>
                </a:solidFill>
                <a:latin typeface="Arial Black"/>
                <a:cs typeface="Arial Black"/>
              </a:rPr>
              <a:t> </a:t>
            </a:r>
            <a:r>
              <a:rPr sz="1200" spc="-25" dirty="0">
                <a:solidFill>
                  <a:srgbClr val="001327"/>
                </a:solidFill>
                <a:latin typeface="Arial Black"/>
                <a:cs typeface="Arial Black"/>
              </a:rPr>
              <a:t>AMI</a:t>
            </a:r>
            <a:r>
              <a:rPr sz="1200" dirty="0">
                <a:solidFill>
                  <a:srgbClr val="001327"/>
                </a:solidFill>
                <a:latin typeface="Arial Black"/>
                <a:cs typeface="Arial Black"/>
              </a:rPr>
              <a:t>	</a:t>
            </a:r>
            <a:r>
              <a:rPr sz="1200" spc="-125" dirty="0">
                <a:solidFill>
                  <a:srgbClr val="001327"/>
                </a:solidFill>
                <a:latin typeface="Arial Black"/>
                <a:cs typeface="Arial Black"/>
              </a:rPr>
              <a:t>≤60%</a:t>
            </a:r>
            <a:r>
              <a:rPr sz="1200" spc="-75" dirty="0">
                <a:solidFill>
                  <a:srgbClr val="001327"/>
                </a:solidFill>
                <a:latin typeface="Arial Black"/>
                <a:cs typeface="Arial Black"/>
              </a:rPr>
              <a:t> </a:t>
            </a:r>
            <a:r>
              <a:rPr sz="1200" spc="-40" dirty="0">
                <a:solidFill>
                  <a:srgbClr val="001327"/>
                </a:solidFill>
                <a:latin typeface="Arial Black"/>
                <a:cs typeface="Arial Black"/>
              </a:rPr>
              <a:t>AMI</a:t>
            </a:r>
            <a:endParaRPr sz="1200" dirty="0">
              <a:latin typeface="Arial Black"/>
              <a:cs typeface="Arial Black"/>
            </a:endParaRPr>
          </a:p>
          <a:p>
            <a:pPr>
              <a:lnSpc>
                <a:spcPct val="100000"/>
              </a:lnSpc>
              <a:spcBef>
                <a:spcPts val="95"/>
              </a:spcBef>
            </a:pPr>
            <a:endParaRPr sz="1200" dirty="0">
              <a:latin typeface="Arial Black"/>
              <a:cs typeface="Arial Black"/>
            </a:endParaRPr>
          </a:p>
          <a:p>
            <a:pPr marL="12700">
              <a:lnSpc>
                <a:spcPct val="100000"/>
              </a:lnSpc>
            </a:pPr>
            <a:r>
              <a:rPr sz="1200" spc="-80" dirty="0">
                <a:solidFill>
                  <a:srgbClr val="003C79"/>
                </a:solidFill>
                <a:latin typeface="Arial Black"/>
                <a:cs typeface="Arial Black"/>
              </a:rPr>
              <a:t>City</a:t>
            </a:r>
            <a:r>
              <a:rPr sz="1200" spc="-55" dirty="0">
                <a:solidFill>
                  <a:srgbClr val="003C79"/>
                </a:solidFill>
                <a:latin typeface="Arial Black"/>
                <a:cs typeface="Arial Black"/>
              </a:rPr>
              <a:t> </a:t>
            </a:r>
            <a:r>
              <a:rPr sz="1200" spc="-40" dirty="0">
                <a:solidFill>
                  <a:srgbClr val="003C79"/>
                </a:solidFill>
                <a:latin typeface="Arial Black"/>
                <a:cs typeface="Arial Black"/>
              </a:rPr>
              <a:t>of</a:t>
            </a:r>
            <a:r>
              <a:rPr sz="1200" spc="-65" dirty="0">
                <a:solidFill>
                  <a:srgbClr val="003C79"/>
                </a:solidFill>
                <a:latin typeface="Arial Black"/>
                <a:cs typeface="Arial Black"/>
              </a:rPr>
              <a:t> </a:t>
            </a:r>
            <a:r>
              <a:rPr sz="1200" spc="-80" dirty="0">
                <a:solidFill>
                  <a:srgbClr val="003C79"/>
                </a:solidFill>
                <a:latin typeface="Arial Black"/>
                <a:cs typeface="Arial Black"/>
              </a:rPr>
              <a:t>Dallas</a:t>
            </a:r>
            <a:r>
              <a:rPr sz="1200" spc="-65" dirty="0">
                <a:solidFill>
                  <a:srgbClr val="003C79"/>
                </a:solidFill>
                <a:latin typeface="Arial Black"/>
                <a:cs typeface="Arial Black"/>
              </a:rPr>
              <a:t> </a:t>
            </a:r>
            <a:r>
              <a:rPr sz="1200" spc="-85" dirty="0">
                <a:solidFill>
                  <a:srgbClr val="003C79"/>
                </a:solidFill>
                <a:latin typeface="Arial Black"/>
                <a:cs typeface="Arial Black"/>
              </a:rPr>
              <a:t>Projected</a:t>
            </a:r>
            <a:r>
              <a:rPr sz="1200" spc="-45" dirty="0">
                <a:solidFill>
                  <a:srgbClr val="003C79"/>
                </a:solidFill>
                <a:latin typeface="Arial Black"/>
                <a:cs typeface="Arial Black"/>
              </a:rPr>
              <a:t> </a:t>
            </a:r>
            <a:r>
              <a:rPr sz="1200" spc="-75" dirty="0">
                <a:solidFill>
                  <a:srgbClr val="003C79"/>
                </a:solidFill>
                <a:latin typeface="Arial Black"/>
                <a:cs typeface="Arial Black"/>
              </a:rPr>
              <a:t>Housing</a:t>
            </a:r>
            <a:r>
              <a:rPr sz="1200" spc="-85" dirty="0">
                <a:solidFill>
                  <a:srgbClr val="003C79"/>
                </a:solidFill>
                <a:latin typeface="Arial Black"/>
                <a:cs typeface="Arial Black"/>
              </a:rPr>
              <a:t> </a:t>
            </a:r>
            <a:r>
              <a:rPr sz="1200" spc="-75" dirty="0">
                <a:solidFill>
                  <a:srgbClr val="003C79"/>
                </a:solidFill>
                <a:latin typeface="Arial Black"/>
                <a:cs typeface="Arial Black"/>
              </a:rPr>
              <a:t>Supply</a:t>
            </a:r>
            <a:r>
              <a:rPr sz="1200" spc="-55" dirty="0">
                <a:solidFill>
                  <a:srgbClr val="003C79"/>
                </a:solidFill>
                <a:latin typeface="Arial Black"/>
                <a:cs typeface="Arial Black"/>
              </a:rPr>
              <a:t> </a:t>
            </a:r>
            <a:r>
              <a:rPr sz="1200" spc="-25" dirty="0">
                <a:solidFill>
                  <a:srgbClr val="003C79"/>
                </a:solidFill>
                <a:latin typeface="Arial Black"/>
                <a:cs typeface="Arial Black"/>
              </a:rPr>
              <a:t>Gap</a:t>
            </a:r>
            <a:endParaRPr sz="1200" dirty="0">
              <a:latin typeface="Arial Black"/>
              <a:cs typeface="Arial Black"/>
            </a:endParaRPr>
          </a:p>
          <a:p>
            <a:pPr marL="12700">
              <a:lnSpc>
                <a:spcPct val="100000"/>
              </a:lnSpc>
              <a:spcBef>
                <a:spcPts val="20"/>
              </a:spcBef>
            </a:pPr>
            <a:r>
              <a:rPr sz="1000" spc="-110" dirty="0">
                <a:solidFill>
                  <a:srgbClr val="003C79"/>
                </a:solidFill>
                <a:latin typeface="Arial Black"/>
                <a:cs typeface="Arial Black"/>
              </a:rPr>
              <a:t>2035</a:t>
            </a:r>
            <a:r>
              <a:rPr sz="1000" spc="-5" dirty="0">
                <a:solidFill>
                  <a:srgbClr val="003C79"/>
                </a:solidFill>
                <a:latin typeface="Arial Black"/>
                <a:cs typeface="Arial Black"/>
              </a:rPr>
              <a:t> </a:t>
            </a:r>
            <a:r>
              <a:rPr sz="1000" spc="-10" dirty="0">
                <a:solidFill>
                  <a:srgbClr val="003C79"/>
                </a:solidFill>
                <a:latin typeface="Arial Black"/>
                <a:cs typeface="Arial Black"/>
              </a:rPr>
              <a:t>(projected)</a:t>
            </a:r>
            <a:endParaRPr sz="1000" dirty="0">
              <a:latin typeface="Arial Black"/>
              <a:cs typeface="Arial Black"/>
            </a:endParaRPr>
          </a:p>
          <a:p>
            <a:pPr marL="12700">
              <a:lnSpc>
                <a:spcPct val="100000"/>
              </a:lnSpc>
            </a:pPr>
            <a:r>
              <a:rPr sz="1000" spc="-60" dirty="0">
                <a:solidFill>
                  <a:srgbClr val="003C79"/>
                </a:solidFill>
                <a:latin typeface="Arial Black"/>
                <a:cs typeface="Arial Black"/>
              </a:rPr>
              <a:t>Units</a:t>
            </a:r>
            <a:r>
              <a:rPr sz="1000" spc="-40" dirty="0">
                <a:solidFill>
                  <a:srgbClr val="003C79"/>
                </a:solidFill>
                <a:latin typeface="Arial Black"/>
                <a:cs typeface="Arial Black"/>
              </a:rPr>
              <a:t> </a:t>
            </a:r>
            <a:r>
              <a:rPr sz="1000" spc="-45" dirty="0">
                <a:solidFill>
                  <a:srgbClr val="003C79"/>
                </a:solidFill>
                <a:latin typeface="Arial Black"/>
                <a:cs typeface="Arial Black"/>
              </a:rPr>
              <a:t>affordable</a:t>
            </a:r>
            <a:r>
              <a:rPr sz="1000" spc="-25" dirty="0">
                <a:solidFill>
                  <a:srgbClr val="003C79"/>
                </a:solidFill>
                <a:latin typeface="Arial Black"/>
                <a:cs typeface="Arial Black"/>
              </a:rPr>
              <a:t> </a:t>
            </a:r>
            <a:r>
              <a:rPr sz="1000" spc="-45" dirty="0">
                <a:solidFill>
                  <a:srgbClr val="003C79"/>
                </a:solidFill>
                <a:latin typeface="Arial Black"/>
                <a:cs typeface="Arial Black"/>
              </a:rPr>
              <a:t>per</a:t>
            </a:r>
            <a:r>
              <a:rPr sz="1000" spc="-55" dirty="0">
                <a:solidFill>
                  <a:srgbClr val="003C79"/>
                </a:solidFill>
                <a:latin typeface="Arial Black"/>
                <a:cs typeface="Arial Black"/>
              </a:rPr>
              <a:t> </a:t>
            </a:r>
            <a:r>
              <a:rPr sz="1000" spc="-110" dirty="0">
                <a:solidFill>
                  <a:srgbClr val="003C79"/>
                </a:solidFill>
                <a:latin typeface="Arial Black"/>
                <a:cs typeface="Arial Black"/>
              </a:rPr>
              <a:t>100</a:t>
            </a:r>
            <a:r>
              <a:rPr sz="1000" spc="-5" dirty="0">
                <a:solidFill>
                  <a:srgbClr val="003C79"/>
                </a:solidFill>
                <a:latin typeface="Arial Black"/>
                <a:cs typeface="Arial Black"/>
              </a:rPr>
              <a:t> </a:t>
            </a:r>
            <a:r>
              <a:rPr sz="1000" spc="-65" dirty="0">
                <a:solidFill>
                  <a:srgbClr val="003C79"/>
                </a:solidFill>
                <a:latin typeface="Arial Black"/>
                <a:cs typeface="Arial Black"/>
              </a:rPr>
              <a:t>Households</a:t>
            </a:r>
            <a:r>
              <a:rPr sz="1000" spc="-10" dirty="0">
                <a:solidFill>
                  <a:srgbClr val="003C79"/>
                </a:solidFill>
                <a:latin typeface="Arial Black"/>
                <a:cs typeface="Arial Black"/>
              </a:rPr>
              <a:t> </a:t>
            </a:r>
            <a:r>
              <a:rPr sz="1000" spc="-45" dirty="0">
                <a:solidFill>
                  <a:srgbClr val="003C79"/>
                </a:solidFill>
                <a:latin typeface="Arial Black"/>
                <a:cs typeface="Arial Black"/>
              </a:rPr>
              <a:t>by</a:t>
            </a:r>
            <a:r>
              <a:rPr sz="1000" spc="-35" dirty="0">
                <a:solidFill>
                  <a:srgbClr val="003C79"/>
                </a:solidFill>
                <a:latin typeface="Arial Black"/>
                <a:cs typeface="Arial Black"/>
              </a:rPr>
              <a:t> </a:t>
            </a:r>
            <a:r>
              <a:rPr sz="1000" spc="-25" dirty="0">
                <a:solidFill>
                  <a:srgbClr val="003C79"/>
                </a:solidFill>
                <a:latin typeface="Arial Black"/>
                <a:cs typeface="Arial Black"/>
              </a:rPr>
              <a:t>AMI</a:t>
            </a:r>
            <a:endParaRPr sz="1000" dirty="0">
              <a:latin typeface="Arial Black"/>
              <a:cs typeface="Arial Black"/>
            </a:endParaRPr>
          </a:p>
        </p:txBody>
      </p:sp>
      <p:sp>
        <p:nvSpPr>
          <p:cNvPr id="19" name="object 19"/>
          <p:cNvSpPr txBox="1"/>
          <p:nvPr/>
        </p:nvSpPr>
        <p:spPr>
          <a:xfrm>
            <a:off x="9874453" y="3559103"/>
            <a:ext cx="762000" cy="208279"/>
          </a:xfrm>
          <a:prstGeom prst="rect">
            <a:avLst/>
          </a:prstGeom>
        </p:spPr>
        <p:txBody>
          <a:bodyPr vert="horz" wrap="square" lIns="0" tIns="12700" rIns="0" bIns="0" rtlCol="0">
            <a:spAutoFit/>
          </a:bodyPr>
          <a:lstStyle/>
          <a:p>
            <a:pPr marL="12700">
              <a:lnSpc>
                <a:spcPct val="100000"/>
              </a:lnSpc>
              <a:spcBef>
                <a:spcPts val="100"/>
              </a:spcBef>
            </a:pPr>
            <a:r>
              <a:rPr sz="1200" spc="-125" dirty="0">
                <a:solidFill>
                  <a:srgbClr val="001327"/>
                </a:solidFill>
                <a:latin typeface="Arial Black"/>
                <a:cs typeface="Arial Black"/>
              </a:rPr>
              <a:t>≤80%</a:t>
            </a:r>
            <a:r>
              <a:rPr sz="1200" spc="-75" dirty="0">
                <a:solidFill>
                  <a:srgbClr val="001327"/>
                </a:solidFill>
                <a:latin typeface="Arial Black"/>
                <a:cs typeface="Arial Black"/>
              </a:rPr>
              <a:t> </a:t>
            </a:r>
            <a:r>
              <a:rPr sz="1200" spc="-40" dirty="0">
                <a:solidFill>
                  <a:srgbClr val="001327"/>
                </a:solidFill>
                <a:latin typeface="Arial Black"/>
                <a:cs typeface="Arial Black"/>
              </a:rPr>
              <a:t>AMI</a:t>
            </a:r>
            <a:endParaRPr sz="1200" dirty="0">
              <a:latin typeface="Arial Black"/>
              <a:cs typeface="Arial Black"/>
            </a:endParaRPr>
          </a:p>
        </p:txBody>
      </p:sp>
      <p:sp>
        <p:nvSpPr>
          <p:cNvPr id="20" name="object 20"/>
          <p:cNvSpPr txBox="1"/>
          <p:nvPr/>
        </p:nvSpPr>
        <p:spPr>
          <a:xfrm>
            <a:off x="10959693" y="3559103"/>
            <a:ext cx="848994" cy="208279"/>
          </a:xfrm>
          <a:prstGeom prst="rect">
            <a:avLst/>
          </a:prstGeom>
        </p:spPr>
        <p:txBody>
          <a:bodyPr vert="horz" wrap="square" lIns="0" tIns="12700" rIns="0" bIns="0" rtlCol="0">
            <a:spAutoFit/>
          </a:bodyPr>
          <a:lstStyle/>
          <a:p>
            <a:pPr marL="12700">
              <a:lnSpc>
                <a:spcPct val="100000"/>
              </a:lnSpc>
              <a:spcBef>
                <a:spcPts val="100"/>
              </a:spcBef>
            </a:pPr>
            <a:r>
              <a:rPr sz="1200" spc="-125" dirty="0">
                <a:solidFill>
                  <a:srgbClr val="001327"/>
                </a:solidFill>
                <a:latin typeface="Arial Black"/>
                <a:cs typeface="Arial Black"/>
              </a:rPr>
              <a:t>≤100%</a:t>
            </a:r>
            <a:r>
              <a:rPr sz="1200" spc="-60" dirty="0">
                <a:solidFill>
                  <a:srgbClr val="001327"/>
                </a:solidFill>
                <a:latin typeface="Arial Black"/>
                <a:cs typeface="Arial Black"/>
              </a:rPr>
              <a:t> </a:t>
            </a:r>
            <a:r>
              <a:rPr sz="1200" spc="-45" dirty="0">
                <a:solidFill>
                  <a:srgbClr val="001327"/>
                </a:solidFill>
                <a:latin typeface="Arial Black"/>
                <a:cs typeface="Arial Black"/>
              </a:rPr>
              <a:t>AMI</a:t>
            </a:r>
            <a:endParaRPr sz="1200" dirty="0">
              <a:latin typeface="Arial Black"/>
              <a:cs typeface="Arial Black"/>
            </a:endParaRPr>
          </a:p>
        </p:txBody>
      </p:sp>
      <p:grpSp>
        <p:nvGrpSpPr>
          <p:cNvPr id="21" name="object 21"/>
          <p:cNvGrpSpPr/>
          <p:nvPr/>
        </p:nvGrpSpPr>
        <p:grpSpPr>
          <a:xfrm>
            <a:off x="6235517" y="4774691"/>
            <a:ext cx="5714365" cy="1231900"/>
            <a:chOff x="6235517" y="4774691"/>
            <a:chExt cx="5714365" cy="1231900"/>
          </a:xfrm>
        </p:grpSpPr>
        <p:sp>
          <p:nvSpPr>
            <p:cNvPr id="22" name="object 22"/>
            <p:cNvSpPr/>
            <p:nvPr/>
          </p:nvSpPr>
          <p:spPr>
            <a:xfrm>
              <a:off x="6390132" y="4774691"/>
              <a:ext cx="5405755" cy="1227455"/>
            </a:xfrm>
            <a:custGeom>
              <a:avLst/>
              <a:gdLst/>
              <a:ahLst/>
              <a:cxnLst/>
              <a:rect l="l" t="t" r="r" b="b"/>
              <a:pathLst>
                <a:path w="5405755" h="1227454">
                  <a:moveTo>
                    <a:pt x="833628" y="992124"/>
                  </a:moveTo>
                  <a:lnTo>
                    <a:pt x="0" y="992124"/>
                  </a:lnTo>
                  <a:lnTo>
                    <a:pt x="0" y="1226972"/>
                  </a:lnTo>
                  <a:lnTo>
                    <a:pt x="833628" y="1226972"/>
                  </a:lnTo>
                  <a:lnTo>
                    <a:pt x="833628" y="992124"/>
                  </a:lnTo>
                  <a:close/>
                </a:path>
                <a:path w="5405755" h="1227454">
                  <a:moveTo>
                    <a:pt x="1976628" y="912876"/>
                  </a:moveTo>
                  <a:lnTo>
                    <a:pt x="1143000" y="912876"/>
                  </a:lnTo>
                  <a:lnTo>
                    <a:pt x="1143000" y="1226972"/>
                  </a:lnTo>
                  <a:lnTo>
                    <a:pt x="1976628" y="1226972"/>
                  </a:lnTo>
                  <a:lnTo>
                    <a:pt x="1976628" y="912876"/>
                  </a:lnTo>
                  <a:close/>
                </a:path>
                <a:path w="5405755" h="1227454">
                  <a:moveTo>
                    <a:pt x="3119628" y="783336"/>
                  </a:moveTo>
                  <a:lnTo>
                    <a:pt x="2286000" y="783336"/>
                  </a:lnTo>
                  <a:lnTo>
                    <a:pt x="2286000" y="1226972"/>
                  </a:lnTo>
                  <a:lnTo>
                    <a:pt x="3119628" y="1226972"/>
                  </a:lnTo>
                  <a:lnTo>
                    <a:pt x="3119628" y="783336"/>
                  </a:lnTo>
                  <a:close/>
                </a:path>
                <a:path w="5405755" h="1227454">
                  <a:moveTo>
                    <a:pt x="4262628" y="365760"/>
                  </a:moveTo>
                  <a:lnTo>
                    <a:pt x="3427476" y="365760"/>
                  </a:lnTo>
                  <a:lnTo>
                    <a:pt x="3427476" y="1226972"/>
                  </a:lnTo>
                  <a:lnTo>
                    <a:pt x="4262628" y="1226972"/>
                  </a:lnTo>
                  <a:lnTo>
                    <a:pt x="4262628" y="365760"/>
                  </a:lnTo>
                  <a:close/>
                </a:path>
                <a:path w="5405755" h="1227454">
                  <a:moveTo>
                    <a:pt x="5405628" y="0"/>
                  </a:moveTo>
                  <a:lnTo>
                    <a:pt x="4570476" y="0"/>
                  </a:lnTo>
                  <a:lnTo>
                    <a:pt x="4570476" y="1226972"/>
                  </a:lnTo>
                  <a:lnTo>
                    <a:pt x="5405628" y="1226972"/>
                  </a:lnTo>
                  <a:lnTo>
                    <a:pt x="5405628" y="0"/>
                  </a:lnTo>
                  <a:close/>
                </a:path>
              </a:pathLst>
            </a:custGeom>
            <a:solidFill>
              <a:srgbClr val="001327"/>
            </a:solidFill>
          </p:spPr>
          <p:txBody>
            <a:bodyPr wrap="square" lIns="0" tIns="0" rIns="0" bIns="0" rtlCol="0"/>
            <a:lstStyle/>
            <a:p>
              <a:endParaRPr dirty="0"/>
            </a:p>
          </p:txBody>
        </p:sp>
        <p:sp>
          <p:nvSpPr>
            <p:cNvPr id="23" name="object 23"/>
            <p:cNvSpPr/>
            <p:nvPr/>
          </p:nvSpPr>
          <p:spPr>
            <a:xfrm>
              <a:off x="6235517" y="6001669"/>
              <a:ext cx="5714365" cy="0"/>
            </a:xfrm>
            <a:custGeom>
              <a:avLst/>
              <a:gdLst/>
              <a:ahLst/>
              <a:cxnLst/>
              <a:rect l="l" t="t" r="r" b="b"/>
              <a:pathLst>
                <a:path w="5714365">
                  <a:moveTo>
                    <a:pt x="0" y="0"/>
                  </a:moveTo>
                  <a:lnTo>
                    <a:pt x="5714009" y="0"/>
                  </a:lnTo>
                </a:path>
              </a:pathLst>
            </a:custGeom>
            <a:ln w="9525">
              <a:solidFill>
                <a:srgbClr val="001327"/>
              </a:solidFill>
            </a:ln>
          </p:spPr>
          <p:txBody>
            <a:bodyPr wrap="square" lIns="0" tIns="0" rIns="0" bIns="0" rtlCol="0"/>
            <a:lstStyle/>
            <a:p>
              <a:endParaRPr dirty="0"/>
            </a:p>
          </p:txBody>
        </p:sp>
      </p:grpSp>
      <p:sp>
        <p:nvSpPr>
          <p:cNvPr id="24" name="object 24"/>
          <p:cNvSpPr txBox="1"/>
          <p:nvPr/>
        </p:nvSpPr>
        <p:spPr>
          <a:xfrm>
            <a:off x="6691728" y="5466816"/>
            <a:ext cx="229870" cy="239395"/>
          </a:xfrm>
          <a:prstGeom prst="rect">
            <a:avLst/>
          </a:prstGeom>
        </p:spPr>
        <p:txBody>
          <a:bodyPr vert="horz" wrap="square" lIns="0" tIns="12700" rIns="0" bIns="0" rtlCol="0">
            <a:spAutoFit/>
          </a:bodyPr>
          <a:lstStyle/>
          <a:p>
            <a:pPr marL="12700">
              <a:lnSpc>
                <a:spcPct val="100000"/>
              </a:lnSpc>
              <a:spcBef>
                <a:spcPts val="100"/>
              </a:spcBef>
            </a:pPr>
            <a:r>
              <a:rPr sz="1400" spc="-114" dirty="0">
                <a:solidFill>
                  <a:srgbClr val="001327"/>
                </a:solidFill>
                <a:latin typeface="Arial Black"/>
                <a:cs typeface="Arial Black"/>
              </a:rPr>
              <a:t>18</a:t>
            </a:r>
            <a:endParaRPr sz="1400" dirty="0">
              <a:latin typeface="Arial Black"/>
              <a:cs typeface="Arial Black"/>
            </a:endParaRPr>
          </a:p>
        </p:txBody>
      </p:sp>
      <p:sp>
        <p:nvSpPr>
          <p:cNvPr id="25" name="object 25"/>
          <p:cNvSpPr txBox="1"/>
          <p:nvPr/>
        </p:nvSpPr>
        <p:spPr>
          <a:xfrm>
            <a:off x="7834504" y="5388539"/>
            <a:ext cx="229870" cy="239395"/>
          </a:xfrm>
          <a:prstGeom prst="rect">
            <a:avLst/>
          </a:prstGeom>
        </p:spPr>
        <p:txBody>
          <a:bodyPr vert="horz" wrap="square" lIns="0" tIns="12700" rIns="0" bIns="0" rtlCol="0">
            <a:spAutoFit/>
          </a:bodyPr>
          <a:lstStyle/>
          <a:p>
            <a:pPr marL="12700">
              <a:lnSpc>
                <a:spcPct val="100000"/>
              </a:lnSpc>
              <a:spcBef>
                <a:spcPts val="100"/>
              </a:spcBef>
            </a:pPr>
            <a:r>
              <a:rPr sz="1400" spc="-114" dirty="0">
                <a:solidFill>
                  <a:srgbClr val="001327"/>
                </a:solidFill>
                <a:latin typeface="Arial Black"/>
                <a:cs typeface="Arial Black"/>
              </a:rPr>
              <a:t>24</a:t>
            </a:r>
            <a:endParaRPr sz="1400" dirty="0">
              <a:latin typeface="Arial Black"/>
              <a:cs typeface="Arial Black"/>
            </a:endParaRPr>
          </a:p>
        </p:txBody>
      </p:sp>
      <p:sp>
        <p:nvSpPr>
          <p:cNvPr id="26" name="object 26"/>
          <p:cNvSpPr txBox="1"/>
          <p:nvPr/>
        </p:nvSpPr>
        <p:spPr>
          <a:xfrm>
            <a:off x="8977280" y="5258017"/>
            <a:ext cx="229870" cy="239395"/>
          </a:xfrm>
          <a:prstGeom prst="rect">
            <a:avLst/>
          </a:prstGeom>
        </p:spPr>
        <p:txBody>
          <a:bodyPr vert="horz" wrap="square" lIns="0" tIns="12700" rIns="0" bIns="0" rtlCol="0">
            <a:spAutoFit/>
          </a:bodyPr>
          <a:lstStyle/>
          <a:p>
            <a:pPr marL="12700">
              <a:lnSpc>
                <a:spcPct val="100000"/>
              </a:lnSpc>
              <a:spcBef>
                <a:spcPts val="100"/>
              </a:spcBef>
            </a:pPr>
            <a:r>
              <a:rPr sz="1400" spc="-114" dirty="0">
                <a:solidFill>
                  <a:srgbClr val="001327"/>
                </a:solidFill>
                <a:latin typeface="Arial Black"/>
                <a:cs typeface="Arial Black"/>
              </a:rPr>
              <a:t>34</a:t>
            </a:r>
            <a:endParaRPr sz="1400" dirty="0">
              <a:latin typeface="Arial Black"/>
              <a:cs typeface="Arial Black"/>
            </a:endParaRPr>
          </a:p>
        </p:txBody>
      </p:sp>
      <p:sp>
        <p:nvSpPr>
          <p:cNvPr id="27" name="object 27"/>
          <p:cNvSpPr txBox="1"/>
          <p:nvPr/>
        </p:nvSpPr>
        <p:spPr>
          <a:xfrm>
            <a:off x="10120056" y="4396077"/>
            <a:ext cx="1372870" cy="683895"/>
          </a:xfrm>
          <a:prstGeom prst="rect">
            <a:avLst/>
          </a:prstGeom>
        </p:spPr>
        <p:txBody>
          <a:bodyPr vert="horz" wrap="square" lIns="0" tIns="128270" rIns="0" bIns="0" rtlCol="0">
            <a:spAutoFit/>
          </a:bodyPr>
          <a:lstStyle/>
          <a:p>
            <a:pPr marR="5080" algn="r">
              <a:lnSpc>
                <a:spcPct val="100000"/>
              </a:lnSpc>
              <a:spcBef>
                <a:spcPts val="1010"/>
              </a:spcBef>
            </a:pPr>
            <a:r>
              <a:rPr sz="1400" spc="-25" dirty="0">
                <a:solidFill>
                  <a:srgbClr val="001327"/>
                </a:solidFill>
                <a:latin typeface="Arial Black"/>
                <a:cs typeface="Arial Black"/>
              </a:rPr>
              <a:t>94</a:t>
            </a:r>
            <a:endParaRPr sz="1400" dirty="0">
              <a:latin typeface="Arial Black"/>
              <a:cs typeface="Arial Black"/>
            </a:endParaRPr>
          </a:p>
          <a:p>
            <a:pPr marL="12700">
              <a:lnSpc>
                <a:spcPct val="100000"/>
              </a:lnSpc>
              <a:spcBef>
                <a:spcPts val="910"/>
              </a:spcBef>
            </a:pPr>
            <a:r>
              <a:rPr sz="1400" spc="-25" dirty="0">
                <a:solidFill>
                  <a:srgbClr val="001327"/>
                </a:solidFill>
                <a:latin typeface="Arial Black"/>
                <a:cs typeface="Arial Black"/>
              </a:rPr>
              <a:t>66</a:t>
            </a:r>
            <a:endParaRPr sz="1400" dirty="0">
              <a:latin typeface="Arial Black"/>
              <a:cs typeface="Arial Black"/>
            </a:endParaRPr>
          </a:p>
        </p:txBody>
      </p:sp>
      <p:sp>
        <p:nvSpPr>
          <p:cNvPr id="28" name="object 28"/>
          <p:cNvSpPr txBox="1"/>
          <p:nvPr/>
        </p:nvSpPr>
        <p:spPr>
          <a:xfrm>
            <a:off x="6425505" y="6108221"/>
            <a:ext cx="762000" cy="208279"/>
          </a:xfrm>
          <a:prstGeom prst="rect">
            <a:avLst/>
          </a:prstGeom>
        </p:spPr>
        <p:txBody>
          <a:bodyPr vert="horz" wrap="square" lIns="0" tIns="12700" rIns="0" bIns="0" rtlCol="0">
            <a:spAutoFit/>
          </a:bodyPr>
          <a:lstStyle/>
          <a:p>
            <a:pPr marL="12700">
              <a:lnSpc>
                <a:spcPct val="100000"/>
              </a:lnSpc>
              <a:spcBef>
                <a:spcPts val="100"/>
              </a:spcBef>
            </a:pPr>
            <a:r>
              <a:rPr sz="1200" spc="-125" dirty="0">
                <a:solidFill>
                  <a:srgbClr val="001327"/>
                </a:solidFill>
                <a:latin typeface="Arial Black"/>
                <a:cs typeface="Arial Black"/>
              </a:rPr>
              <a:t>≤30%</a:t>
            </a:r>
            <a:r>
              <a:rPr sz="1200" spc="-75" dirty="0">
                <a:solidFill>
                  <a:srgbClr val="001327"/>
                </a:solidFill>
                <a:latin typeface="Arial Black"/>
                <a:cs typeface="Arial Black"/>
              </a:rPr>
              <a:t> </a:t>
            </a:r>
            <a:r>
              <a:rPr sz="1200" spc="-40" dirty="0">
                <a:solidFill>
                  <a:srgbClr val="001327"/>
                </a:solidFill>
                <a:latin typeface="Arial Black"/>
                <a:cs typeface="Arial Black"/>
              </a:rPr>
              <a:t>AMI</a:t>
            </a:r>
            <a:endParaRPr sz="1200" dirty="0">
              <a:latin typeface="Arial Black"/>
              <a:cs typeface="Arial Black"/>
            </a:endParaRPr>
          </a:p>
        </p:txBody>
      </p:sp>
      <p:sp>
        <p:nvSpPr>
          <p:cNvPr id="29" name="object 29"/>
          <p:cNvSpPr txBox="1"/>
          <p:nvPr/>
        </p:nvSpPr>
        <p:spPr>
          <a:xfrm>
            <a:off x="7568352" y="6108221"/>
            <a:ext cx="762000" cy="208279"/>
          </a:xfrm>
          <a:prstGeom prst="rect">
            <a:avLst/>
          </a:prstGeom>
        </p:spPr>
        <p:txBody>
          <a:bodyPr vert="horz" wrap="square" lIns="0" tIns="12700" rIns="0" bIns="0" rtlCol="0">
            <a:spAutoFit/>
          </a:bodyPr>
          <a:lstStyle/>
          <a:p>
            <a:pPr marL="12700">
              <a:lnSpc>
                <a:spcPct val="100000"/>
              </a:lnSpc>
              <a:spcBef>
                <a:spcPts val="100"/>
              </a:spcBef>
            </a:pPr>
            <a:r>
              <a:rPr sz="1200" spc="-125" dirty="0">
                <a:solidFill>
                  <a:srgbClr val="001327"/>
                </a:solidFill>
                <a:latin typeface="Arial Black"/>
                <a:cs typeface="Arial Black"/>
              </a:rPr>
              <a:t>≤50%</a:t>
            </a:r>
            <a:r>
              <a:rPr sz="1200" spc="-75" dirty="0">
                <a:solidFill>
                  <a:srgbClr val="001327"/>
                </a:solidFill>
                <a:latin typeface="Arial Black"/>
                <a:cs typeface="Arial Black"/>
              </a:rPr>
              <a:t> </a:t>
            </a:r>
            <a:r>
              <a:rPr sz="1200" spc="-40" dirty="0">
                <a:solidFill>
                  <a:srgbClr val="001327"/>
                </a:solidFill>
                <a:latin typeface="Arial Black"/>
                <a:cs typeface="Arial Black"/>
              </a:rPr>
              <a:t>AMI</a:t>
            </a:r>
            <a:endParaRPr sz="1200" dirty="0">
              <a:latin typeface="Arial Black"/>
              <a:cs typeface="Arial Black"/>
            </a:endParaRPr>
          </a:p>
        </p:txBody>
      </p:sp>
      <p:sp>
        <p:nvSpPr>
          <p:cNvPr id="30" name="object 30"/>
          <p:cNvSpPr txBox="1"/>
          <p:nvPr/>
        </p:nvSpPr>
        <p:spPr>
          <a:xfrm>
            <a:off x="8711200" y="6108221"/>
            <a:ext cx="1905000" cy="208279"/>
          </a:xfrm>
          <a:prstGeom prst="rect">
            <a:avLst/>
          </a:prstGeom>
        </p:spPr>
        <p:txBody>
          <a:bodyPr vert="horz" wrap="square" lIns="0" tIns="12700" rIns="0" bIns="0" rtlCol="0">
            <a:spAutoFit/>
          </a:bodyPr>
          <a:lstStyle/>
          <a:p>
            <a:pPr marL="12700">
              <a:lnSpc>
                <a:spcPct val="100000"/>
              </a:lnSpc>
              <a:spcBef>
                <a:spcPts val="100"/>
              </a:spcBef>
              <a:tabLst>
                <a:tab pos="1155065" algn="l"/>
              </a:tabLst>
            </a:pPr>
            <a:r>
              <a:rPr sz="1200" spc="-125" dirty="0">
                <a:solidFill>
                  <a:srgbClr val="001327"/>
                </a:solidFill>
                <a:latin typeface="Arial Black"/>
                <a:cs typeface="Arial Black"/>
              </a:rPr>
              <a:t>≤60%</a:t>
            </a:r>
            <a:r>
              <a:rPr sz="1200" spc="-75" dirty="0">
                <a:solidFill>
                  <a:srgbClr val="001327"/>
                </a:solidFill>
                <a:latin typeface="Arial Black"/>
                <a:cs typeface="Arial Black"/>
              </a:rPr>
              <a:t> </a:t>
            </a:r>
            <a:r>
              <a:rPr sz="1200" spc="-25" dirty="0">
                <a:solidFill>
                  <a:srgbClr val="001327"/>
                </a:solidFill>
                <a:latin typeface="Arial Black"/>
                <a:cs typeface="Arial Black"/>
              </a:rPr>
              <a:t>AMI</a:t>
            </a:r>
            <a:r>
              <a:rPr sz="1200" dirty="0">
                <a:solidFill>
                  <a:srgbClr val="001327"/>
                </a:solidFill>
                <a:latin typeface="Arial Black"/>
                <a:cs typeface="Arial Black"/>
              </a:rPr>
              <a:t>	</a:t>
            </a:r>
            <a:r>
              <a:rPr sz="1200" spc="-125" dirty="0">
                <a:solidFill>
                  <a:srgbClr val="001327"/>
                </a:solidFill>
                <a:latin typeface="Arial Black"/>
                <a:cs typeface="Arial Black"/>
              </a:rPr>
              <a:t>≤80%</a:t>
            </a:r>
            <a:r>
              <a:rPr sz="1200" spc="-75" dirty="0">
                <a:solidFill>
                  <a:srgbClr val="001327"/>
                </a:solidFill>
                <a:latin typeface="Arial Black"/>
                <a:cs typeface="Arial Black"/>
              </a:rPr>
              <a:t> </a:t>
            </a:r>
            <a:r>
              <a:rPr sz="1200" spc="-40" dirty="0">
                <a:solidFill>
                  <a:srgbClr val="001327"/>
                </a:solidFill>
                <a:latin typeface="Arial Black"/>
                <a:cs typeface="Arial Black"/>
              </a:rPr>
              <a:t>AMI</a:t>
            </a:r>
            <a:endParaRPr sz="1200" dirty="0">
              <a:latin typeface="Arial Black"/>
              <a:cs typeface="Arial Black"/>
            </a:endParaRPr>
          </a:p>
        </p:txBody>
      </p:sp>
      <p:sp>
        <p:nvSpPr>
          <p:cNvPr id="31" name="object 31"/>
          <p:cNvSpPr txBox="1"/>
          <p:nvPr/>
        </p:nvSpPr>
        <p:spPr>
          <a:xfrm>
            <a:off x="10954223" y="6108221"/>
            <a:ext cx="848994" cy="208279"/>
          </a:xfrm>
          <a:prstGeom prst="rect">
            <a:avLst/>
          </a:prstGeom>
        </p:spPr>
        <p:txBody>
          <a:bodyPr vert="horz" wrap="square" lIns="0" tIns="12700" rIns="0" bIns="0" rtlCol="0">
            <a:spAutoFit/>
          </a:bodyPr>
          <a:lstStyle/>
          <a:p>
            <a:pPr marL="12700">
              <a:lnSpc>
                <a:spcPct val="100000"/>
              </a:lnSpc>
              <a:spcBef>
                <a:spcPts val="100"/>
              </a:spcBef>
            </a:pPr>
            <a:r>
              <a:rPr sz="1200" spc="-125" dirty="0">
                <a:solidFill>
                  <a:srgbClr val="001327"/>
                </a:solidFill>
                <a:latin typeface="Arial Black"/>
                <a:cs typeface="Arial Black"/>
              </a:rPr>
              <a:t>≤100%</a:t>
            </a:r>
            <a:r>
              <a:rPr sz="1200" spc="-60" dirty="0">
                <a:solidFill>
                  <a:srgbClr val="001327"/>
                </a:solidFill>
                <a:latin typeface="Arial Black"/>
                <a:cs typeface="Arial Black"/>
              </a:rPr>
              <a:t> </a:t>
            </a:r>
            <a:r>
              <a:rPr sz="1200" spc="-45" dirty="0">
                <a:solidFill>
                  <a:srgbClr val="001327"/>
                </a:solidFill>
                <a:latin typeface="Arial Black"/>
                <a:cs typeface="Arial Black"/>
              </a:rPr>
              <a:t>AMI</a:t>
            </a:r>
            <a:endParaRPr sz="1200" dirty="0">
              <a:latin typeface="Arial Black"/>
              <a:cs typeface="Arial Black"/>
            </a:endParaRPr>
          </a:p>
        </p:txBody>
      </p:sp>
      <p:sp>
        <p:nvSpPr>
          <p:cNvPr id="32" name="object 32"/>
          <p:cNvSpPr txBox="1"/>
          <p:nvPr/>
        </p:nvSpPr>
        <p:spPr>
          <a:xfrm>
            <a:off x="574040" y="6294135"/>
            <a:ext cx="5250815" cy="436880"/>
          </a:xfrm>
          <a:prstGeom prst="rect">
            <a:avLst/>
          </a:prstGeom>
        </p:spPr>
        <p:txBody>
          <a:bodyPr vert="horz" wrap="square" lIns="0" tIns="12700" rIns="0" bIns="0" rtlCol="0">
            <a:spAutoFit/>
          </a:bodyPr>
          <a:lstStyle/>
          <a:p>
            <a:pPr marL="12700" marR="5080" indent="-635">
              <a:lnSpc>
                <a:spcPct val="100000"/>
              </a:lnSpc>
              <a:spcBef>
                <a:spcPts val="100"/>
              </a:spcBef>
            </a:pPr>
            <a:r>
              <a:rPr sz="900" b="1" i="1" dirty="0">
                <a:solidFill>
                  <a:srgbClr val="001327"/>
                </a:solidFill>
                <a:latin typeface="Trebuchet MS"/>
                <a:cs typeface="Trebuchet MS"/>
              </a:rPr>
              <a:t>Note:</a:t>
            </a:r>
            <a:r>
              <a:rPr sz="900" b="1" i="1" spc="20" dirty="0">
                <a:solidFill>
                  <a:srgbClr val="001327"/>
                </a:solidFill>
                <a:latin typeface="Trebuchet MS"/>
                <a:cs typeface="Trebuchet MS"/>
              </a:rPr>
              <a:t> </a:t>
            </a:r>
            <a:r>
              <a:rPr sz="900" i="1" spc="10" dirty="0">
                <a:solidFill>
                  <a:srgbClr val="001327"/>
                </a:solidFill>
                <a:latin typeface="Calibri"/>
                <a:cs typeface="Calibri"/>
              </a:rPr>
              <a:t>The</a:t>
            </a:r>
            <a:r>
              <a:rPr sz="900" i="1" spc="110" dirty="0">
                <a:solidFill>
                  <a:srgbClr val="001327"/>
                </a:solidFill>
                <a:latin typeface="Calibri"/>
                <a:cs typeface="Calibri"/>
              </a:rPr>
              <a:t> </a:t>
            </a:r>
            <a:r>
              <a:rPr sz="900" i="1" spc="10" dirty="0">
                <a:solidFill>
                  <a:srgbClr val="001327"/>
                </a:solidFill>
                <a:latin typeface="Calibri"/>
                <a:cs typeface="Calibri"/>
              </a:rPr>
              <a:t>projected</a:t>
            </a:r>
            <a:r>
              <a:rPr sz="900" i="1" spc="105" dirty="0">
                <a:solidFill>
                  <a:srgbClr val="001327"/>
                </a:solidFill>
                <a:latin typeface="Calibri"/>
                <a:cs typeface="Calibri"/>
              </a:rPr>
              <a:t> </a:t>
            </a:r>
            <a:r>
              <a:rPr sz="900" i="1" spc="10" dirty="0">
                <a:solidFill>
                  <a:srgbClr val="001327"/>
                </a:solidFill>
                <a:latin typeface="Calibri"/>
                <a:cs typeface="Calibri"/>
              </a:rPr>
              <a:t>rental</a:t>
            </a:r>
            <a:r>
              <a:rPr sz="900" i="1" spc="130" dirty="0">
                <a:solidFill>
                  <a:srgbClr val="001327"/>
                </a:solidFill>
                <a:latin typeface="Calibri"/>
                <a:cs typeface="Calibri"/>
              </a:rPr>
              <a:t> </a:t>
            </a:r>
            <a:r>
              <a:rPr sz="900" i="1" spc="10" dirty="0">
                <a:solidFill>
                  <a:srgbClr val="001327"/>
                </a:solidFill>
                <a:latin typeface="Calibri"/>
                <a:cs typeface="Calibri"/>
              </a:rPr>
              <a:t>housing</a:t>
            </a:r>
            <a:r>
              <a:rPr sz="900" i="1" spc="120" dirty="0">
                <a:solidFill>
                  <a:srgbClr val="001327"/>
                </a:solidFill>
                <a:latin typeface="Calibri"/>
                <a:cs typeface="Calibri"/>
              </a:rPr>
              <a:t> </a:t>
            </a:r>
            <a:r>
              <a:rPr sz="900" i="1" spc="10" dirty="0">
                <a:solidFill>
                  <a:srgbClr val="001327"/>
                </a:solidFill>
                <a:latin typeface="Calibri"/>
                <a:cs typeface="Calibri"/>
              </a:rPr>
              <a:t>supply</a:t>
            </a:r>
            <a:r>
              <a:rPr sz="900" i="1" spc="130" dirty="0">
                <a:solidFill>
                  <a:srgbClr val="001327"/>
                </a:solidFill>
                <a:latin typeface="Calibri"/>
                <a:cs typeface="Calibri"/>
              </a:rPr>
              <a:t> </a:t>
            </a:r>
            <a:r>
              <a:rPr sz="900" i="1" spc="10" dirty="0">
                <a:solidFill>
                  <a:srgbClr val="001327"/>
                </a:solidFill>
                <a:latin typeface="Calibri"/>
                <a:cs typeface="Calibri"/>
              </a:rPr>
              <a:t>gap</a:t>
            </a:r>
            <a:r>
              <a:rPr sz="900" i="1" spc="90" dirty="0">
                <a:solidFill>
                  <a:srgbClr val="001327"/>
                </a:solidFill>
                <a:latin typeface="Calibri"/>
                <a:cs typeface="Calibri"/>
              </a:rPr>
              <a:t> </a:t>
            </a:r>
            <a:r>
              <a:rPr sz="900" i="1" spc="10" dirty="0">
                <a:solidFill>
                  <a:srgbClr val="001327"/>
                </a:solidFill>
                <a:latin typeface="Calibri"/>
                <a:cs typeface="Calibri"/>
              </a:rPr>
              <a:t>at</a:t>
            </a:r>
            <a:r>
              <a:rPr sz="900" i="1" spc="105" dirty="0">
                <a:solidFill>
                  <a:srgbClr val="001327"/>
                </a:solidFill>
                <a:latin typeface="Calibri"/>
                <a:cs typeface="Calibri"/>
              </a:rPr>
              <a:t> </a:t>
            </a:r>
            <a:r>
              <a:rPr sz="900" i="1" spc="10" dirty="0">
                <a:solidFill>
                  <a:srgbClr val="001327"/>
                </a:solidFill>
                <a:latin typeface="Calibri"/>
                <a:cs typeface="Calibri"/>
              </a:rPr>
              <a:t>80%</a:t>
            </a:r>
            <a:r>
              <a:rPr sz="900" i="1" spc="105" dirty="0">
                <a:solidFill>
                  <a:srgbClr val="001327"/>
                </a:solidFill>
                <a:latin typeface="Calibri"/>
                <a:cs typeface="Calibri"/>
              </a:rPr>
              <a:t> </a:t>
            </a:r>
            <a:r>
              <a:rPr sz="900" i="1" spc="10" dirty="0">
                <a:solidFill>
                  <a:srgbClr val="001327"/>
                </a:solidFill>
                <a:latin typeface="Calibri"/>
                <a:cs typeface="Calibri"/>
              </a:rPr>
              <a:t>AMI</a:t>
            </a:r>
            <a:r>
              <a:rPr sz="900" i="1" spc="95" dirty="0">
                <a:solidFill>
                  <a:srgbClr val="001327"/>
                </a:solidFill>
                <a:latin typeface="Calibri"/>
                <a:cs typeface="Calibri"/>
              </a:rPr>
              <a:t> </a:t>
            </a:r>
            <a:r>
              <a:rPr sz="900" i="1" spc="10" dirty="0">
                <a:solidFill>
                  <a:srgbClr val="001327"/>
                </a:solidFill>
                <a:latin typeface="Calibri"/>
                <a:cs typeface="Calibri"/>
              </a:rPr>
              <a:t>increased</a:t>
            </a:r>
            <a:r>
              <a:rPr sz="900" i="1" spc="135" dirty="0">
                <a:solidFill>
                  <a:srgbClr val="001327"/>
                </a:solidFill>
                <a:latin typeface="Calibri"/>
                <a:cs typeface="Calibri"/>
              </a:rPr>
              <a:t> </a:t>
            </a:r>
            <a:r>
              <a:rPr sz="900" i="1" spc="10" dirty="0">
                <a:solidFill>
                  <a:srgbClr val="001327"/>
                </a:solidFill>
                <a:latin typeface="Calibri"/>
                <a:cs typeface="Calibri"/>
              </a:rPr>
              <a:t>relative</a:t>
            </a:r>
            <a:r>
              <a:rPr sz="900" i="1" spc="95" dirty="0">
                <a:solidFill>
                  <a:srgbClr val="001327"/>
                </a:solidFill>
                <a:latin typeface="Calibri"/>
                <a:cs typeface="Calibri"/>
              </a:rPr>
              <a:t> </a:t>
            </a:r>
            <a:r>
              <a:rPr sz="900" i="1" spc="10" dirty="0">
                <a:solidFill>
                  <a:srgbClr val="001327"/>
                </a:solidFill>
                <a:latin typeface="Calibri"/>
                <a:cs typeface="Calibri"/>
              </a:rPr>
              <a:t>to</a:t>
            </a:r>
            <a:r>
              <a:rPr sz="900" i="1" spc="100" dirty="0">
                <a:solidFill>
                  <a:srgbClr val="001327"/>
                </a:solidFill>
                <a:latin typeface="Calibri"/>
                <a:cs typeface="Calibri"/>
              </a:rPr>
              <a:t> </a:t>
            </a:r>
            <a:r>
              <a:rPr sz="900" i="1" spc="10" dirty="0">
                <a:solidFill>
                  <a:srgbClr val="001327"/>
                </a:solidFill>
                <a:latin typeface="Calibri"/>
                <a:cs typeface="Calibri"/>
              </a:rPr>
              <a:t>last</a:t>
            </a:r>
            <a:r>
              <a:rPr sz="900" i="1" spc="95" dirty="0">
                <a:solidFill>
                  <a:srgbClr val="001327"/>
                </a:solidFill>
                <a:latin typeface="Calibri"/>
                <a:cs typeface="Calibri"/>
              </a:rPr>
              <a:t> </a:t>
            </a:r>
            <a:r>
              <a:rPr sz="900" i="1" spc="10" dirty="0">
                <a:solidFill>
                  <a:srgbClr val="001327"/>
                </a:solidFill>
                <a:latin typeface="Calibri"/>
                <a:cs typeface="Calibri"/>
              </a:rPr>
              <a:t>year’s</a:t>
            </a:r>
            <a:r>
              <a:rPr sz="900" i="1" spc="110" dirty="0">
                <a:solidFill>
                  <a:srgbClr val="001327"/>
                </a:solidFill>
                <a:latin typeface="Calibri"/>
                <a:cs typeface="Calibri"/>
              </a:rPr>
              <a:t> </a:t>
            </a:r>
            <a:r>
              <a:rPr sz="900" i="1" spc="10" dirty="0">
                <a:solidFill>
                  <a:srgbClr val="001327"/>
                </a:solidFill>
                <a:latin typeface="Calibri"/>
                <a:cs typeface="Calibri"/>
              </a:rPr>
              <a:t>report,</a:t>
            </a:r>
            <a:r>
              <a:rPr sz="900" i="1" spc="95" dirty="0">
                <a:solidFill>
                  <a:srgbClr val="001327"/>
                </a:solidFill>
                <a:latin typeface="Calibri"/>
                <a:cs typeface="Calibri"/>
              </a:rPr>
              <a:t> </a:t>
            </a:r>
            <a:r>
              <a:rPr sz="900" i="1" spc="-10" dirty="0">
                <a:solidFill>
                  <a:srgbClr val="001327"/>
                </a:solidFill>
                <a:latin typeface="Calibri"/>
                <a:cs typeface="Calibri"/>
              </a:rPr>
              <a:t>which</a:t>
            </a:r>
            <a:r>
              <a:rPr sz="900" i="1" spc="500" dirty="0">
                <a:solidFill>
                  <a:srgbClr val="001327"/>
                </a:solidFill>
                <a:latin typeface="Calibri"/>
                <a:cs typeface="Calibri"/>
              </a:rPr>
              <a:t> </a:t>
            </a:r>
            <a:r>
              <a:rPr sz="900" i="1" dirty="0">
                <a:solidFill>
                  <a:srgbClr val="001327"/>
                </a:solidFill>
                <a:latin typeface="Calibri"/>
                <a:cs typeface="Calibri"/>
              </a:rPr>
              <a:t>cited</a:t>
            </a:r>
            <a:r>
              <a:rPr sz="900" i="1" spc="130" dirty="0">
                <a:solidFill>
                  <a:srgbClr val="001327"/>
                </a:solidFill>
                <a:latin typeface="Calibri"/>
                <a:cs typeface="Calibri"/>
              </a:rPr>
              <a:t> </a:t>
            </a:r>
            <a:r>
              <a:rPr sz="900" i="1" dirty="0">
                <a:solidFill>
                  <a:srgbClr val="001327"/>
                </a:solidFill>
                <a:latin typeface="Calibri"/>
                <a:cs typeface="Calibri"/>
              </a:rPr>
              <a:t>23,300-unit</a:t>
            </a:r>
            <a:r>
              <a:rPr sz="900" i="1" spc="210" dirty="0">
                <a:solidFill>
                  <a:srgbClr val="001327"/>
                </a:solidFill>
                <a:latin typeface="Calibri"/>
                <a:cs typeface="Calibri"/>
              </a:rPr>
              <a:t> </a:t>
            </a:r>
            <a:r>
              <a:rPr sz="900" i="1" dirty="0">
                <a:solidFill>
                  <a:srgbClr val="001327"/>
                </a:solidFill>
                <a:latin typeface="Calibri"/>
                <a:cs typeface="Calibri"/>
              </a:rPr>
              <a:t>gap</a:t>
            </a:r>
            <a:r>
              <a:rPr sz="900" i="1" spc="150" dirty="0">
                <a:solidFill>
                  <a:srgbClr val="001327"/>
                </a:solidFill>
                <a:latin typeface="Calibri"/>
                <a:cs typeface="Calibri"/>
              </a:rPr>
              <a:t> </a:t>
            </a:r>
            <a:r>
              <a:rPr sz="900" i="1" dirty="0">
                <a:solidFill>
                  <a:srgbClr val="001327"/>
                </a:solidFill>
                <a:latin typeface="Calibri"/>
                <a:cs typeface="Calibri"/>
              </a:rPr>
              <a:t>by</a:t>
            </a:r>
            <a:r>
              <a:rPr sz="900" i="1" spc="150" dirty="0">
                <a:solidFill>
                  <a:srgbClr val="001327"/>
                </a:solidFill>
                <a:latin typeface="Calibri"/>
                <a:cs typeface="Calibri"/>
              </a:rPr>
              <a:t> </a:t>
            </a:r>
            <a:r>
              <a:rPr sz="900" i="1" dirty="0">
                <a:solidFill>
                  <a:srgbClr val="001327"/>
                </a:solidFill>
                <a:latin typeface="Calibri"/>
                <a:cs typeface="Calibri"/>
              </a:rPr>
              <a:t>2030.</a:t>
            </a:r>
            <a:r>
              <a:rPr sz="900" i="1" spc="175" dirty="0">
                <a:solidFill>
                  <a:srgbClr val="001327"/>
                </a:solidFill>
                <a:latin typeface="Calibri"/>
                <a:cs typeface="Calibri"/>
              </a:rPr>
              <a:t> </a:t>
            </a:r>
            <a:r>
              <a:rPr sz="900" b="1" i="1" spc="-10" dirty="0">
                <a:solidFill>
                  <a:srgbClr val="001327"/>
                </a:solidFill>
                <a:latin typeface="Trebuchet MS"/>
                <a:cs typeface="Trebuchet MS"/>
              </a:rPr>
              <a:t>Source(s):</a:t>
            </a:r>
            <a:r>
              <a:rPr sz="900" b="1" i="1" spc="70" dirty="0">
                <a:solidFill>
                  <a:srgbClr val="001327"/>
                </a:solidFill>
                <a:latin typeface="Trebuchet MS"/>
                <a:cs typeface="Trebuchet MS"/>
              </a:rPr>
              <a:t> </a:t>
            </a:r>
            <a:r>
              <a:rPr sz="900" i="1" dirty="0">
                <a:solidFill>
                  <a:srgbClr val="001327"/>
                </a:solidFill>
                <a:latin typeface="Calibri"/>
                <a:cs typeface="Calibri"/>
              </a:rPr>
              <a:t>State</a:t>
            </a:r>
            <a:r>
              <a:rPr sz="900" i="1" spc="140" dirty="0">
                <a:solidFill>
                  <a:srgbClr val="001327"/>
                </a:solidFill>
                <a:latin typeface="Calibri"/>
                <a:cs typeface="Calibri"/>
              </a:rPr>
              <a:t> </a:t>
            </a:r>
            <a:r>
              <a:rPr sz="900" i="1" dirty="0">
                <a:solidFill>
                  <a:srgbClr val="001327"/>
                </a:solidFill>
                <a:latin typeface="Calibri"/>
                <a:cs typeface="Calibri"/>
              </a:rPr>
              <a:t>of</a:t>
            </a:r>
            <a:r>
              <a:rPr sz="900" i="1" spc="135" dirty="0">
                <a:solidFill>
                  <a:srgbClr val="001327"/>
                </a:solidFill>
                <a:latin typeface="Calibri"/>
                <a:cs typeface="Calibri"/>
              </a:rPr>
              <a:t> </a:t>
            </a:r>
            <a:r>
              <a:rPr sz="900" i="1" dirty="0">
                <a:solidFill>
                  <a:srgbClr val="001327"/>
                </a:solidFill>
                <a:latin typeface="Calibri"/>
                <a:cs typeface="Calibri"/>
              </a:rPr>
              <a:t>Texas</a:t>
            </a:r>
            <a:r>
              <a:rPr sz="900" i="1" spc="170" dirty="0">
                <a:solidFill>
                  <a:srgbClr val="001327"/>
                </a:solidFill>
                <a:latin typeface="Calibri"/>
                <a:cs typeface="Calibri"/>
              </a:rPr>
              <a:t> </a:t>
            </a:r>
            <a:r>
              <a:rPr sz="900" i="1" dirty="0">
                <a:solidFill>
                  <a:srgbClr val="001327"/>
                </a:solidFill>
                <a:latin typeface="Calibri"/>
                <a:cs typeface="Calibri"/>
              </a:rPr>
              <a:t>(TEPP)</a:t>
            </a:r>
            <a:r>
              <a:rPr sz="900" i="1" spc="200" dirty="0">
                <a:solidFill>
                  <a:srgbClr val="001327"/>
                </a:solidFill>
                <a:latin typeface="Calibri"/>
                <a:cs typeface="Calibri"/>
              </a:rPr>
              <a:t> </a:t>
            </a:r>
            <a:r>
              <a:rPr sz="900" i="1" dirty="0">
                <a:solidFill>
                  <a:srgbClr val="001327"/>
                </a:solidFill>
                <a:latin typeface="Calibri"/>
                <a:cs typeface="Calibri"/>
              </a:rPr>
              <a:t>Projections,</a:t>
            </a:r>
            <a:r>
              <a:rPr sz="900" i="1" spc="145" dirty="0">
                <a:solidFill>
                  <a:srgbClr val="001327"/>
                </a:solidFill>
                <a:latin typeface="Calibri"/>
                <a:cs typeface="Calibri"/>
              </a:rPr>
              <a:t> </a:t>
            </a:r>
            <a:r>
              <a:rPr sz="900" i="1" dirty="0">
                <a:solidFill>
                  <a:srgbClr val="001327"/>
                </a:solidFill>
                <a:latin typeface="Calibri"/>
                <a:cs typeface="Calibri"/>
              </a:rPr>
              <a:t>ACS</a:t>
            </a:r>
            <a:r>
              <a:rPr sz="900" i="1" spc="110" dirty="0">
                <a:solidFill>
                  <a:srgbClr val="001327"/>
                </a:solidFill>
                <a:latin typeface="Calibri"/>
                <a:cs typeface="Calibri"/>
              </a:rPr>
              <a:t> </a:t>
            </a:r>
            <a:r>
              <a:rPr sz="900" i="1" dirty="0">
                <a:solidFill>
                  <a:srgbClr val="001327"/>
                </a:solidFill>
                <a:latin typeface="Calibri"/>
                <a:cs typeface="Calibri"/>
              </a:rPr>
              <a:t>PUMS</a:t>
            </a:r>
            <a:r>
              <a:rPr sz="900" i="1" spc="150" dirty="0">
                <a:solidFill>
                  <a:srgbClr val="001327"/>
                </a:solidFill>
                <a:latin typeface="Calibri"/>
                <a:cs typeface="Calibri"/>
              </a:rPr>
              <a:t> </a:t>
            </a:r>
            <a:r>
              <a:rPr sz="900" i="1" dirty="0">
                <a:solidFill>
                  <a:srgbClr val="001327"/>
                </a:solidFill>
                <a:latin typeface="Calibri"/>
                <a:cs typeface="Calibri"/>
              </a:rPr>
              <a:t>2022,</a:t>
            </a:r>
            <a:r>
              <a:rPr sz="900" i="1" spc="180" dirty="0">
                <a:solidFill>
                  <a:srgbClr val="001327"/>
                </a:solidFill>
                <a:latin typeface="Calibri"/>
                <a:cs typeface="Calibri"/>
              </a:rPr>
              <a:t> </a:t>
            </a:r>
            <a:r>
              <a:rPr sz="900" i="1" spc="-20" dirty="0">
                <a:solidFill>
                  <a:srgbClr val="001327"/>
                </a:solidFill>
                <a:latin typeface="Calibri"/>
                <a:cs typeface="Calibri"/>
              </a:rPr>
              <a:t>HR&amp;A</a:t>
            </a:r>
            <a:r>
              <a:rPr sz="900" i="1" spc="500" dirty="0">
                <a:solidFill>
                  <a:srgbClr val="001327"/>
                </a:solidFill>
                <a:latin typeface="Calibri"/>
                <a:cs typeface="Calibri"/>
              </a:rPr>
              <a:t> </a:t>
            </a:r>
            <a:r>
              <a:rPr sz="900" i="1" spc="-10" dirty="0">
                <a:solidFill>
                  <a:srgbClr val="001327"/>
                </a:solidFill>
                <a:latin typeface="Calibri"/>
                <a:cs typeface="Calibri"/>
              </a:rPr>
              <a:t>Calculations.</a:t>
            </a:r>
            <a:endParaRPr sz="900" dirty="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60868-9CBE-2CFA-2EA1-294F0104A2E4}"/>
              </a:ext>
            </a:extLst>
          </p:cNvPr>
          <p:cNvSpPr>
            <a:spLocks noGrp="1"/>
          </p:cNvSpPr>
          <p:nvPr>
            <p:ph type="title"/>
          </p:nvPr>
        </p:nvSpPr>
        <p:spPr>
          <a:xfrm>
            <a:off x="257314" y="229783"/>
            <a:ext cx="11248390" cy="2462213"/>
          </a:xfrm>
        </p:spPr>
        <p:txBody>
          <a:bodyPr/>
          <a:lstStyle/>
          <a:p>
            <a:r>
              <a:rPr lang="en-US" dirty="0">
                <a:solidFill>
                  <a:srgbClr val="C00000"/>
                </a:solidFill>
              </a:rPr>
              <a:t>Why housing is a critical part of Economic Development</a:t>
            </a:r>
            <a:br>
              <a:rPr lang="en-US" dirty="0"/>
            </a:br>
            <a:br>
              <a:rPr lang="en-US" dirty="0"/>
            </a:br>
            <a:endParaRPr lang="en-US" dirty="0"/>
          </a:p>
        </p:txBody>
      </p:sp>
      <p:sp>
        <p:nvSpPr>
          <p:cNvPr id="3" name="Text Placeholder 2">
            <a:extLst>
              <a:ext uri="{FF2B5EF4-FFF2-40B4-BE49-F238E27FC236}">
                <a16:creationId xmlns:a16="http://schemas.microsoft.com/office/drawing/2014/main" id="{1A66002F-8F2F-3293-39C0-A11D0D8F9E4B}"/>
              </a:ext>
            </a:extLst>
          </p:cNvPr>
          <p:cNvSpPr>
            <a:spLocks noGrp="1"/>
          </p:cNvSpPr>
          <p:nvPr>
            <p:ph type="body" idx="1"/>
          </p:nvPr>
        </p:nvSpPr>
        <p:spPr>
          <a:xfrm>
            <a:off x="257314" y="1600200"/>
            <a:ext cx="11430000" cy="4616648"/>
          </a:xfrm>
        </p:spPr>
        <p:txBody>
          <a:bodyPr/>
          <a:lstStyle/>
          <a:p>
            <a:pPr algn="l">
              <a:buFont typeface="Arial" panose="020B0604020202020204" pitchFamily="34" charset="0"/>
              <a:buChar char="•"/>
            </a:pPr>
            <a:r>
              <a:rPr lang="en-US" b="0" i="0" dirty="0">
                <a:solidFill>
                  <a:srgbClr val="292929"/>
                </a:solidFill>
                <a:effectLst/>
                <a:latin typeface="Arial" panose="020B0604020202020204" pitchFamily="34" charset="0"/>
                <a:cs typeface="Arial" panose="020B0604020202020204" pitchFamily="34" charset="0"/>
              </a:rPr>
              <a:t>Access to affordable housing allows businesses to have access to a reliable workforce. Additionally, housing affordability at all income levels can support a talent attraction strategy.</a:t>
            </a:r>
          </a:p>
          <a:p>
            <a:pPr algn="l"/>
            <a:endParaRPr lang="en-US" b="0" i="0" dirty="0">
              <a:solidFill>
                <a:srgbClr val="292929"/>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0" i="0" dirty="0">
                <a:solidFill>
                  <a:srgbClr val="292929"/>
                </a:solidFill>
                <a:effectLst/>
                <a:latin typeface="Arial" panose="020B0604020202020204" pitchFamily="34" charset="0"/>
                <a:cs typeface="Arial" panose="020B0604020202020204" pitchFamily="34" charset="0"/>
              </a:rPr>
              <a:t>Mixed-income developments reduce poverty concentration and allow for more opportunities for community diversity. </a:t>
            </a:r>
          </a:p>
          <a:p>
            <a:pPr algn="l">
              <a:buFont typeface="Arial" panose="020B0604020202020204" pitchFamily="34" charset="0"/>
              <a:buChar char="•"/>
            </a:pPr>
            <a:endParaRPr lang="en-US" dirty="0">
              <a:solidFill>
                <a:srgbClr val="292929"/>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US" b="0" i="0" dirty="0">
                <a:solidFill>
                  <a:srgbClr val="292929"/>
                </a:solidFill>
                <a:effectLst/>
                <a:latin typeface="Arial" panose="020B0604020202020204" pitchFamily="34" charset="0"/>
                <a:cs typeface="Arial" panose="020B0604020202020204" pitchFamily="34" charset="0"/>
              </a:rPr>
              <a:t>New developments are usually in underutilized areas that may be blighted or low density. Building new housing, especially in mixed-use, mixed-income developments, increases the value of the property and the tax base of the community. </a:t>
            </a:r>
          </a:p>
          <a:p>
            <a:pPr algn="l">
              <a:buFont typeface="Arial" panose="020B0604020202020204" pitchFamily="34" charset="0"/>
              <a:buChar char="•"/>
            </a:pPr>
            <a:endParaRPr lang="en-US" dirty="0">
              <a:solidFill>
                <a:srgbClr val="292929"/>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US" b="0" i="0" dirty="0">
                <a:solidFill>
                  <a:srgbClr val="292929"/>
                </a:solidFill>
                <a:effectLst/>
                <a:latin typeface="Arial" panose="020B0604020202020204" pitchFamily="34" charset="0"/>
                <a:cs typeface="Arial" panose="020B0604020202020204" pitchFamily="34" charset="0"/>
              </a:rPr>
              <a:t>Affordable housing at all income levels means that residents have more disposable income which can be spent on local businesses and services. This means more money flowing through the community and in turn more business tax revenue for the community.</a:t>
            </a:r>
          </a:p>
          <a:p>
            <a:endParaRPr lang="en-US" dirty="0"/>
          </a:p>
          <a:p>
            <a:endParaRPr lang="en-US" dirty="0"/>
          </a:p>
        </p:txBody>
      </p:sp>
    </p:spTree>
    <p:extLst>
      <p:ext uri="{BB962C8B-B14F-4D97-AF65-F5344CB8AC3E}">
        <p14:creationId xmlns:p14="http://schemas.microsoft.com/office/powerpoint/2010/main" val="4290248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8790-1910-513F-ECF8-9B5B2686019B}"/>
              </a:ext>
            </a:extLst>
          </p:cNvPr>
          <p:cNvSpPr>
            <a:spLocks noGrp="1"/>
          </p:cNvSpPr>
          <p:nvPr>
            <p:ph type="title"/>
          </p:nvPr>
        </p:nvSpPr>
        <p:spPr/>
        <p:txBody>
          <a:bodyPr/>
          <a:lstStyle/>
          <a:p>
            <a:r>
              <a:rPr lang="en-US" dirty="0">
                <a:solidFill>
                  <a:srgbClr val="C00000"/>
                </a:solidFill>
              </a:rPr>
              <a:t>Economic Development Tools - Housing</a:t>
            </a:r>
          </a:p>
        </p:txBody>
      </p:sp>
      <p:sp>
        <p:nvSpPr>
          <p:cNvPr id="3" name="Text Placeholder 2">
            <a:extLst>
              <a:ext uri="{FF2B5EF4-FFF2-40B4-BE49-F238E27FC236}">
                <a16:creationId xmlns:a16="http://schemas.microsoft.com/office/drawing/2014/main" id="{C551AC1E-241B-94CD-08E9-5A6502CD466F}"/>
              </a:ext>
            </a:extLst>
          </p:cNvPr>
          <p:cNvSpPr>
            <a:spLocks noGrp="1"/>
          </p:cNvSpPr>
          <p:nvPr>
            <p:ph type="body" idx="1"/>
          </p:nvPr>
        </p:nvSpPr>
        <p:spPr>
          <a:xfrm>
            <a:off x="257314" y="1365224"/>
            <a:ext cx="11430000" cy="5355312"/>
          </a:xfrm>
        </p:spPr>
        <p:txBody>
          <a:bodyPr/>
          <a:lstStyle/>
          <a:p>
            <a:pPr marL="342900" indent="-342900">
              <a:buFont typeface="Arial" panose="020B0604020202020204" pitchFamily="34" charset="0"/>
              <a:buChar char="•"/>
            </a:pPr>
            <a:r>
              <a:rPr lang="en-US" sz="2800" b="1" dirty="0"/>
              <a:t>Comprehensive Urban Planning – FORWARD DALLAS</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Zoning Reform</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Parking Incentives</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Tax Increment Financing Districts</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Encourage Density</a:t>
            </a:r>
          </a:p>
          <a:p>
            <a:endParaRPr lang="en-US" sz="2800" b="1" dirty="0"/>
          </a:p>
          <a:p>
            <a:pPr marL="342900" indent="-342900">
              <a:buFont typeface="Arial" panose="020B0604020202020204" pitchFamily="34" charset="0"/>
              <a:buChar char="•"/>
            </a:pPr>
            <a:r>
              <a:rPr lang="en-US" sz="2800" b="1" dirty="0"/>
              <a:t>Utilize publicly owned land</a:t>
            </a:r>
          </a:p>
          <a:p>
            <a:endParaRPr lang="en-US" dirty="0"/>
          </a:p>
          <a:p>
            <a:endParaRPr lang="en-US" dirty="0"/>
          </a:p>
        </p:txBody>
      </p:sp>
    </p:spTree>
    <p:extLst>
      <p:ext uri="{BB962C8B-B14F-4D97-AF65-F5344CB8AC3E}">
        <p14:creationId xmlns:p14="http://schemas.microsoft.com/office/powerpoint/2010/main" val="2404867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spc="-55" dirty="0">
                <a:solidFill>
                  <a:srgbClr val="C00000"/>
                </a:solidFill>
              </a:rPr>
              <a:t>DEDC  STRATEGIC INITIATIVES</a:t>
            </a:r>
            <a:endParaRPr spc="465" dirty="0">
              <a:solidFill>
                <a:srgbClr val="C00000"/>
              </a:solidFill>
            </a:endParaRPr>
          </a:p>
        </p:txBody>
      </p:sp>
      <p:sp>
        <p:nvSpPr>
          <p:cNvPr id="3" name="object 3"/>
          <p:cNvSpPr txBox="1"/>
          <p:nvPr/>
        </p:nvSpPr>
        <p:spPr>
          <a:xfrm>
            <a:off x="201603" y="870359"/>
            <a:ext cx="11446510" cy="7085273"/>
          </a:xfrm>
          <a:prstGeom prst="rect">
            <a:avLst/>
          </a:prstGeom>
        </p:spPr>
        <p:txBody>
          <a:bodyPr vert="horz" wrap="square" lIns="0" tIns="97790" rIns="0" bIns="0" rtlCol="0">
            <a:spAutoFit/>
          </a:bodyPr>
          <a:lstStyle/>
          <a:p>
            <a:pPr marL="12700" algn="l">
              <a:lnSpc>
                <a:spcPct val="100000"/>
              </a:lnSpc>
              <a:spcBef>
                <a:spcPts val="770"/>
              </a:spcBef>
            </a:pPr>
            <a:r>
              <a:rPr lang="en-US" sz="2800" b="1" spc="-10" dirty="0">
                <a:solidFill>
                  <a:srgbClr val="C00000"/>
                </a:solidFill>
                <a:latin typeface="+mj-lt"/>
                <a:cs typeface="Arial"/>
              </a:rPr>
              <a:t>Goal 1 Business Development and Marketing</a:t>
            </a:r>
          </a:p>
          <a:p>
            <a:pPr marL="410210" marR="96520" lvl="1" indent="-342900" algn="l">
              <a:lnSpc>
                <a:spcPct val="100000"/>
              </a:lnSpc>
              <a:buClr>
                <a:srgbClr val="2E5496"/>
              </a:buClr>
              <a:buFont typeface="Wingdings" panose="05000000000000000000" pitchFamily="2" charset="2"/>
              <a:buChar char="§"/>
              <a:tabLst>
                <a:tab pos="636270" algn="l"/>
              </a:tabLst>
            </a:pPr>
            <a:r>
              <a:rPr sz="2400" spc="-20" dirty="0">
                <a:latin typeface="Arial"/>
                <a:cs typeface="Arial"/>
              </a:rPr>
              <a:t>Develop </a:t>
            </a:r>
            <a:r>
              <a:rPr sz="2400" dirty="0">
                <a:latin typeface="Arial"/>
                <a:cs typeface="Arial"/>
              </a:rPr>
              <a:t>a</a:t>
            </a:r>
            <a:r>
              <a:rPr sz="2400" spc="-30" dirty="0">
                <a:latin typeface="Arial"/>
                <a:cs typeface="Arial"/>
              </a:rPr>
              <a:t> </a:t>
            </a:r>
            <a:r>
              <a:rPr sz="2400" dirty="0">
                <a:latin typeface="Arial"/>
                <a:cs typeface="Arial"/>
              </a:rPr>
              <a:t>city-centric</a:t>
            </a:r>
            <a:r>
              <a:rPr sz="2400" spc="-15" dirty="0">
                <a:latin typeface="Arial"/>
                <a:cs typeface="Arial"/>
              </a:rPr>
              <a:t> </a:t>
            </a:r>
            <a:r>
              <a:rPr sz="2400" spc="-20" dirty="0">
                <a:latin typeface="Arial"/>
                <a:cs typeface="Arial"/>
              </a:rPr>
              <a:t>business</a:t>
            </a:r>
            <a:r>
              <a:rPr sz="2400" spc="-30" dirty="0">
                <a:latin typeface="Arial"/>
                <a:cs typeface="Arial"/>
              </a:rPr>
              <a:t> </a:t>
            </a:r>
            <a:r>
              <a:rPr sz="2400" dirty="0">
                <a:latin typeface="Arial"/>
                <a:cs typeface="Arial"/>
              </a:rPr>
              <a:t>attraction</a:t>
            </a:r>
            <a:r>
              <a:rPr sz="2400" spc="-15" dirty="0">
                <a:latin typeface="Arial"/>
                <a:cs typeface="Arial"/>
              </a:rPr>
              <a:t> </a:t>
            </a:r>
            <a:r>
              <a:rPr sz="2400" dirty="0">
                <a:latin typeface="Arial"/>
                <a:cs typeface="Arial"/>
              </a:rPr>
              <a:t>and</a:t>
            </a:r>
            <a:r>
              <a:rPr sz="2400" spc="-30" dirty="0">
                <a:latin typeface="Arial"/>
                <a:cs typeface="Arial"/>
              </a:rPr>
              <a:t> </a:t>
            </a:r>
            <a:r>
              <a:rPr sz="2400" dirty="0">
                <a:latin typeface="Arial"/>
                <a:cs typeface="Arial"/>
              </a:rPr>
              <a:t>marketing</a:t>
            </a:r>
            <a:r>
              <a:rPr sz="2400" spc="-15" dirty="0">
                <a:latin typeface="Arial"/>
                <a:cs typeface="Arial"/>
              </a:rPr>
              <a:t> </a:t>
            </a:r>
            <a:r>
              <a:rPr sz="2400" dirty="0">
                <a:latin typeface="Arial"/>
                <a:cs typeface="Arial"/>
              </a:rPr>
              <a:t>strategy</a:t>
            </a:r>
            <a:r>
              <a:rPr sz="2400" spc="-10" dirty="0">
                <a:latin typeface="Arial"/>
                <a:cs typeface="Arial"/>
              </a:rPr>
              <a:t> </a:t>
            </a:r>
            <a:r>
              <a:rPr sz="2400" dirty="0">
                <a:latin typeface="Arial"/>
                <a:cs typeface="Arial"/>
              </a:rPr>
              <a:t>in</a:t>
            </a:r>
            <a:r>
              <a:rPr sz="2400" spc="-30" dirty="0">
                <a:latin typeface="Arial"/>
                <a:cs typeface="Arial"/>
              </a:rPr>
              <a:t> </a:t>
            </a:r>
            <a:r>
              <a:rPr sz="2400" dirty="0">
                <a:latin typeface="Arial"/>
                <a:cs typeface="Arial"/>
              </a:rPr>
              <a:t>coordination</a:t>
            </a:r>
            <a:r>
              <a:rPr sz="2400" spc="-10" dirty="0">
                <a:latin typeface="Arial"/>
                <a:cs typeface="Arial"/>
              </a:rPr>
              <a:t> </a:t>
            </a:r>
            <a:r>
              <a:rPr sz="2400" dirty="0">
                <a:latin typeface="Arial"/>
                <a:cs typeface="Arial"/>
              </a:rPr>
              <a:t>with</a:t>
            </a:r>
            <a:r>
              <a:rPr sz="2400" spc="-15"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Office </a:t>
            </a:r>
            <a:r>
              <a:rPr sz="2400" dirty="0">
                <a:latin typeface="Arial"/>
                <a:cs typeface="Arial"/>
              </a:rPr>
              <a:t>of</a:t>
            </a:r>
            <a:r>
              <a:rPr sz="2400" spc="-70" dirty="0">
                <a:latin typeface="Arial"/>
                <a:cs typeface="Arial"/>
              </a:rPr>
              <a:t> </a:t>
            </a:r>
            <a:r>
              <a:rPr sz="2400" spc="-10" dirty="0">
                <a:latin typeface="Arial"/>
                <a:cs typeface="Arial"/>
              </a:rPr>
              <a:t>Economic</a:t>
            </a:r>
            <a:r>
              <a:rPr sz="2400" spc="-35" dirty="0">
                <a:latin typeface="Arial"/>
                <a:cs typeface="Arial"/>
              </a:rPr>
              <a:t> </a:t>
            </a:r>
            <a:r>
              <a:rPr sz="2400" spc="-10" dirty="0">
                <a:latin typeface="Arial"/>
                <a:cs typeface="Arial"/>
              </a:rPr>
              <a:t>Development</a:t>
            </a:r>
            <a:r>
              <a:rPr sz="2400" spc="-35" dirty="0">
                <a:latin typeface="Arial"/>
                <a:cs typeface="Arial"/>
              </a:rPr>
              <a:t> </a:t>
            </a:r>
            <a:r>
              <a:rPr sz="2400" dirty="0">
                <a:latin typeface="Arial"/>
                <a:cs typeface="Arial"/>
              </a:rPr>
              <a:t>and</a:t>
            </a:r>
            <a:r>
              <a:rPr sz="2400" spc="-65" dirty="0">
                <a:latin typeface="Arial"/>
                <a:cs typeface="Arial"/>
              </a:rPr>
              <a:t> </a:t>
            </a:r>
            <a:r>
              <a:rPr sz="2400" dirty="0">
                <a:latin typeface="Arial"/>
                <a:cs typeface="Arial"/>
              </a:rPr>
              <a:t>the</a:t>
            </a:r>
            <a:r>
              <a:rPr sz="2400" spc="-50" dirty="0">
                <a:latin typeface="Arial"/>
                <a:cs typeface="Arial"/>
              </a:rPr>
              <a:t> </a:t>
            </a:r>
            <a:r>
              <a:rPr sz="2400" spc="-30" dirty="0">
                <a:latin typeface="Arial"/>
                <a:cs typeface="Arial"/>
              </a:rPr>
              <a:t>Racial</a:t>
            </a:r>
            <a:r>
              <a:rPr sz="2400" spc="-40" dirty="0">
                <a:latin typeface="Arial"/>
                <a:cs typeface="Arial"/>
              </a:rPr>
              <a:t> </a:t>
            </a:r>
            <a:r>
              <a:rPr sz="2400" spc="-10" dirty="0">
                <a:latin typeface="Arial"/>
                <a:cs typeface="Arial"/>
              </a:rPr>
              <a:t>Equity</a:t>
            </a:r>
            <a:r>
              <a:rPr sz="2400" spc="-45" dirty="0">
                <a:latin typeface="Arial"/>
                <a:cs typeface="Arial"/>
              </a:rPr>
              <a:t> </a:t>
            </a:r>
            <a:r>
              <a:rPr sz="2400" spc="-40" dirty="0">
                <a:latin typeface="Arial"/>
                <a:cs typeface="Arial"/>
              </a:rPr>
              <a:t>Plan</a:t>
            </a:r>
            <a:r>
              <a:rPr sz="2400" spc="-60" dirty="0">
                <a:latin typeface="Arial"/>
                <a:cs typeface="Arial"/>
              </a:rPr>
              <a:t> </a:t>
            </a:r>
            <a:r>
              <a:rPr sz="2400" dirty="0">
                <a:latin typeface="Arial"/>
                <a:cs typeface="Arial"/>
              </a:rPr>
              <a:t>to</a:t>
            </a:r>
            <a:r>
              <a:rPr sz="2400" spc="-55" dirty="0">
                <a:latin typeface="Arial"/>
                <a:cs typeface="Arial"/>
              </a:rPr>
              <a:t> </a:t>
            </a:r>
            <a:r>
              <a:rPr sz="2400" dirty="0">
                <a:latin typeface="Arial"/>
                <a:cs typeface="Arial"/>
              </a:rPr>
              <a:t>grow</a:t>
            </a:r>
            <a:r>
              <a:rPr sz="2400" spc="-45" dirty="0">
                <a:latin typeface="Arial"/>
                <a:cs typeface="Arial"/>
              </a:rPr>
              <a:t> </a:t>
            </a:r>
            <a:r>
              <a:rPr sz="2400" dirty="0">
                <a:latin typeface="Arial"/>
                <a:cs typeface="Arial"/>
              </a:rPr>
              <a:t>the</a:t>
            </a:r>
            <a:r>
              <a:rPr sz="2400" spc="-50" dirty="0">
                <a:latin typeface="Arial"/>
                <a:cs typeface="Arial"/>
              </a:rPr>
              <a:t> </a:t>
            </a:r>
            <a:r>
              <a:rPr sz="2400" dirty="0">
                <a:latin typeface="Arial"/>
                <a:cs typeface="Arial"/>
              </a:rPr>
              <a:t>tax</a:t>
            </a:r>
            <a:r>
              <a:rPr sz="2400" spc="-60" dirty="0">
                <a:latin typeface="Arial"/>
                <a:cs typeface="Arial"/>
              </a:rPr>
              <a:t> </a:t>
            </a:r>
            <a:r>
              <a:rPr sz="2400" spc="-10" dirty="0">
                <a:latin typeface="Arial"/>
                <a:cs typeface="Arial"/>
              </a:rPr>
              <a:t>base</a:t>
            </a:r>
            <a:r>
              <a:rPr sz="2400" spc="-65" dirty="0">
                <a:latin typeface="Arial"/>
                <a:cs typeface="Arial"/>
              </a:rPr>
              <a:t> </a:t>
            </a:r>
            <a:r>
              <a:rPr sz="2400" dirty="0">
                <a:latin typeface="Arial"/>
                <a:cs typeface="Arial"/>
              </a:rPr>
              <a:t>and</a:t>
            </a:r>
            <a:r>
              <a:rPr sz="2400" spc="-65" dirty="0">
                <a:latin typeface="Arial"/>
                <a:cs typeface="Arial"/>
              </a:rPr>
              <a:t> </a:t>
            </a:r>
            <a:r>
              <a:rPr sz="2400" dirty="0">
                <a:latin typeface="Arial"/>
                <a:cs typeface="Arial"/>
              </a:rPr>
              <a:t>create</a:t>
            </a:r>
            <a:r>
              <a:rPr sz="2400" spc="-40" dirty="0">
                <a:latin typeface="Arial"/>
                <a:cs typeface="Arial"/>
              </a:rPr>
              <a:t> </a:t>
            </a:r>
            <a:r>
              <a:rPr sz="2400" spc="-10" dirty="0">
                <a:latin typeface="Arial"/>
                <a:cs typeface="Arial"/>
              </a:rPr>
              <a:t>economic </a:t>
            </a:r>
            <a:r>
              <a:rPr sz="2400" dirty="0">
                <a:latin typeface="Arial"/>
                <a:cs typeface="Arial"/>
              </a:rPr>
              <a:t>opportunity</a:t>
            </a:r>
            <a:r>
              <a:rPr sz="2400" spc="10" dirty="0">
                <a:latin typeface="Arial"/>
                <a:cs typeface="Arial"/>
              </a:rPr>
              <a:t> </a:t>
            </a:r>
            <a:r>
              <a:rPr sz="2400" dirty="0">
                <a:latin typeface="Arial"/>
                <a:cs typeface="Arial"/>
              </a:rPr>
              <a:t>through</a:t>
            </a:r>
            <a:r>
              <a:rPr sz="2400" spc="5" dirty="0">
                <a:latin typeface="Arial"/>
                <a:cs typeface="Arial"/>
              </a:rPr>
              <a:t> </a:t>
            </a:r>
            <a:r>
              <a:rPr sz="2400" dirty="0">
                <a:latin typeface="Arial"/>
                <a:cs typeface="Arial"/>
              </a:rPr>
              <a:t>job</a:t>
            </a:r>
            <a:r>
              <a:rPr sz="2400" spc="-15" dirty="0">
                <a:latin typeface="Arial"/>
                <a:cs typeface="Arial"/>
              </a:rPr>
              <a:t> </a:t>
            </a:r>
            <a:r>
              <a:rPr sz="2400" dirty="0">
                <a:latin typeface="Arial"/>
                <a:cs typeface="Arial"/>
              </a:rPr>
              <a:t>creation</a:t>
            </a:r>
            <a:r>
              <a:rPr sz="2400" spc="15" dirty="0">
                <a:latin typeface="Arial"/>
                <a:cs typeface="Arial"/>
              </a:rPr>
              <a:t> </a:t>
            </a:r>
            <a:r>
              <a:rPr sz="2400" dirty="0">
                <a:latin typeface="Arial"/>
                <a:cs typeface="Arial"/>
              </a:rPr>
              <a:t>across</a:t>
            </a:r>
            <a:r>
              <a:rPr sz="2400" spc="-5" dirty="0">
                <a:latin typeface="Arial"/>
                <a:cs typeface="Arial"/>
              </a:rPr>
              <a:t> </a:t>
            </a:r>
            <a:r>
              <a:rPr sz="2400" dirty="0">
                <a:latin typeface="Arial"/>
                <a:cs typeface="Arial"/>
              </a:rPr>
              <a:t>the</a:t>
            </a:r>
            <a:r>
              <a:rPr sz="2400" spc="5" dirty="0">
                <a:latin typeface="Arial"/>
                <a:cs typeface="Arial"/>
              </a:rPr>
              <a:t> </a:t>
            </a:r>
            <a:r>
              <a:rPr sz="2400" spc="-10" dirty="0">
                <a:latin typeface="Arial"/>
                <a:cs typeface="Arial"/>
              </a:rPr>
              <a:t>city.</a:t>
            </a:r>
            <a:endParaRPr lang="en-US" sz="2400" spc="-10" dirty="0">
              <a:latin typeface="Arial"/>
              <a:cs typeface="Arial"/>
            </a:endParaRPr>
          </a:p>
          <a:p>
            <a:pPr marL="410210" marR="96520" lvl="1" indent="-342900" algn="l">
              <a:lnSpc>
                <a:spcPct val="100000"/>
              </a:lnSpc>
              <a:buClr>
                <a:srgbClr val="2E5496"/>
              </a:buClr>
              <a:buFont typeface="Wingdings" panose="05000000000000000000" pitchFamily="2" charset="2"/>
              <a:buChar char="§"/>
              <a:tabLst>
                <a:tab pos="636270" algn="l"/>
              </a:tabLst>
            </a:pPr>
            <a:endParaRPr lang="en-US" sz="2400" spc="-10" dirty="0">
              <a:solidFill>
                <a:srgbClr val="C00000"/>
              </a:solidFill>
              <a:latin typeface="Arial"/>
              <a:cs typeface="Arial"/>
            </a:endParaRPr>
          </a:p>
          <a:p>
            <a:pPr marL="67310" marR="96520" lvl="1" algn="l">
              <a:lnSpc>
                <a:spcPct val="100000"/>
              </a:lnSpc>
              <a:buClr>
                <a:srgbClr val="2E5496"/>
              </a:buClr>
              <a:tabLst>
                <a:tab pos="636270" algn="l"/>
              </a:tabLst>
            </a:pPr>
            <a:r>
              <a:rPr lang="en-US" sz="2800" b="1" spc="150" dirty="0">
                <a:solidFill>
                  <a:srgbClr val="C00000"/>
                </a:solidFill>
                <a:latin typeface="+mj-lt"/>
              </a:rPr>
              <a:t>Goal 2 Revenue Generation</a:t>
            </a:r>
          </a:p>
          <a:p>
            <a:pPr marL="353060" marR="96520" lvl="1" indent="-285750" algn="l">
              <a:buClr>
                <a:srgbClr val="2E5496"/>
              </a:buClr>
              <a:buFont typeface="Arial" panose="020B0604020202020204" pitchFamily="34" charset="0"/>
              <a:buChar char="•"/>
              <a:tabLst>
                <a:tab pos="636270" algn="l"/>
              </a:tabLst>
            </a:pPr>
            <a:r>
              <a:rPr lang="en-US" sz="2400" spc="-10" dirty="0">
                <a:latin typeface="Arial"/>
                <a:cs typeface="Arial"/>
              </a:rPr>
              <a:t>Leverage</a:t>
            </a:r>
            <a:r>
              <a:rPr lang="en-US" sz="2400" spc="-60" dirty="0">
                <a:latin typeface="Arial"/>
                <a:cs typeface="Arial"/>
              </a:rPr>
              <a:t> </a:t>
            </a:r>
            <a:r>
              <a:rPr lang="en-US" sz="2400" dirty="0">
                <a:latin typeface="Arial"/>
                <a:cs typeface="Arial"/>
              </a:rPr>
              <a:t>a</a:t>
            </a:r>
            <a:r>
              <a:rPr lang="en-US" sz="2400" spc="-75" dirty="0">
                <a:latin typeface="Arial"/>
                <a:cs typeface="Arial"/>
              </a:rPr>
              <a:t> </a:t>
            </a:r>
            <a:r>
              <a:rPr lang="en-US" sz="2400" dirty="0">
                <a:latin typeface="Arial"/>
                <a:cs typeface="Arial"/>
              </a:rPr>
              <a:t>future</a:t>
            </a:r>
            <a:r>
              <a:rPr lang="en-US" sz="2400" spc="-70" dirty="0">
                <a:latin typeface="Arial"/>
                <a:cs typeface="Arial"/>
              </a:rPr>
              <a:t> </a:t>
            </a:r>
            <a:r>
              <a:rPr lang="en-US" sz="2400" dirty="0">
                <a:latin typeface="Arial"/>
                <a:cs typeface="Arial"/>
              </a:rPr>
              <a:t>real</a:t>
            </a:r>
            <a:r>
              <a:rPr lang="en-US" sz="2400" spc="-65" dirty="0">
                <a:latin typeface="Arial"/>
                <a:cs typeface="Arial"/>
              </a:rPr>
              <a:t> </a:t>
            </a:r>
            <a:r>
              <a:rPr lang="en-US" sz="2400" spc="-10" dirty="0">
                <a:latin typeface="Arial"/>
                <a:cs typeface="Arial"/>
              </a:rPr>
              <a:t>estate</a:t>
            </a:r>
            <a:r>
              <a:rPr lang="en-US" sz="2400" spc="-60" dirty="0">
                <a:latin typeface="Arial"/>
                <a:cs typeface="Arial"/>
              </a:rPr>
              <a:t> </a:t>
            </a:r>
            <a:r>
              <a:rPr lang="en-US" sz="2400" dirty="0">
                <a:latin typeface="Arial"/>
                <a:cs typeface="Arial"/>
              </a:rPr>
              <a:t>portfolio</a:t>
            </a:r>
            <a:r>
              <a:rPr lang="en-US" sz="2400" spc="-65" dirty="0">
                <a:latin typeface="Arial"/>
                <a:cs typeface="Arial"/>
              </a:rPr>
              <a:t> </a:t>
            </a:r>
            <a:r>
              <a:rPr lang="en-US" sz="2400" dirty="0">
                <a:latin typeface="Arial"/>
                <a:cs typeface="Arial"/>
              </a:rPr>
              <a:t>to</a:t>
            </a:r>
            <a:r>
              <a:rPr lang="en-US" sz="2400" spc="-75" dirty="0">
                <a:latin typeface="Arial"/>
                <a:cs typeface="Arial"/>
              </a:rPr>
              <a:t> </a:t>
            </a:r>
            <a:r>
              <a:rPr lang="en-US" sz="2400" dirty="0">
                <a:latin typeface="Arial"/>
                <a:cs typeface="Arial"/>
              </a:rPr>
              <a:t>generate</a:t>
            </a:r>
            <a:r>
              <a:rPr lang="en-US" sz="2400" spc="-55" dirty="0">
                <a:latin typeface="Arial"/>
                <a:cs typeface="Arial"/>
              </a:rPr>
              <a:t> </a:t>
            </a:r>
            <a:r>
              <a:rPr lang="en-US" sz="2400" dirty="0">
                <a:latin typeface="Arial"/>
                <a:cs typeface="Arial"/>
              </a:rPr>
              <a:t>new</a:t>
            </a:r>
            <a:r>
              <a:rPr lang="en-US" sz="2400" spc="-65" dirty="0">
                <a:latin typeface="Arial"/>
                <a:cs typeface="Arial"/>
              </a:rPr>
              <a:t> </a:t>
            </a:r>
            <a:r>
              <a:rPr lang="en-US" sz="2400" dirty="0">
                <a:latin typeface="Arial"/>
                <a:cs typeface="Arial"/>
              </a:rPr>
              <a:t>revenue</a:t>
            </a:r>
            <a:r>
              <a:rPr lang="en-US" sz="2400" spc="-60" dirty="0">
                <a:latin typeface="Arial"/>
                <a:cs typeface="Arial"/>
              </a:rPr>
              <a:t> </a:t>
            </a:r>
            <a:r>
              <a:rPr lang="en-US" sz="2400" dirty="0">
                <a:latin typeface="Arial"/>
                <a:cs typeface="Arial"/>
              </a:rPr>
              <a:t>streams</a:t>
            </a:r>
            <a:r>
              <a:rPr lang="en-US" sz="2400" spc="-60" dirty="0">
                <a:latin typeface="Arial"/>
                <a:cs typeface="Arial"/>
              </a:rPr>
              <a:t> </a:t>
            </a:r>
            <a:r>
              <a:rPr lang="en-US" sz="2400" dirty="0">
                <a:latin typeface="Arial"/>
                <a:cs typeface="Arial"/>
              </a:rPr>
              <a:t>such</a:t>
            </a:r>
            <a:r>
              <a:rPr lang="en-US" sz="2400" spc="-75" dirty="0">
                <a:latin typeface="Arial"/>
                <a:cs typeface="Arial"/>
              </a:rPr>
              <a:t> </a:t>
            </a:r>
            <a:r>
              <a:rPr lang="en-US" sz="2400" spc="-20" dirty="0">
                <a:latin typeface="Arial"/>
                <a:cs typeface="Arial"/>
              </a:rPr>
              <a:t>as</a:t>
            </a:r>
            <a:r>
              <a:rPr lang="en-US" sz="2400" spc="-80" dirty="0">
                <a:latin typeface="Arial"/>
                <a:cs typeface="Arial"/>
              </a:rPr>
              <a:t> </a:t>
            </a:r>
            <a:r>
              <a:rPr lang="en-US" sz="2400" dirty="0">
                <a:latin typeface="Arial"/>
                <a:cs typeface="Arial"/>
              </a:rPr>
              <a:t>transaction</a:t>
            </a:r>
            <a:r>
              <a:rPr lang="en-US" sz="2400" spc="-65" dirty="0">
                <a:latin typeface="Arial"/>
                <a:cs typeface="Arial"/>
              </a:rPr>
              <a:t> </a:t>
            </a:r>
            <a:r>
              <a:rPr lang="en-US" sz="2400" spc="-10" dirty="0">
                <a:latin typeface="Arial"/>
                <a:cs typeface="Arial"/>
              </a:rPr>
              <a:t>fees, </a:t>
            </a:r>
            <a:r>
              <a:rPr lang="en-US" sz="2400" dirty="0">
                <a:latin typeface="Arial"/>
                <a:cs typeface="Arial"/>
              </a:rPr>
              <a:t>city</a:t>
            </a:r>
            <a:r>
              <a:rPr lang="en-US" sz="2400" spc="-50" dirty="0">
                <a:latin typeface="Arial"/>
                <a:cs typeface="Arial"/>
              </a:rPr>
              <a:t> </a:t>
            </a:r>
            <a:r>
              <a:rPr lang="en-US" sz="2400" spc="-25" dirty="0">
                <a:latin typeface="Arial"/>
                <a:cs typeface="Arial"/>
              </a:rPr>
              <a:t>asset</a:t>
            </a:r>
            <a:r>
              <a:rPr lang="en-US" sz="2400" spc="-55" dirty="0">
                <a:latin typeface="Arial"/>
                <a:cs typeface="Arial"/>
              </a:rPr>
              <a:t> </a:t>
            </a:r>
            <a:r>
              <a:rPr lang="en-US" sz="2400" spc="-20" dirty="0">
                <a:latin typeface="Arial"/>
                <a:cs typeface="Arial"/>
              </a:rPr>
              <a:t>management,</a:t>
            </a:r>
            <a:r>
              <a:rPr lang="en-US" sz="2400" spc="-40" dirty="0">
                <a:latin typeface="Arial"/>
                <a:cs typeface="Arial"/>
              </a:rPr>
              <a:t> </a:t>
            </a:r>
            <a:r>
              <a:rPr lang="en-US" sz="2400" dirty="0">
                <a:latin typeface="Arial"/>
                <a:cs typeface="Arial"/>
              </a:rPr>
              <a:t>or</a:t>
            </a:r>
            <a:r>
              <a:rPr lang="en-US" sz="2400" spc="-60" dirty="0">
                <a:latin typeface="Arial"/>
                <a:cs typeface="Arial"/>
              </a:rPr>
              <a:t> </a:t>
            </a:r>
            <a:r>
              <a:rPr lang="en-US" sz="2400" dirty="0">
                <a:latin typeface="Arial"/>
                <a:cs typeface="Arial"/>
              </a:rPr>
              <a:t>revenue</a:t>
            </a:r>
            <a:r>
              <a:rPr lang="en-US" sz="2400" spc="-35" dirty="0">
                <a:latin typeface="Arial"/>
                <a:cs typeface="Arial"/>
              </a:rPr>
              <a:t> </a:t>
            </a:r>
            <a:r>
              <a:rPr lang="en-US" sz="2400" dirty="0">
                <a:latin typeface="Arial"/>
                <a:cs typeface="Arial"/>
              </a:rPr>
              <a:t>from</a:t>
            </a:r>
            <a:r>
              <a:rPr lang="en-US" sz="2400" spc="-70" dirty="0">
                <a:latin typeface="Arial"/>
                <a:cs typeface="Arial"/>
              </a:rPr>
              <a:t> </a:t>
            </a:r>
            <a:r>
              <a:rPr lang="en-US" sz="2400" dirty="0">
                <a:latin typeface="Arial"/>
                <a:cs typeface="Arial"/>
              </a:rPr>
              <a:t>the</a:t>
            </a:r>
            <a:r>
              <a:rPr lang="en-US" sz="2400" spc="-45" dirty="0">
                <a:latin typeface="Arial"/>
                <a:cs typeface="Arial"/>
              </a:rPr>
              <a:t> </a:t>
            </a:r>
            <a:r>
              <a:rPr lang="en-US" sz="2400" dirty="0">
                <a:latin typeface="Arial"/>
                <a:cs typeface="Arial"/>
              </a:rPr>
              <a:t>tenants</a:t>
            </a:r>
            <a:r>
              <a:rPr lang="en-US" sz="2400" spc="-45" dirty="0">
                <a:latin typeface="Arial"/>
                <a:cs typeface="Arial"/>
              </a:rPr>
              <a:t> </a:t>
            </a:r>
            <a:r>
              <a:rPr lang="en-US" sz="2400" dirty="0">
                <a:latin typeface="Arial"/>
                <a:cs typeface="Arial"/>
              </a:rPr>
              <a:t>of</a:t>
            </a:r>
            <a:r>
              <a:rPr lang="en-US" sz="2400" spc="-65" dirty="0">
                <a:latin typeface="Arial"/>
                <a:cs typeface="Arial"/>
              </a:rPr>
              <a:t> </a:t>
            </a:r>
            <a:r>
              <a:rPr lang="en-US" sz="2400" dirty="0">
                <a:latin typeface="Arial"/>
                <a:cs typeface="Arial"/>
              </a:rPr>
              <a:t>real</a:t>
            </a:r>
            <a:r>
              <a:rPr lang="en-US" sz="2400" spc="-45" dirty="0">
                <a:latin typeface="Arial"/>
                <a:cs typeface="Arial"/>
              </a:rPr>
              <a:t> </a:t>
            </a:r>
            <a:r>
              <a:rPr lang="en-US" sz="2400" dirty="0">
                <a:latin typeface="Arial"/>
                <a:cs typeface="Arial"/>
              </a:rPr>
              <a:t>estate</a:t>
            </a:r>
            <a:r>
              <a:rPr lang="en-US" sz="2400" spc="-40" dirty="0">
                <a:latin typeface="Arial"/>
                <a:cs typeface="Arial"/>
              </a:rPr>
              <a:t> </a:t>
            </a:r>
            <a:r>
              <a:rPr lang="en-US" sz="2400" dirty="0">
                <a:latin typeface="Arial"/>
                <a:cs typeface="Arial"/>
              </a:rPr>
              <a:t>development</a:t>
            </a:r>
            <a:r>
              <a:rPr lang="en-US" sz="2400" spc="-35" dirty="0">
                <a:latin typeface="Arial"/>
                <a:cs typeface="Arial"/>
              </a:rPr>
              <a:t> </a:t>
            </a:r>
            <a:r>
              <a:rPr lang="en-US" sz="2400" spc="-10" dirty="0">
                <a:latin typeface="Arial"/>
                <a:cs typeface="Arial"/>
              </a:rPr>
              <a:t>projects.</a:t>
            </a:r>
          </a:p>
          <a:p>
            <a:pPr marL="353060" marR="96520" lvl="1" indent="-285750" algn="l">
              <a:buClr>
                <a:srgbClr val="2E5496"/>
              </a:buClr>
              <a:buFont typeface="Arial" panose="020B0604020202020204" pitchFamily="34" charset="0"/>
              <a:buChar char="•"/>
              <a:tabLst>
                <a:tab pos="636270" algn="l"/>
              </a:tabLst>
            </a:pPr>
            <a:endParaRPr lang="en-US" sz="2400" spc="-10" dirty="0">
              <a:latin typeface="Arial"/>
              <a:cs typeface="Arial"/>
            </a:endParaRPr>
          </a:p>
          <a:p>
            <a:pPr marL="67310" marR="96520" lvl="1" algn="l">
              <a:buClr>
                <a:srgbClr val="2E5496"/>
              </a:buClr>
              <a:tabLst>
                <a:tab pos="636270" algn="l"/>
              </a:tabLst>
            </a:pPr>
            <a:r>
              <a:rPr lang="en-US" sz="2800" b="1" spc="150" dirty="0">
                <a:solidFill>
                  <a:srgbClr val="C00000"/>
                </a:solidFill>
                <a:latin typeface="+mj-lt"/>
              </a:rPr>
              <a:t>Goal 3 </a:t>
            </a:r>
            <a:r>
              <a:rPr lang="en-US" sz="2800" b="1" spc="470" dirty="0">
                <a:solidFill>
                  <a:srgbClr val="C00000"/>
                </a:solidFill>
                <a:latin typeface="+mj-lt"/>
              </a:rPr>
              <a:t>Real</a:t>
            </a:r>
            <a:r>
              <a:rPr lang="en-US" sz="2800" b="1" spc="220" dirty="0">
                <a:solidFill>
                  <a:srgbClr val="C00000"/>
                </a:solidFill>
                <a:latin typeface="+mj-lt"/>
              </a:rPr>
              <a:t> </a:t>
            </a:r>
            <a:r>
              <a:rPr lang="en-US" sz="2800" b="1" spc="484" dirty="0">
                <a:solidFill>
                  <a:srgbClr val="C00000"/>
                </a:solidFill>
                <a:latin typeface="+mj-lt"/>
              </a:rPr>
              <a:t>Estate</a:t>
            </a:r>
            <a:r>
              <a:rPr lang="en-US" sz="2800" b="1" spc="220" dirty="0">
                <a:solidFill>
                  <a:srgbClr val="C00000"/>
                </a:solidFill>
                <a:latin typeface="+mj-lt"/>
              </a:rPr>
              <a:t> </a:t>
            </a:r>
            <a:r>
              <a:rPr lang="en-US" sz="2800" b="1" spc="565" dirty="0">
                <a:solidFill>
                  <a:srgbClr val="C00000"/>
                </a:solidFill>
                <a:latin typeface="+mj-lt"/>
              </a:rPr>
              <a:t>and</a:t>
            </a:r>
            <a:r>
              <a:rPr lang="en-US" sz="2800" b="1" spc="229" dirty="0">
                <a:solidFill>
                  <a:srgbClr val="C00000"/>
                </a:solidFill>
                <a:latin typeface="+mj-lt"/>
              </a:rPr>
              <a:t> </a:t>
            </a:r>
            <a:r>
              <a:rPr lang="en-US" sz="2800" b="1" spc="520" dirty="0">
                <a:solidFill>
                  <a:srgbClr val="C00000"/>
                </a:solidFill>
                <a:latin typeface="+mj-lt"/>
              </a:rPr>
              <a:t>Development</a:t>
            </a:r>
          </a:p>
          <a:p>
            <a:pPr marL="410845" lvl="1" indent="-342900" algn="l">
              <a:lnSpc>
                <a:spcPct val="100000"/>
              </a:lnSpc>
              <a:spcBef>
                <a:spcPts val="595"/>
              </a:spcBef>
              <a:buClr>
                <a:srgbClr val="2E5496"/>
              </a:buClr>
              <a:buFont typeface="Wingdings" panose="05000000000000000000" pitchFamily="2" charset="2"/>
              <a:buChar char="§"/>
              <a:tabLst>
                <a:tab pos="623570" algn="l"/>
              </a:tabLst>
            </a:pPr>
            <a:r>
              <a:rPr lang="en-US" sz="2400" spc="-65" dirty="0">
                <a:latin typeface="Arial"/>
                <a:cs typeface="Arial"/>
              </a:rPr>
              <a:t>S</a:t>
            </a:r>
            <a:r>
              <a:rPr lang="en-US" sz="2400" dirty="0">
                <a:latin typeface="Arial"/>
                <a:cs typeface="Arial"/>
              </a:rPr>
              <a:t>trategically</a:t>
            </a:r>
            <a:r>
              <a:rPr lang="en-US" sz="2400" spc="-50" dirty="0">
                <a:latin typeface="Arial"/>
                <a:cs typeface="Arial"/>
              </a:rPr>
              <a:t> </a:t>
            </a:r>
            <a:r>
              <a:rPr lang="en-US" sz="2400" dirty="0">
                <a:latin typeface="Arial"/>
                <a:cs typeface="Arial"/>
              </a:rPr>
              <a:t>pursue</a:t>
            </a:r>
            <a:r>
              <a:rPr lang="en-US" sz="2400" spc="-60" dirty="0">
                <a:latin typeface="Arial"/>
                <a:cs typeface="Arial"/>
              </a:rPr>
              <a:t> </a:t>
            </a:r>
            <a:r>
              <a:rPr lang="en-US" sz="2400" dirty="0">
                <a:latin typeface="Arial"/>
                <a:cs typeface="Arial"/>
              </a:rPr>
              <a:t>real</a:t>
            </a:r>
            <a:r>
              <a:rPr lang="en-US" sz="2400" spc="-60" dirty="0">
                <a:latin typeface="Arial"/>
                <a:cs typeface="Arial"/>
              </a:rPr>
              <a:t> </a:t>
            </a:r>
            <a:r>
              <a:rPr lang="en-US" sz="2400" spc="-10" dirty="0">
                <a:latin typeface="Arial"/>
                <a:cs typeface="Arial"/>
              </a:rPr>
              <a:t>estate</a:t>
            </a:r>
            <a:r>
              <a:rPr lang="en-US" sz="2400" spc="-50" dirty="0">
                <a:latin typeface="Arial"/>
                <a:cs typeface="Arial"/>
              </a:rPr>
              <a:t> </a:t>
            </a:r>
            <a:r>
              <a:rPr lang="en-US" sz="2400" spc="-10" dirty="0">
                <a:latin typeface="Arial"/>
                <a:cs typeface="Arial"/>
              </a:rPr>
              <a:t>projects – with the City or with other governmental entities</a:t>
            </a:r>
          </a:p>
          <a:p>
            <a:pPr marL="410210" marR="579120" lvl="1" indent="-342900" algn="l">
              <a:lnSpc>
                <a:spcPct val="100000"/>
              </a:lnSpc>
              <a:spcBef>
                <a:spcPts val="600"/>
              </a:spcBef>
              <a:buClr>
                <a:srgbClr val="2E5496"/>
              </a:buClr>
              <a:buFont typeface="Wingdings" panose="05000000000000000000" pitchFamily="2" charset="2"/>
              <a:buChar char="§"/>
              <a:tabLst>
                <a:tab pos="636270" algn="l"/>
              </a:tabLst>
            </a:pPr>
            <a:r>
              <a:rPr lang="en-US" sz="2400" spc="-10" dirty="0">
                <a:latin typeface="Arial"/>
                <a:cs typeface="Arial"/>
              </a:rPr>
              <a:t>Leverage</a:t>
            </a:r>
            <a:r>
              <a:rPr lang="en-US" sz="2400" spc="-40" dirty="0">
                <a:latin typeface="Arial"/>
                <a:cs typeface="Arial"/>
              </a:rPr>
              <a:t> </a:t>
            </a:r>
            <a:r>
              <a:rPr lang="en-US" sz="2400" spc="-10" dirty="0">
                <a:latin typeface="Arial"/>
                <a:cs typeface="Arial"/>
              </a:rPr>
              <a:t>initiatives</a:t>
            </a:r>
            <a:r>
              <a:rPr lang="en-US" sz="2400" spc="-35" dirty="0">
                <a:latin typeface="Arial"/>
                <a:cs typeface="Arial"/>
              </a:rPr>
              <a:t> </a:t>
            </a:r>
            <a:r>
              <a:rPr lang="en-US" sz="2400" dirty="0">
                <a:latin typeface="Arial"/>
                <a:cs typeface="Arial"/>
              </a:rPr>
              <a:t>within</a:t>
            </a:r>
            <a:r>
              <a:rPr lang="en-US" sz="2400" spc="-30" dirty="0">
                <a:latin typeface="Arial"/>
                <a:cs typeface="Arial"/>
              </a:rPr>
              <a:t> </a:t>
            </a:r>
            <a:r>
              <a:rPr lang="en-US" sz="2400" dirty="0">
                <a:latin typeface="Arial"/>
                <a:cs typeface="Arial"/>
              </a:rPr>
              <a:t>the</a:t>
            </a:r>
            <a:r>
              <a:rPr lang="en-US" sz="2400" spc="-50" dirty="0">
                <a:latin typeface="Arial"/>
                <a:cs typeface="Arial"/>
              </a:rPr>
              <a:t> </a:t>
            </a:r>
            <a:r>
              <a:rPr lang="en-US" sz="2400" dirty="0">
                <a:latin typeface="Arial"/>
                <a:cs typeface="Arial"/>
              </a:rPr>
              <a:t>City</a:t>
            </a:r>
            <a:r>
              <a:rPr lang="en-US" sz="2400" spc="-40" dirty="0">
                <a:latin typeface="Arial"/>
                <a:cs typeface="Arial"/>
              </a:rPr>
              <a:t> </a:t>
            </a:r>
            <a:r>
              <a:rPr lang="en-US" sz="2400" dirty="0">
                <a:latin typeface="Arial"/>
                <a:cs typeface="Arial"/>
              </a:rPr>
              <a:t>of</a:t>
            </a:r>
            <a:r>
              <a:rPr lang="en-US" sz="2400" spc="-65" dirty="0">
                <a:latin typeface="Arial"/>
                <a:cs typeface="Arial"/>
              </a:rPr>
              <a:t> </a:t>
            </a:r>
            <a:r>
              <a:rPr lang="en-US" sz="2400" spc="-40" dirty="0">
                <a:latin typeface="Arial"/>
                <a:cs typeface="Arial"/>
              </a:rPr>
              <a:t>Dallas </a:t>
            </a:r>
            <a:r>
              <a:rPr lang="en-US" sz="2400" dirty="0">
                <a:latin typeface="Arial"/>
                <a:cs typeface="Arial"/>
              </a:rPr>
              <a:t>to</a:t>
            </a:r>
            <a:r>
              <a:rPr lang="en-US" sz="2400" spc="-50" dirty="0">
                <a:latin typeface="Arial"/>
                <a:cs typeface="Arial"/>
              </a:rPr>
              <a:t> </a:t>
            </a:r>
            <a:r>
              <a:rPr lang="en-US" sz="2400" dirty="0">
                <a:latin typeface="Arial"/>
                <a:cs typeface="Arial"/>
              </a:rPr>
              <a:t>identify</a:t>
            </a:r>
            <a:r>
              <a:rPr lang="en-US" sz="2400" spc="-30" dirty="0">
                <a:latin typeface="Arial"/>
                <a:cs typeface="Arial"/>
              </a:rPr>
              <a:t> </a:t>
            </a:r>
            <a:r>
              <a:rPr lang="en-US" sz="2400" spc="-10" dirty="0">
                <a:latin typeface="Arial"/>
                <a:cs typeface="Arial"/>
              </a:rPr>
              <a:t>transformative</a:t>
            </a:r>
            <a:r>
              <a:rPr lang="en-US" sz="2400" spc="-20" dirty="0">
                <a:latin typeface="Arial"/>
                <a:cs typeface="Arial"/>
              </a:rPr>
              <a:t> </a:t>
            </a:r>
            <a:r>
              <a:rPr lang="en-US" sz="2400" dirty="0">
                <a:latin typeface="Arial"/>
                <a:cs typeface="Arial"/>
              </a:rPr>
              <a:t>real</a:t>
            </a:r>
            <a:r>
              <a:rPr lang="en-US" sz="2400" spc="-25" dirty="0">
                <a:latin typeface="Arial"/>
                <a:cs typeface="Arial"/>
              </a:rPr>
              <a:t> </a:t>
            </a:r>
            <a:r>
              <a:rPr lang="en-US" sz="2400" spc="-10" dirty="0">
                <a:latin typeface="Arial"/>
                <a:cs typeface="Arial"/>
              </a:rPr>
              <a:t>estate</a:t>
            </a:r>
            <a:r>
              <a:rPr lang="en-US" sz="2400" spc="-35" dirty="0">
                <a:latin typeface="Arial"/>
                <a:cs typeface="Arial"/>
              </a:rPr>
              <a:t> </a:t>
            </a:r>
            <a:r>
              <a:rPr lang="en-US" sz="2400" dirty="0">
                <a:latin typeface="Arial"/>
                <a:cs typeface="Arial"/>
              </a:rPr>
              <a:t>opportunities</a:t>
            </a:r>
            <a:r>
              <a:rPr lang="en-US" sz="2400" spc="-20" dirty="0">
                <a:latin typeface="Arial"/>
                <a:cs typeface="Arial"/>
              </a:rPr>
              <a:t>.</a:t>
            </a:r>
            <a:endParaRPr lang="en-US" sz="2400" dirty="0">
              <a:latin typeface="Arial"/>
              <a:cs typeface="Arial"/>
            </a:endParaRPr>
          </a:p>
          <a:p>
            <a:pPr marL="67310" marR="96520" lvl="1" algn="l">
              <a:buClr>
                <a:srgbClr val="2E5496"/>
              </a:buClr>
              <a:tabLst>
                <a:tab pos="636270" algn="l"/>
              </a:tabLst>
            </a:pPr>
            <a:endParaRPr lang="en-US" sz="2400" dirty="0">
              <a:latin typeface="Arial"/>
              <a:cs typeface="Arial"/>
            </a:endParaRPr>
          </a:p>
          <a:p>
            <a:pPr marL="67310" marR="96520" lvl="1" algn="l">
              <a:lnSpc>
                <a:spcPct val="100000"/>
              </a:lnSpc>
              <a:buClr>
                <a:srgbClr val="2E5496"/>
              </a:buClr>
              <a:tabLst>
                <a:tab pos="636270" algn="l"/>
              </a:tabLst>
            </a:pPr>
            <a:endParaRPr lang="en-US" sz="2400" spc="-10" dirty="0">
              <a:latin typeface="Arial"/>
              <a:cs typeface="Arial"/>
            </a:endParaRPr>
          </a:p>
          <a:p>
            <a:pPr marL="410846" lvl="1" indent="-342900" algn="l">
              <a:lnSpc>
                <a:spcPct val="100000"/>
              </a:lnSpc>
              <a:buClr>
                <a:srgbClr val="2E5496"/>
              </a:buClr>
              <a:buFont typeface="Wingdings" panose="05000000000000000000" pitchFamily="2" charset="2"/>
              <a:buChar char="§"/>
              <a:tabLst>
                <a:tab pos="557530" algn="l"/>
              </a:tabLst>
            </a:pPr>
            <a:endParaRPr lang="en-US" sz="2400" dirty="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7D81-209F-008F-69A9-0C7BD35CC81D}"/>
              </a:ext>
            </a:extLst>
          </p:cNvPr>
          <p:cNvSpPr>
            <a:spLocks noGrp="1"/>
          </p:cNvSpPr>
          <p:nvPr>
            <p:ph type="title"/>
          </p:nvPr>
        </p:nvSpPr>
        <p:spPr/>
        <p:txBody>
          <a:bodyPr/>
          <a:lstStyle/>
          <a:p>
            <a:r>
              <a:rPr lang="en-US" dirty="0">
                <a:solidFill>
                  <a:srgbClr val="C00000"/>
                </a:solidFill>
              </a:rPr>
              <a:t>Real Estate Development Opportunities</a:t>
            </a:r>
          </a:p>
        </p:txBody>
      </p:sp>
      <p:pic>
        <p:nvPicPr>
          <p:cNvPr id="10" name="Picture 9" descr="A map with many blue dots">
            <a:extLst>
              <a:ext uri="{FF2B5EF4-FFF2-40B4-BE49-F238E27FC236}">
                <a16:creationId xmlns:a16="http://schemas.microsoft.com/office/drawing/2014/main" id="{D51717BD-63CB-B725-20D1-A60B813F8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65418"/>
            <a:ext cx="8991600" cy="5611582"/>
          </a:xfrm>
          <a:prstGeom prst="rect">
            <a:avLst/>
          </a:prstGeom>
        </p:spPr>
      </p:pic>
    </p:spTree>
    <p:extLst>
      <p:ext uri="{BB962C8B-B14F-4D97-AF65-F5344CB8AC3E}">
        <p14:creationId xmlns:p14="http://schemas.microsoft.com/office/powerpoint/2010/main" val="890450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B4BE61-4E00-A602-42E6-2CC6B349EA9D}"/>
              </a:ext>
            </a:extLst>
          </p:cNvPr>
          <p:cNvSpPr txBox="1"/>
          <p:nvPr/>
        </p:nvSpPr>
        <p:spPr>
          <a:xfrm>
            <a:off x="2057400" y="4343400"/>
            <a:ext cx="5334000" cy="1477328"/>
          </a:xfrm>
          <a:prstGeom prst="rect">
            <a:avLst/>
          </a:prstGeom>
          <a:noFill/>
        </p:spPr>
        <p:txBody>
          <a:bodyPr wrap="square" rtlCol="0">
            <a:spAutoFit/>
          </a:bodyPr>
          <a:lstStyle/>
          <a:p>
            <a:r>
              <a:rPr lang="en-US" b="1" dirty="0">
                <a:solidFill>
                  <a:schemeClr val="bg1"/>
                </a:solidFill>
              </a:rPr>
              <a:t>Linda McMahon</a:t>
            </a:r>
          </a:p>
          <a:p>
            <a:r>
              <a:rPr lang="en-US" b="1" dirty="0">
                <a:solidFill>
                  <a:schemeClr val="bg1"/>
                </a:solidFill>
              </a:rPr>
              <a:t>CEO</a:t>
            </a:r>
          </a:p>
          <a:p>
            <a:r>
              <a:rPr lang="en-US" b="1" dirty="0">
                <a:solidFill>
                  <a:schemeClr val="bg1"/>
                </a:solidFill>
              </a:rPr>
              <a:t>Dallas Economic Development Corporation</a:t>
            </a:r>
          </a:p>
          <a:p>
            <a:r>
              <a:rPr lang="en-US" b="1" dirty="0">
                <a:solidFill>
                  <a:schemeClr val="bg1"/>
                </a:solidFill>
                <a:hlinkClick r:id="rId3">
                  <a:extLst>
                    <a:ext uri="{A12FA001-AC4F-418D-AE19-62706E023703}">
                      <ahyp:hlinkClr xmlns:ahyp="http://schemas.microsoft.com/office/drawing/2018/hyperlinkcolor" val="tx"/>
                    </a:ext>
                  </a:extLst>
                </a:hlinkClick>
              </a:rPr>
              <a:t>www.Dallasedc.com</a:t>
            </a:r>
            <a:endParaRPr lang="en-US" b="1" dirty="0">
              <a:solidFill>
                <a:schemeClr val="bg1"/>
              </a:solidFill>
            </a:endParaRPr>
          </a:p>
          <a:p>
            <a:r>
              <a:rPr lang="en-US" b="1" dirty="0">
                <a:solidFill>
                  <a:schemeClr val="bg1"/>
                </a:solidFill>
              </a:rPr>
              <a:t>Lmcmahon@Dallasedc.com</a:t>
            </a:r>
          </a:p>
        </p:txBody>
      </p:sp>
    </p:spTree>
    <p:extLst>
      <p:ext uri="{BB962C8B-B14F-4D97-AF65-F5344CB8AC3E}">
        <p14:creationId xmlns:p14="http://schemas.microsoft.com/office/powerpoint/2010/main" val="127618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E5D9-E268-879F-FCF9-EBF696938ED2}"/>
              </a:ext>
            </a:extLst>
          </p:cNvPr>
          <p:cNvSpPr>
            <a:spLocks noGrp="1"/>
          </p:cNvSpPr>
          <p:nvPr>
            <p:ph type="title"/>
          </p:nvPr>
        </p:nvSpPr>
        <p:spPr/>
        <p:txBody>
          <a:bodyPr/>
          <a:lstStyle/>
          <a:p>
            <a:r>
              <a:rPr lang="en-US" dirty="0">
                <a:solidFill>
                  <a:srgbClr val="C00000"/>
                </a:solidFill>
              </a:rPr>
              <a:t>DALLAS IS THE EPICENTER OF BUSINESS</a:t>
            </a:r>
          </a:p>
        </p:txBody>
      </p:sp>
      <p:sp>
        <p:nvSpPr>
          <p:cNvPr id="3" name="Text Placeholder 2">
            <a:extLst>
              <a:ext uri="{FF2B5EF4-FFF2-40B4-BE49-F238E27FC236}">
                <a16:creationId xmlns:a16="http://schemas.microsoft.com/office/drawing/2014/main" id="{9FE8266F-2F72-409C-EDA5-044A3C39EF4D}"/>
              </a:ext>
            </a:extLst>
          </p:cNvPr>
          <p:cNvSpPr>
            <a:spLocks noGrp="1"/>
          </p:cNvSpPr>
          <p:nvPr>
            <p:ph type="body" idx="1"/>
          </p:nvPr>
        </p:nvSpPr>
        <p:spPr>
          <a:xfrm>
            <a:off x="257314" y="1143000"/>
            <a:ext cx="11430000" cy="5847755"/>
          </a:xfrm>
        </p:spPr>
        <p:txBody>
          <a:bodyPr/>
          <a:lstStyle/>
          <a:p>
            <a:r>
              <a:rPr lang="en-US" b="1" dirty="0"/>
              <a:t>Top of the Texas Triangle with a diverse economy</a:t>
            </a:r>
          </a:p>
          <a:p>
            <a:endParaRPr lang="en-US" b="1" dirty="0"/>
          </a:p>
          <a:p>
            <a:r>
              <a:rPr lang="en-US" b="1" dirty="0"/>
              <a:t>Home to 68 of the 150 largest public companies in the region which generate $474B in revenue</a:t>
            </a:r>
          </a:p>
          <a:p>
            <a:endParaRPr lang="en-US" b="1" dirty="0"/>
          </a:p>
          <a:p>
            <a:r>
              <a:rPr lang="en-US" b="1" dirty="0"/>
              <a:t>Home to 1 Fortune 10 Company</a:t>
            </a:r>
          </a:p>
          <a:p>
            <a:r>
              <a:rPr lang="en-US" b="1" dirty="0"/>
              <a:t>	11 Fortune 500 companies</a:t>
            </a:r>
          </a:p>
          <a:p>
            <a:r>
              <a:rPr lang="en-US" b="1" dirty="0"/>
              <a:t>	22 Fortune 1000 companies</a:t>
            </a:r>
          </a:p>
          <a:p>
            <a:r>
              <a:rPr lang="en-US" b="1" dirty="0"/>
              <a:t>	34 of those companies produce over $1B in revenue annually</a:t>
            </a:r>
          </a:p>
          <a:p>
            <a:endParaRPr lang="en-US" b="1" dirty="0"/>
          </a:p>
          <a:p>
            <a:r>
              <a:rPr lang="en-US" b="1" dirty="0"/>
              <a:t>Top 3 economy in the country surpassing Chicago</a:t>
            </a:r>
          </a:p>
          <a:p>
            <a:endParaRPr lang="en-US" b="1" dirty="0"/>
          </a:p>
          <a:p>
            <a:r>
              <a:rPr lang="en-US" b="1" dirty="0"/>
              <a:t>Magnet for innovation and talent</a:t>
            </a:r>
          </a:p>
          <a:p>
            <a:r>
              <a:rPr lang="en-US" b="1" dirty="0"/>
              <a:t>	Home of ARPH-H- Advanced Research Projects Agency –Customer Experience Hub</a:t>
            </a:r>
          </a:p>
          <a:p>
            <a:r>
              <a:rPr lang="en-US" b="1" dirty="0"/>
              <a:t>	Verily HQ relocated to Dallas from San Francisco</a:t>
            </a:r>
          </a:p>
          <a:p>
            <a:r>
              <a:rPr lang="en-US" b="1" dirty="0"/>
              <a:t>	Koya HQ relocated to Dallas from California</a:t>
            </a:r>
          </a:p>
          <a:p>
            <a:r>
              <a:rPr lang="en-US" b="1" dirty="0"/>
              <a:t>	Texas Stock Exchange</a:t>
            </a:r>
          </a:p>
          <a:p>
            <a:r>
              <a:rPr lang="en-US" b="1" dirty="0"/>
              <a:t>	Goldman Sachs campus</a:t>
            </a:r>
          </a:p>
          <a:p>
            <a:r>
              <a:rPr lang="en-US" b="1" dirty="0"/>
              <a:t>	Footlocker Tech Hub</a:t>
            </a:r>
          </a:p>
          <a:p>
            <a:endParaRPr lang="en-US" dirty="0"/>
          </a:p>
        </p:txBody>
      </p:sp>
    </p:spTree>
    <p:extLst>
      <p:ext uri="{BB962C8B-B14F-4D97-AF65-F5344CB8AC3E}">
        <p14:creationId xmlns:p14="http://schemas.microsoft.com/office/powerpoint/2010/main" val="345518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574E-EB93-58F2-6D71-B8D245AA548C}"/>
              </a:ext>
            </a:extLst>
          </p:cNvPr>
          <p:cNvSpPr>
            <a:spLocks noGrp="1"/>
          </p:cNvSpPr>
          <p:nvPr>
            <p:ph type="title"/>
          </p:nvPr>
        </p:nvSpPr>
        <p:spPr/>
        <p:txBody>
          <a:bodyPr/>
          <a:lstStyle/>
          <a:p>
            <a:r>
              <a:rPr lang="en-US" dirty="0">
                <a:solidFill>
                  <a:srgbClr val="C00000"/>
                </a:solidFill>
              </a:rPr>
              <a:t>DALLAS IS THE CAPITAL OF CAPITAL</a:t>
            </a:r>
          </a:p>
        </p:txBody>
      </p:sp>
      <p:pic>
        <p:nvPicPr>
          <p:cNvPr id="9" name="Picture 8">
            <a:extLst>
              <a:ext uri="{FF2B5EF4-FFF2-40B4-BE49-F238E27FC236}">
                <a16:creationId xmlns:a16="http://schemas.microsoft.com/office/drawing/2014/main" id="{E734E690-9F5E-34A9-D243-CEC06386D0E7}"/>
              </a:ext>
            </a:extLst>
          </p:cNvPr>
          <p:cNvPicPr>
            <a:picLocks noChangeAspect="1"/>
          </p:cNvPicPr>
          <p:nvPr/>
        </p:nvPicPr>
        <p:blipFill>
          <a:blip r:embed="rId3"/>
          <a:stretch>
            <a:fillRect/>
          </a:stretch>
        </p:blipFill>
        <p:spPr>
          <a:xfrm>
            <a:off x="1447800" y="814387"/>
            <a:ext cx="9601200" cy="5586413"/>
          </a:xfrm>
          <a:prstGeom prst="rect">
            <a:avLst/>
          </a:prstGeom>
        </p:spPr>
      </p:pic>
    </p:spTree>
    <p:extLst>
      <p:ext uri="{BB962C8B-B14F-4D97-AF65-F5344CB8AC3E}">
        <p14:creationId xmlns:p14="http://schemas.microsoft.com/office/powerpoint/2010/main" val="352168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6A51-85B3-83EA-2F56-DA0B548DDA74}"/>
              </a:ext>
            </a:extLst>
          </p:cNvPr>
          <p:cNvSpPr>
            <a:spLocks noGrp="1"/>
          </p:cNvSpPr>
          <p:nvPr>
            <p:ph type="title"/>
          </p:nvPr>
        </p:nvSpPr>
        <p:spPr/>
        <p:txBody>
          <a:bodyPr/>
          <a:lstStyle/>
          <a:p>
            <a:r>
              <a:rPr lang="en-US" dirty="0">
                <a:solidFill>
                  <a:srgbClr val="C00000"/>
                </a:solidFill>
              </a:rPr>
              <a:t>Dallas Economic Development Corporation (DEDC)</a:t>
            </a:r>
          </a:p>
        </p:txBody>
      </p:sp>
      <p:sp>
        <p:nvSpPr>
          <p:cNvPr id="3" name="Text Placeholder 2">
            <a:extLst>
              <a:ext uri="{FF2B5EF4-FFF2-40B4-BE49-F238E27FC236}">
                <a16:creationId xmlns:a16="http://schemas.microsoft.com/office/drawing/2014/main" id="{E1054C1E-0727-2384-10B2-32BB9D2A3668}"/>
              </a:ext>
            </a:extLst>
          </p:cNvPr>
          <p:cNvSpPr>
            <a:spLocks noGrp="1"/>
          </p:cNvSpPr>
          <p:nvPr>
            <p:ph type="body" idx="1"/>
          </p:nvPr>
        </p:nvSpPr>
        <p:spPr>
          <a:xfrm>
            <a:off x="257314" y="1365224"/>
            <a:ext cx="11430000" cy="5724644"/>
          </a:xfrm>
        </p:spPr>
        <p:txBody>
          <a:bodyPr/>
          <a:lstStyle/>
          <a:p>
            <a:pPr marL="342900" indent="-342900">
              <a:buFont typeface="Wingdings" panose="05000000000000000000" pitchFamily="2" charset="2"/>
              <a:buChar char="§"/>
            </a:pPr>
            <a:r>
              <a:rPr lang="en-US" sz="2400" b="1" dirty="0"/>
              <a:t>Created by the City of Dallas in 2022</a:t>
            </a:r>
          </a:p>
          <a:p>
            <a:pPr marL="342900" indent="-342900">
              <a:buFont typeface="Wingdings" panose="05000000000000000000" pitchFamily="2" charset="2"/>
              <a:buChar char="§"/>
            </a:pPr>
            <a:endParaRPr lang="en-US" sz="2400" b="1" dirty="0"/>
          </a:p>
          <a:p>
            <a:pPr marL="342900" indent="-342900">
              <a:buFont typeface="Wingdings" panose="05000000000000000000" pitchFamily="2" charset="2"/>
              <a:buChar char="§"/>
            </a:pPr>
            <a:r>
              <a:rPr lang="en-US" sz="2400" b="1" dirty="0"/>
              <a:t>Independent Non-Profit Organization – IRS designation as a 501 ( c ) 3 applied</a:t>
            </a:r>
          </a:p>
          <a:p>
            <a:pPr marL="342900" indent="-342900">
              <a:buFont typeface="Wingdings" panose="05000000000000000000" pitchFamily="2" charset="2"/>
              <a:buChar char="§"/>
            </a:pPr>
            <a:endParaRPr lang="en-US" sz="2400" b="1" dirty="0"/>
          </a:p>
          <a:p>
            <a:pPr marL="342900" indent="-342900">
              <a:buFont typeface="Wingdings" panose="05000000000000000000" pitchFamily="2" charset="2"/>
              <a:buChar char="§"/>
            </a:pPr>
            <a:r>
              <a:rPr lang="en-US" sz="2400" b="1" dirty="0"/>
              <a:t>Governed by a 15 member Board of Directors which is approved by Dallas City Council</a:t>
            </a:r>
          </a:p>
          <a:p>
            <a:pPr marL="342900" indent="-342900">
              <a:buFont typeface="Wingdings" panose="05000000000000000000" pitchFamily="2" charset="2"/>
              <a:buChar char="§"/>
            </a:pPr>
            <a:endParaRPr lang="en-US" sz="2400" b="1" dirty="0"/>
          </a:p>
          <a:p>
            <a:pPr marL="342900" indent="-342900">
              <a:buFont typeface="Wingdings" panose="05000000000000000000" pitchFamily="2" charset="2"/>
              <a:buChar char="§"/>
            </a:pPr>
            <a:r>
              <a:rPr lang="en-US" sz="2400" b="1" dirty="0"/>
              <a:t>DEDC operates under an Interlocal Agreement with the City of Dallas</a:t>
            </a:r>
          </a:p>
          <a:p>
            <a:pPr marL="342900" indent="-342900">
              <a:buFont typeface="Wingdings" panose="05000000000000000000" pitchFamily="2" charset="2"/>
              <a:buChar char="§"/>
            </a:pPr>
            <a:endParaRPr lang="en-US" sz="2400" b="1" dirty="0"/>
          </a:p>
          <a:p>
            <a:pPr marL="342900" indent="-342900">
              <a:buFont typeface="Wingdings" panose="05000000000000000000" pitchFamily="2" charset="2"/>
              <a:buChar char="§"/>
            </a:pPr>
            <a:r>
              <a:rPr lang="en-US" sz="2400" b="1" dirty="0"/>
              <a:t>City initially seed funded DEDC with $7MM</a:t>
            </a:r>
          </a:p>
          <a:p>
            <a:pPr marL="342900" indent="-342900">
              <a:buFont typeface="Wingdings" panose="05000000000000000000" pitchFamily="2" charset="2"/>
              <a:buChar char="§"/>
            </a:pPr>
            <a:endParaRPr lang="en-US" sz="2400" b="1" dirty="0"/>
          </a:p>
          <a:p>
            <a:pPr marL="342900" indent="-342900">
              <a:buFont typeface="Wingdings" panose="05000000000000000000" pitchFamily="2" charset="2"/>
              <a:buChar char="§"/>
            </a:pPr>
            <a:r>
              <a:rPr lang="en-US" sz="2400" b="1" dirty="0"/>
              <a:t>CEO hired July 1, 2024</a:t>
            </a:r>
          </a:p>
          <a:p>
            <a:endParaRPr lang="en-US" dirty="0"/>
          </a:p>
          <a:p>
            <a:endParaRPr lang="en-US" dirty="0"/>
          </a:p>
          <a:p>
            <a:endParaRPr lang="en-US" dirty="0"/>
          </a:p>
        </p:txBody>
      </p:sp>
    </p:spTree>
    <p:extLst>
      <p:ext uri="{BB962C8B-B14F-4D97-AF65-F5344CB8AC3E}">
        <p14:creationId xmlns:p14="http://schemas.microsoft.com/office/powerpoint/2010/main" val="190536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80" dirty="0">
                <a:solidFill>
                  <a:srgbClr val="C00000"/>
                </a:solidFill>
              </a:rPr>
              <a:t>STRATEGIC</a:t>
            </a:r>
            <a:r>
              <a:rPr spc="225" dirty="0">
                <a:solidFill>
                  <a:srgbClr val="C00000"/>
                </a:solidFill>
              </a:rPr>
              <a:t> </a:t>
            </a:r>
            <a:r>
              <a:rPr spc="665" dirty="0">
                <a:solidFill>
                  <a:srgbClr val="C00000"/>
                </a:solidFill>
              </a:rPr>
              <a:t>FRAMEWORK</a:t>
            </a:r>
          </a:p>
        </p:txBody>
      </p:sp>
      <p:grpSp>
        <p:nvGrpSpPr>
          <p:cNvPr id="3" name="object 3"/>
          <p:cNvGrpSpPr/>
          <p:nvPr/>
        </p:nvGrpSpPr>
        <p:grpSpPr>
          <a:xfrm>
            <a:off x="1631441" y="1313352"/>
            <a:ext cx="8929370" cy="748665"/>
            <a:chOff x="1631441" y="1313352"/>
            <a:chExt cx="8929370" cy="748665"/>
          </a:xfrm>
        </p:grpSpPr>
        <p:sp>
          <p:nvSpPr>
            <p:cNvPr id="4" name="object 4"/>
            <p:cNvSpPr/>
            <p:nvPr/>
          </p:nvSpPr>
          <p:spPr>
            <a:xfrm>
              <a:off x="1631442" y="1352700"/>
              <a:ext cx="8929370" cy="709930"/>
            </a:xfrm>
            <a:custGeom>
              <a:avLst/>
              <a:gdLst/>
              <a:ahLst/>
              <a:cxnLst/>
              <a:rect l="l" t="t" r="r" b="b"/>
              <a:pathLst>
                <a:path w="8929370" h="709930">
                  <a:moveTo>
                    <a:pt x="8929109" y="709307"/>
                  </a:moveTo>
                  <a:lnTo>
                    <a:pt x="0" y="709307"/>
                  </a:lnTo>
                  <a:lnTo>
                    <a:pt x="0" y="0"/>
                  </a:lnTo>
                  <a:lnTo>
                    <a:pt x="8929109" y="0"/>
                  </a:lnTo>
                  <a:lnTo>
                    <a:pt x="8929109" y="709307"/>
                  </a:lnTo>
                  <a:close/>
                </a:path>
              </a:pathLst>
            </a:custGeom>
            <a:solidFill>
              <a:srgbClr val="F5CED0"/>
            </a:solidFill>
          </p:spPr>
          <p:txBody>
            <a:bodyPr wrap="square" lIns="0" tIns="0" rIns="0" bIns="0" rtlCol="0"/>
            <a:lstStyle/>
            <a:p>
              <a:endParaRPr dirty="0"/>
            </a:p>
          </p:txBody>
        </p:sp>
        <p:sp>
          <p:nvSpPr>
            <p:cNvPr id="5" name="object 5"/>
            <p:cNvSpPr/>
            <p:nvPr/>
          </p:nvSpPr>
          <p:spPr>
            <a:xfrm>
              <a:off x="1631441" y="1313353"/>
              <a:ext cx="5483860" cy="39370"/>
            </a:xfrm>
            <a:custGeom>
              <a:avLst/>
              <a:gdLst/>
              <a:ahLst/>
              <a:cxnLst/>
              <a:rect l="l" t="t" r="r" b="b"/>
              <a:pathLst>
                <a:path w="5483859" h="39369">
                  <a:moveTo>
                    <a:pt x="5483725" y="39346"/>
                  </a:moveTo>
                  <a:lnTo>
                    <a:pt x="0" y="39346"/>
                  </a:lnTo>
                  <a:lnTo>
                    <a:pt x="0" y="0"/>
                  </a:lnTo>
                  <a:lnTo>
                    <a:pt x="5483725" y="0"/>
                  </a:lnTo>
                  <a:lnTo>
                    <a:pt x="5483725" y="39346"/>
                  </a:lnTo>
                  <a:close/>
                </a:path>
              </a:pathLst>
            </a:custGeom>
            <a:solidFill>
              <a:srgbClr val="B8232D"/>
            </a:solidFill>
          </p:spPr>
          <p:txBody>
            <a:bodyPr wrap="square" lIns="0" tIns="0" rIns="0" bIns="0" rtlCol="0"/>
            <a:lstStyle/>
            <a:p>
              <a:endParaRPr dirty="0"/>
            </a:p>
          </p:txBody>
        </p:sp>
        <p:sp>
          <p:nvSpPr>
            <p:cNvPr id="6" name="object 6"/>
            <p:cNvSpPr/>
            <p:nvPr/>
          </p:nvSpPr>
          <p:spPr>
            <a:xfrm>
              <a:off x="1631429" y="1352702"/>
              <a:ext cx="5523230" cy="1270"/>
            </a:xfrm>
            <a:custGeom>
              <a:avLst/>
              <a:gdLst/>
              <a:ahLst/>
              <a:cxnLst/>
              <a:rect l="l" t="t" r="r" b="b"/>
              <a:pathLst>
                <a:path w="5523230" h="1269">
                  <a:moveTo>
                    <a:pt x="5523077" y="0"/>
                  </a:moveTo>
                  <a:lnTo>
                    <a:pt x="5483733" y="0"/>
                  </a:lnTo>
                  <a:lnTo>
                    <a:pt x="0" y="0"/>
                  </a:lnTo>
                  <a:lnTo>
                    <a:pt x="0" y="1066"/>
                  </a:lnTo>
                  <a:lnTo>
                    <a:pt x="5483733" y="1066"/>
                  </a:lnTo>
                  <a:lnTo>
                    <a:pt x="5523077" y="1066"/>
                  </a:lnTo>
                  <a:lnTo>
                    <a:pt x="5523077" y="0"/>
                  </a:lnTo>
                  <a:close/>
                </a:path>
              </a:pathLst>
            </a:custGeom>
            <a:solidFill>
              <a:srgbClr val="F5CED0"/>
            </a:solidFill>
          </p:spPr>
          <p:txBody>
            <a:bodyPr wrap="square" lIns="0" tIns="0" rIns="0" bIns="0" rtlCol="0"/>
            <a:lstStyle/>
            <a:p>
              <a:endParaRPr dirty="0"/>
            </a:p>
          </p:txBody>
        </p:sp>
        <p:sp>
          <p:nvSpPr>
            <p:cNvPr id="7" name="object 7"/>
            <p:cNvSpPr/>
            <p:nvPr/>
          </p:nvSpPr>
          <p:spPr>
            <a:xfrm>
              <a:off x="7115162" y="1313357"/>
              <a:ext cx="3445510" cy="39370"/>
            </a:xfrm>
            <a:custGeom>
              <a:avLst/>
              <a:gdLst/>
              <a:ahLst/>
              <a:cxnLst/>
              <a:rect l="l" t="t" r="r" b="b"/>
              <a:pathLst>
                <a:path w="3445509" h="39369">
                  <a:moveTo>
                    <a:pt x="3445383" y="0"/>
                  </a:moveTo>
                  <a:lnTo>
                    <a:pt x="39344" y="0"/>
                  </a:lnTo>
                  <a:lnTo>
                    <a:pt x="0" y="0"/>
                  </a:lnTo>
                  <a:lnTo>
                    <a:pt x="0" y="39344"/>
                  </a:lnTo>
                  <a:lnTo>
                    <a:pt x="39344" y="39344"/>
                  </a:lnTo>
                  <a:lnTo>
                    <a:pt x="3445383" y="39344"/>
                  </a:lnTo>
                  <a:lnTo>
                    <a:pt x="3445383" y="0"/>
                  </a:lnTo>
                  <a:close/>
                </a:path>
              </a:pathLst>
            </a:custGeom>
            <a:solidFill>
              <a:srgbClr val="B8232D"/>
            </a:solidFill>
          </p:spPr>
          <p:txBody>
            <a:bodyPr wrap="square" lIns="0" tIns="0" rIns="0" bIns="0" rtlCol="0"/>
            <a:lstStyle/>
            <a:p>
              <a:endParaRPr dirty="0"/>
            </a:p>
          </p:txBody>
        </p:sp>
        <p:sp>
          <p:nvSpPr>
            <p:cNvPr id="8" name="object 8"/>
            <p:cNvSpPr/>
            <p:nvPr/>
          </p:nvSpPr>
          <p:spPr>
            <a:xfrm>
              <a:off x="7154510" y="1352697"/>
              <a:ext cx="3406140" cy="1270"/>
            </a:xfrm>
            <a:custGeom>
              <a:avLst/>
              <a:gdLst/>
              <a:ahLst/>
              <a:cxnLst/>
              <a:rect l="l" t="t" r="r" b="b"/>
              <a:pathLst>
                <a:path w="3406140" h="1269">
                  <a:moveTo>
                    <a:pt x="3406042" y="1063"/>
                  </a:moveTo>
                  <a:lnTo>
                    <a:pt x="0" y="1063"/>
                  </a:lnTo>
                  <a:lnTo>
                    <a:pt x="0" y="0"/>
                  </a:lnTo>
                  <a:lnTo>
                    <a:pt x="3406042" y="0"/>
                  </a:lnTo>
                  <a:lnTo>
                    <a:pt x="3406042" y="1063"/>
                  </a:lnTo>
                  <a:close/>
                </a:path>
              </a:pathLst>
            </a:custGeom>
            <a:solidFill>
              <a:srgbClr val="F5CED0"/>
            </a:solidFill>
          </p:spPr>
          <p:txBody>
            <a:bodyPr wrap="square" lIns="0" tIns="0" rIns="0" bIns="0" rtlCol="0"/>
            <a:lstStyle/>
            <a:p>
              <a:endParaRPr dirty="0"/>
            </a:p>
          </p:txBody>
        </p:sp>
      </p:grpSp>
      <p:sp>
        <p:nvSpPr>
          <p:cNvPr id="9" name="object 9"/>
          <p:cNvSpPr txBox="1"/>
          <p:nvPr/>
        </p:nvSpPr>
        <p:spPr>
          <a:xfrm>
            <a:off x="1618741" y="1046496"/>
            <a:ext cx="8942070" cy="1402179"/>
          </a:xfrm>
          <a:prstGeom prst="rect">
            <a:avLst/>
          </a:prstGeom>
        </p:spPr>
        <p:txBody>
          <a:bodyPr vert="horz" wrap="square" lIns="0" tIns="12065" rIns="0" bIns="0" rtlCol="0">
            <a:spAutoFit/>
          </a:bodyPr>
          <a:lstStyle/>
          <a:p>
            <a:pPr marL="12700">
              <a:lnSpc>
                <a:spcPct val="100000"/>
              </a:lnSpc>
              <a:spcBef>
                <a:spcPts val="95"/>
              </a:spcBef>
            </a:pPr>
            <a:r>
              <a:rPr sz="1400" b="1" spc="210" dirty="0">
                <a:solidFill>
                  <a:srgbClr val="B8232D"/>
                </a:solidFill>
                <a:latin typeface="Calibri"/>
                <a:cs typeface="Calibri"/>
              </a:rPr>
              <a:t>OUR</a:t>
            </a:r>
            <a:r>
              <a:rPr sz="1400" b="1" spc="85" dirty="0">
                <a:solidFill>
                  <a:srgbClr val="B8232D"/>
                </a:solidFill>
                <a:latin typeface="Calibri"/>
                <a:cs typeface="Calibri"/>
              </a:rPr>
              <a:t> </a:t>
            </a:r>
            <a:r>
              <a:rPr sz="1400" b="1" spc="150" dirty="0">
                <a:solidFill>
                  <a:srgbClr val="B8232D"/>
                </a:solidFill>
                <a:latin typeface="Calibri"/>
                <a:cs typeface="Calibri"/>
              </a:rPr>
              <a:t>MISSION</a:t>
            </a:r>
            <a:endParaRPr sz="1400" dirty="0">
              <a:latin typeface="Calibri"/>
              <a:cs typeface="Calibri"/>
            </a:endParaRPr>
          </a:p>
          <a:p>
            <a:pPr marL="2634615" marR="603250" indent="-2002789">
              <a:lnSpc>
                <a:spcPct val="112599"/>
              </a:lnSpc>
              <a:spcBef>
                <a:spcPts val="1160"/>
              </a:spcBef>
            </a:pPr>
            <a:r>
              <a:rPr sz="1600" b="1" i="1" dirty="0">
                <a:solidFill>
                  <a:srgbClr val="252525"/>
                </a:solidFill>
                <a:latin typeface="Century Gothic"/>
                <a:cs typeface="Century Gothic"/>
              </a:rPr>
              <a:t>Promote</a:t>
            </a:r>
            <a:r>
              <a:rPr sz="1600" b="1" i="1" spc="55" dirty="0">
                <a:solidFill>
                  <a:srgbClr val="252525"/>
                </a:solidFill>
                <a:latin typeface="Century Gothic"/>
                <a:cs typeface="Century Gothic"/>
              </a:rPr>
              <a:t> </a:t>
            </a:r>
            <a:r>
              <a:rPr sz="1600" b="1" i="1" spc="50" dirty="0">
                <a:solidFill>
                  <a:srgbClr val="252525"/>
                </a:solidFill>
                <a:latin typeface="Century Gothic"/>
                <a:cs typeface="Century Gothic"/>
              </a:rPr>
              <a:t>Dallas</a:t>
            </a:r>
            <a:r>
              <a:rPr sz="1600" b="1" i="1" spc="55" dirty="0">
                <a:solidFill>
                  <a:srgbClr val="252525"/>
                </a:solidFill>
                <a:latin typeface="Century Gothic"/>
                <a:cs typeface="Century Gothic"/>
              </a:rPr>
              <a:t> </a:t>
            </a:r>
            <a:r>
              <a:rPr sz="1600" b="1" i="1" dirty="0">
                <a:solidFill>
                  <a:srgbClr val="252525"/>
                </a:solidFill>
                <a:latin typeface="Century Gothic"/>
                <a:cs typeface="Century Gothic"/>
              </a:rPr>
              <a:t>as</a:t>
            </a:r>
            <a:r>
              <a:rPr sz="1600" b="1" i="1" spc="50" dirty="0">
                <a:solidFill>
                  <a:srgbClr val="252525"/>
                </a:solidFill>
                <a:latin typeface="Century Gothic"/>
                <a:cs typeface="Century Gothic"/>
              </a:rPr>
              <a:t> </a:t>
            </a:r>
            <a:r>
              <a:rPr sz="1600" b="1" i="1" dirty="0">
                <a:solidFill>
                  <a:srgbClr val="252525"/>
                </a:solidFill>
                <a:latin typeface="Century Gothic"/>
                <a:cs typeface="Century Gothic"/>
              </a:rPr>
              <a:t>a</a:t>
            </a:r>
            <a:r>
              <a:rPr sz="1600" b="1" i="1" spc="204" dirty="0">
                <a:solidFill>
                  <a:srgbClr val="252525"/>
                </a:solidFill>
                <a:latin typeface="Century Gothic"/>
                <a:cs typeface="Century Gothic"/>
              </a:rPr>
              <a:t> </a:t>
            </a:r>
            <a:r>
              <a:rPr sz="1600" b="1" i="1" dirty="0">
                <a:solidFill>
                  <a:srgbClr val="252525"/>
                </a:solidFill>
                <a:latin typeface="Century Gothic"/>
                <a:cs typeface="Century Gothic"/>
              </a:rPr>
              <a:t>globally</a:t>
            </a:r>
            <a:r>
              <a:rPr sz="1600" b="1" i="1" spc="60" dirty="0">
                <a:solidFill>
                  <a:srgbClr val="252525"/>
                </a:solidFill>
                <a:latin typeface="Century Gothic"/>
                <a:cs typeface="Century Gothic"/>
              </a:rPr>
              <a:t> </a:t>
            </a:r>
            <a:r>
              <a:rPr sz="1600" b="1" i="1" dirty="0">
                <a:solidFill>
                  <a:srgbClr val="252525"/>
                </a:solidFill>
                <a:latin typeface="Century Gothic"/>
                <a:cs typeface="Century Gothic"/>
              </a:rPr>
              <a:t>competitive</a:t>
            </a:r>
            <a:r>
              <a:rPr sz="1600" b="1" i="1" spc="60" dirty="0">
                <a:solidFill>
                  <a:srgbClr val="252525"/>
                </a:solidFill>
                <a:latin typeface="Century Gothic"/>
                <a:cs typeface="Century Gothic"/>
              </a:rPr>
              <a:t> </a:t>
            </a:r>
            <a:r>
              <a:rPr sz="1600" b="1" i="1" spc="55" dirty="0">
                <a:solidFill>
                  <a:srgbClr val="252525"/>
                </a:solidFill>
                <a:latin typeface="Century Gothic"/>
                <a:cs typeface="Century Gothic"/>
              </a:rPr>
              <a:t>business</a:t>
            </a:r>
            <a:r>
              <a:rPr sz="1600" b="1" i="1" spc="50" dirty="0">
                <a:solidFill>
                  <a:srgbClr val="252525"/>
                </a:solidFill>
                <a:latin typeface="Century Gothic"/>
                <a:cs typeface="Century Gothic"/>
              </a:rPr>
              <a:t> </a:t>
            </a:r>
            <a:r>
              <a:rPr sz="1600" b="1" i="1" dirty="0">
                <a:solidFill>
                  <a:srgbClr val="252525"/>
                </a:solidFill>
                <a:latin typeface="Century Gothic"/>
                <a:cs typeface="Century Gothic"/>
              </a:rPr>
              <a:t>destination</a:t>
            </a:r>
            <a:r>
              <a:rPr sz="1600" b="1" i="1" spc="65" dirty="0">
                <a:solidFill>
                  <a:srgbClr val="252525"/>
                </a:solidFill>
                <a:latin typeface="Century Gothic"/>
                <a:cs typeface="Century Gothic"/>
              </a:rPr>
              <a:t> </a:t>
            </a:r>
            <a:r>
              <a:rPr sz="1600" b="1" i="1" dirty="0">
                <a:solidFill>
                  <a:srgbClr val="252525"/>
                </a:solidFill>
                <a:latin typeface="Century Gothic"/>
                <a:cs typeface="Century Gothic"/>
              </a:rPr>
              <a:t>that</a:t>
            </a:r>
            <a:r>
              <a:rPr sz="1600" b="1" i="1" spc="60" dirty="0">
                <a:solidFill>
                  <a:srgbClr val="252525"/>
                </a:solidFill>
                <a:latin typeface="Century Gothic"/>
                <a:cs typeface="Century Gothic"/>
              </a:rPr>
              <a:t> </a:t>
            </a:r>
            <a:r>
              <a:rPr sz="1600" b="1" i="1" spc="45" dirty="0">
                <a:solidFill>
                  <a:srgbClr val="252525"/>
                </a:solidFill>
                <a:latin typeface="Century Gothic"/>
                <a:cs typeface="Century Gothic"/>
              </a:rPr>
              <a:t>fosters</a:t>
            </a:r>
            <a:r>
              <a:rPr sz="1600" b="1" i="1" spc="65" dirty="0">
                <a:solidFill>
                  <a:srgbClr val="252525"/>
                </a:solidFill>
                <a:latin typeface="Century Gothic"/>
                <a:cs typeface="Century Gothic"/>
              </a:rPr>
              <a:t> </a:t>
            </a:r>
            <a:r>
              <a:rPr sz="1600" b="1" i="1" spc="-10" dirty="0">
                <a:solidFill>
                  <a:srgbClr val="252525"/>
                </a:solidFill>
                <a:latin typeface="Century Gothic"/>
                <a:cs typeface="Century Gothic"/>
              </a:rPr>
              <a:t>economic </a:t>
            </a:r>
            <a:r>
              <a:rPr sz="1600" b="1" i="1" spc="10" dirty="0">
                <a:solidFill>
                  <a:srgbClr val="252525"/>
                </a:solidFill>
                <a:latin typeface="Century Gothic"/>
                <a:cs typeface="Century Gothic"/>
              </a:rPr>
              <a:t>opportunities</a:t>
            </a:r>
            <a:r>
              <a:rPr sz="1600" b="1" i="1" spc="75" dirty="0">
                <a:solidFill>
                  <a:srgbClr val="252525"/>
                </a:solidFill>
                <a:latin typeface="Century Gothic"/>
                <a:cs typeface="Century Gothic"/>
              </a:rPr>
              <a:t> </a:t>
            </a:r>
            <a:r>
              <a:rPr sz="1600" b="1" i="1" spc="10" dirty="0">
                <a:solidFill>
                  <a:srgbClr val="252525"/>
                </a:solidFill>
                <a:latin typeface="Century Gothic"/>
                <a:cs typeface="Century Gothic"/>
              </a:rPr>
              <a:t>for</a:t>
            </a:r>
            <a:r>
              <a:rPr sz="1600" b="1" i="1" spc="80" dirty="0">
                <a:solidFill>
                  <a:srgbClr val="252525"/>
                </a:solidFill>
                <a:latin typeface="Century Gothic"/>
                <a:cs typeface="Century Gothic"/>
              </a:rPr>
              <a:t> </a:t>
            </a:r>
            <a:r>
              <a:rPr sz="1600" b="1" i="1" spc="10" dirty="0">
                <a:solidFill>
                  <a:srgbClr val="252525"/>
                </a:solidFill>
                <a:latin typeface="Century Gothic"/>
                <a:cs typeface="Century Gothic"/>
              </a:rPr>
              <a:t>all</a:t>
            </a:r>
            <a:r>
              <a:rPr sz="1600" b="1" i="1" spc="70" dirty="0">
                <a:solidFill>
                  <a:srgbClr val="252525"/>
                </a:solidFill>
                <a:latin typeface="Century Gothic"/>
                <a:cs typeface="Century Gothic"/>
              </a:rPr>
              <a:t> </a:t>
            </a:r>
            <a:r>
              <a:rPr sz="1600" b="1" i="1" spc="10" dirty="0">
                <a:solidFill>
                  <a:srgbClr val="252525"/>
                </a:solidFill>
                <a:latin typeface="Century Gothic"/>
                <a:cs typeface="Century Gothic"/>
              </a:rPr>
              <a:t>members</a:t>
            </a:r>
            <a:r>
              <a:rPr sz="1600" b="1" i="1" spc="75" dirty="0">
                <a:solidFill>
                  <a:srgbClr val="252525"/>
                </a:solidFill>
                <a:latin typeface="Century Gothic"/>
                <a:cs typeface="Century Gothic"/>
              </a:rPr>
              <a:t> </a:t>
            </a:r>
            <a:r>
              <a:rPr sz="1600" b="1" i="1" spc="10" dirty="0">
                <a:solidFill>
                  <a:srgbClr val="252525"/>
                </a:solidFill>
                <a:latin typeface="Century Gothic"/>
                <a:cs typeface="Century Gothic"/>
              </a:rPr>
              <a:t>of</a:t>
            </a:r>
            <a:r>
              <a:rPr sz="1600" b="1" i="1" spc="80" dirty="0">
                <a:solidFill>
                  <a:srgbClr val="252525"/>
                </a:solidFill>
                <a:latin typeface="Century Gothic"/>
                <a:cs typeface="Century Gothic"/>
              </a:rPr>
              <a:t> </a:t>
            </a:r>
            <a:r>
              <a:rPr sz="1600" b="1" i="1" spc="10" dirty="0">
                <a:solidFill>
                  <a:srgbClr val="252525"/>
                </a:solidFill>
                <a:latin typeface="Century Gothic"/>
                <a:cs typeface="Century Gothic"/>
              </a:rPr>
              <a:t>the</a:t>
            </a:r>
            <a:r>
              <a:rPr sz="1600" b="1" i="1" spc="70" dirty="0">
                <a:solidFill>
                  <a:srgbClr val="252525"/>
                </a:solidFill>
                <a:latin typeface="Century Gothic"/>
                <a:cs typeface="Century Gothic"/>
              </a:rPr>
              <a:t> </a:t>
            </a:r>
            <a:r>
              <a:rPr sz="1600" b="1" i="1" spc="-10" dirty="0">
                <a:solidFill>
                  <a:srgbClr val="252525"/>
                </a:solidFill>
                <a:latin typeface="Century Gothic"/>
                <a:cs typeface="Century Gothic"/>
              </a:rPr>
              <a:t>city.</a:t>
            </a:r>
            <a:endParaRPr sz="1600" b="1" dirty="0">
              <a:latin typeface="Century Gothic"/>
              <a:cs typeface="Century Gothic"/>
            </a:endParaRPr>
          </a:p>
          <a:p>
            <a:pPr>
              <a:lnSpc>
                <a:spcPct val="100000"/>
              </a:lnSpc>
              <a:spcBef>
                <a:spcPts val="155"/>
              </a:spcBef>
            </a:pPr>
            <a:endParaRPr sz="1450" dirty="0">
              <a:latin typeface="Century Gothic"/>
              <a:cs typeface="Century Gothic"/>
            </a:endParaRPr>
          </a:p>
          <a:p>
            <a:pPr marL="12700">
              <a:lnSpc>
                <a:spcPct val="100000"/>
              </a:lnSpc>
            </a:pPr>
            <a:r>
              <a:rPr sz="1400" b="1" spc="165" dirty="0">
                <a:solidFill>
                  <a:srgbClr val="033458"/>
                </a:solidFill>
                <a:latin typeface="Calibri"/>
                <a:cs typeface="Calibri"/>
              </a:rPr>
              <a:t>GUIDING</a:t>
            </a:r>
            <a:r>
              <a:rPr sz="1400" b="1" spc="95" dirty="0">
                <a:solidFill>
                  <a:srgbClr val="033458"/>
                </a:solidFill>
                <a:latin typeface="Calibri"/>
                <a:cs typeface="Calibri"/>
              </a:rPr>
              <a:t> </a:t>
            </a:r>
            <a:r>
              <a:rPr sz="1400" b="1" spc="195" dirty="0">
                <a:solidFill>
                  <a:srgbClr val="033458"/>
                </a:solidFill>
                <a:latin typeface="Calibri"/>
                <a:cs typeface="Calibri"/>
              </a:rPr>
              <a:t>PRINCIPLES</a:t>
            </a:r>
            <a:endParaRPr sz="1400" dirty="0">
              <a:latin typeface="Calibri"/>
              <a:cs typeface="Calibri"/>
            </a:endParaRPr>
          </a:p>
        </p:txBody>
      </p:sp>
      <p:grpSp>
        <p:nvGrpSpPr>
          <p:cNvPr id="10" name="object 10"/>
          <p:cNvGrpSpPr/>
          <p:nvPr/>
        </p:nvGrpSpPr>
        <p:grpSpPr>
          <a:xfrm>
            <a:off x="1631441" y="2417182"/>
            <a:ext cx="8929370" cy="1632585"/>
            <a:chOff x="1631441" y="2417182"/>
            <a:chExt cx="8929370" cy="1632585"/>
          </a:xfrm>
        </p:grpSpPr>
        <p:sp>
          <p:nvSpPr>
            <p:cNvPr id="11" name="object 11"/>
            <p:cNvSpPr/>
            <p:nvPr/>
          </p:nvSpPr>
          <p:spPr>
            <a:xfrm>
              <a:off x="1631429" y="2457602"/>
              <a:ext cx="8929370" cy="1042669"/>
            </a:xfrm>
            <a:custGeom>
              <a:avLst/>
              <a:gdLst/>
              <a:ahLst/>
              <a:cxnLst/>
              <a:rect l="l" t="t" r="r" b="b"/>
              <a:pathLst>
                <a:path w="8929370" h="1042670">
                  <a:moveTo>
                    <a:pt x="8929116" y="0"/>
                  </a:moveTo>
                  <a:lnTo>
                    <a:pt x="6691706" y="0"/>
                  </a:lnTo>
                  <a:lnTo>
                    <a:pt x="4460786" y="0"/>
                  </a:lnTo>
                  <a:lnTo>
                    <a:pt x="2229866" y="0"/>
                  </a:lnTo>
                  <a:lnTo>
                    <a:pt x="0" y="0"/>
                  </a:lnTo>
                  <a:lnTo>
                    <a:pt x="0" y="1042162"/>
                  </a:lnTo>
                  <a:lnTo>
                    <a:pt x="2229866" y="1042162"/>
                  </a:lnTo>
                  <a:lnTo>
                    <a:pt x="4460786" y="1042162"/>
                  </a:lnTo>
                  <a:lnTo>
                    <a:pt x="6691706" y="1042162"/>
                  </a:lnTo>
                  <a:lnTo>
                    <a:pt x="8929116" y="1042162"/>
                  </a:lnTo>
                  <a:lnTo>
                    <a:pt x="8929116" y="0"/>
                  </a:lnTo>
                  <a:close/>
                </a:path>
              </a:pathLst>
            </a:custGeom>
            <a:solidFill>
              <a:srgbClr val="D4EBFC"/>
            </a:solidFill>
          </p:spPr>
          <p:txBody>
            <a:bodyPr wrap="square" lIns="0" tIns="0" rIns="0" bIns="0" rtlCol="0"/>
            <a:lstStyle/>
            <a:p>
              <a:endParaRPr dirty="0"/>
            </a:p>
          </p:txBody>
        </p:sp>
        <p:sp>
          <p:nvSpPr>
            <p:cNvPr id="12" name="object 12"/>
            <p:cNvSpPr/>
            <p:nvPr/>
          </p:nvSpPr>
          <p:spPr>
            <a:xfrm>
              <a:off x="1631441" y="2417187"/>
              <a:ext cx="2230120" cy="39370"/>
            </a:xfrm>
            <a:custGeom>
              <a:avLst/>
              <a:gdLst/>
              <a:ahLst/>
              <a:cxnLst/>
              <a:rect l="l" t="t" r="r" b="b"/>
              <a:pathLst>
                <a:path w="2230120" h="39369">
                  <a:moveTo>
                    <a:pt x="2229856" y="39346"/>
                  </a:moveTo>
                  <a:lnTo>
                    <a:pt x="0" y="39346"/>
                  </a:lnTo>
                  <a:lnTo>
                    <a:pt x="0" y="0"/>
                  </a:lnTo>
                  <a:lnTo>
                    <a:pt x="2229856" y="0"/>
                  </a:lnTo>
                  <a:lnTo>
                    <a:pt x="2229856" y="39346"/>
                  </a:lnTo>
                  <a:close/>
                </a:path>
              </a:pathLst>
            </a:custGeom>
            <a:solidFill>
              <a:srgbClr val="033458"/>
            </a:solidFill>
          </p:spPr>
          <p:txBody>
            <a:bodyPr wrap="square" lIns="0" tIns="0" rIns="0" bIns="0" rtlCol="0"/>
            <a:lstStyle/>
            <a:p>
              <a:endParaRPr dirty="0"/>
            </a:p>
          </p:txBody>
        </p:sp>
        <p:sp>
          <p:nvSpPr>
            <p:cNvPr id="13" name="object 13"/>
            <p:cNvSpPr/>
            <p:nvPr/>
          </p:nvSpPr>
          <p:spPr>
            <a:xfrm>
              <a:off x="1631429" y="2456535"/>
              <a:ext cx="2269490" cy="1270"/>
            </a:xfrm>
            <a:custGeom>
              <a:avLst/>
              <a:gdLst/>
              <a:ahLst/>
              <a:cxnLst/>
              <a:rect l="l" t="t" r="r" b="b"/>
              <a:pathLst>
                <a:path w="2269490" h="1269">
                  <a:moveTo>
                    <a:pt x="2269210" y="0"/>
                  </a:moveTo>
                  <a:lnTo>
                    <a:pt x="2229866" y="0"/>
                  </a:lnTo>
                  <a:lnTo>
                    <a:pt x="0" y="0"/>
                  </a:lnTo>
                  <a:lnTo>
                    <a:pt x="0" y="1066"/>
                  </a:lnTo>
                  <a:lnTo>
                    <a:pt x="2229866" y="1066"/>
                  </a:lnTo>
                  <a:lnTo>
                    <a:pt x="2269210" y="1066"/>
                  </a:lnTo>
                  <a:lnTo>
                    <a:pt x="2269210" y="0"/>
                  </a:lnTo>
                  <a:close/>
                </a:path>
              </a:pathLst>
            </a:custGeom>
            <a:solidFill>
              <a:srgbClr val="D4EBFC"/>
            </a:solidFill>
          </p:spPr>
          <p:txBody>
            <a:bodyPr wrap="square" lIns="0" tIns="0" rIns="0" bIns="0" rtlCol="0"/>
            <a:lstStyle/>
            <a:p>
              <a:endParaRPr dirty="0"/>
            </a:p>
          </p:txBody>
        </p:sp>
        <p:sp>
          <p:nvSpPr>
            <p:cNvPr id="14" name="object 14"/>
            <p:cNvSpPr/>
            <p:nvPr/>
          </p:nvSpPr>
          <p:spPr>
            <a:xfrm>
              <a:off x="3861295" y="2417190"/>
              <a:ext cx="2231390" cy="39370"/>
            </a:xfrm>
            <a:custGeom>
              <a:avLst/>
              <a:gdLst/>
              <a:ahLst/>
              <a:cxnLst/>
              <a:rect l="l" t="t" r="r" b="b"/>
              <a:pathLst>
                <a:path w="2231390" h="39369">
                  <a:moveTo>
                    <a:pt x="2230920" y="0"/>
                  </a:moveTo>
                  <a:lnTo>
                    <a:pt x="39344" y="0"/>
                  </a:lnTo>
                  <a:lnTo>
                    <a:pt x="0" y="0"/>
                  </a:lnTo>
                  <a:lnTo>
                    <a:pt x="0" y="39344"/>
                  </a:lnTo>
                  <a:lnTo>
                    <a:pt x="39344" y="39344"/>
                  </a:lnTo>
                  <a:lnTo>
                    <a:pt x="2230920" y="39344"/>
                  </a:lnTo>
                  <a:lnTo>
                    <a:pt x="2230920" y="0"/>
                  </a:lnTo>
                  <a:close/>
                </a:path>
              </a:pathLst>
            </a:custGeom>
            <a:solidFill>
              <a:srgbClr val="033458"/>
            </a:solidFill>
          </p:spPr>
          <p:txBody>
            <a:bodyPr wrap="square" lIns="0" tIns="0" rIns="0" bIns="0" rtlCol="0"/>
            <a:lstStyle/>
            <a:p>
              <a:endParaRPr dirty="0"/>
            </a:p>
          </p:txBody>
        </p:sp>
        <p:sp>
          <p:nvSpPr>
            <p:cNvPr id="15" name="object 15"/>
            <p:cNvSpPr/>
            <p:nvPr/>
          </p:nvSpPr>
          <p:spPr>
            <a:xfrm>
              <a:off x="3900640" y="2456535"/>
              <a:ext cx="2231390" cy="1270"/>
            </a:xfrm>
            <a:custGeom>
              <a:avLst/>
              <a:gdLst/>
              <a:ahLst/>
              <a:cxnLst/>
              <a:rect l="l" t="t" r="r" b="b"/>
              <a:pathLst>
                <a:path w="2231390" h="1269">
                  <a:moveTo>
                    <a:pt x="2230920" y="0"/>
                  </a:moveTo>
                  <a:lnTo>
                    <a:pt x="2191575" y="0"/>
                  </a:lnTo>
                  <a:lnTo>
                    <a:pt x="0" y="0"/>
                  </a:lnTo>
                  <a:lnTo>
                    <a:pt x="0" y="1066"/>
                  </a:lnTo>
                  <a:lnTo>
                    <a:pt x="2191575" y="1066"/>
                  </a:lnTo>
                  <a:lnTo>
                    <a:pt x="2230920" y="1066"/>
                  </a:lnTo>
                  <a:lnTo>
                    <a:pt x="2230920" y="0"/>
                  </a:lnTo>
                  <a:close/>
                </a:path>
              </a:pathLst>
            </a:custGeom>
            <a:solidFill>
              <a:srgbClr val="D4EBFC"/>
            </a:solidFill>
          </p:spPr>
          <p:txBody>
            <a:bodyPr wrap="square" lIns="0" tIns="0" rIns="0" bIns="0" rtlCol="0"/>
            <a:lstStyle/>
            <a:p>
              <a:endParaRPr dirty="0"/>
            </a:p>
          </p:txBody>
        </p:sp>
        <p:sp>
          <p:nvSpPr>
            <p:cNvPr id="16" name="object 16"/>
            <p:cNvSpPr/>
            <p:nvPr/>
          </p:nvSpPr>
          <p:spPr>
            <a:xfrm>
              <a:off x="6092215" y="2417190"/>
              <a:ext cx="2231390" cy="39370"/>
            </a:xfrm>
            <a:custGeom>
              <a:avLst/>
              <a:gdLst/>
              <a:ahLst/>
              <a:cxnLst/>
              <a:rect l="l" t="t" r="r" b="b"/>
              <a:pathLst>
                <a:path w="2231390" h="39369">
                  <a:moveTo>
                    <a:pt x="2230920" y="0"/>
                  </a:moveTo>
                  <a:lnTo>
                    <a:pt x="39344" y="0"/>
                  </a:lnTo>
                  <a:lnTo>
                    <a:pt x="0" y="0"/>
                  </a:lnTo>
                  <a:lnTo>
                    <a:pt x="0" y="39344"/>
                  </a:lnTo>
                  <a:lnTo>
                    <a:pt x="39344" y="39344"/>
                  </a:lnTo>
                  <a:lnTo>
                    <a:pt x="2230920" y="39344"/>
                  </a:lnTo>
                  <a:lnTo>
                    <a:pt x="2230920" y="0"/>
                  </a:lnTo>
                  <a:close/>
                </a:path>
              </a:pathLst>
            </a:custGeom>
            <a:solidFill>
              <a:srgbClr val="033458"/>
            </a:solidFill>
          </p:spPr>
          <p:txBody>
            <a:bodyPr wrap="square" lIns="0" tIns="0" rIns="0" bIns="0" rtlCol="0"/>
            <a:lstStyle/>
            <a:p>
              <a:endParaRPr dirty="0"/>
            </a:p>
          </p:txBody>
        </p:sp>
        <p:sp>
          <p:nvSpPr>
            <p:cNvPr id="17" name="object 17"/>
            <p:cNvSpPr/>
            <p:nvPr/>
          </p:nvSpPr>
          <p:spPr>
            <a:xfrm>
              <a:off x="6131560" y="2456535"/>
              <a:ext cx="2231390" cy="1270"/>
            </a:xfrm>
            <a:custGeom>
              <a:avLst/>
              <a:gdLst/>
              <a:ahLst/>
              <a:cxnLst/>
              <a:rect l="l" t="t" r="r" b="b"/>
              <a:pathLst>
                <a:path w="2231390" h="1269">
                  <a:moveTo>
                    <a:pt x="2230920" y="0"/>
                  </a:moveTo>
                  <a:lnTo>
                    <a:pt x="2191575" y="0"/>
                  </a:lnTo>
                  <a:lnTo>
                    <a:pt x="0" y="0"/>
                  </a:lnTo>
                  <a:lnTo>
                    <a:pt x="0" y="1066"/>
                  </a:lnTo>
                  <a:lnTo>
                    <a:pt x="2191575" y="1066"/>
                  </a:lnTo>
                  <a:lnTo>
                    <a:pt x="2230920" y="1066"/>
                  </a:lnTo>
                  <a:lnTo>
                    <a:pt x="2230920" y="0"/>
                  </a:lnTo>
                  <a:close/>
                </a:path>
              </a:pathLst>
            </a:custGeom>
            <a:solidFill>
              <a:srgbClr val="D4EBFC"/>
            </a:solidFill>
          </p:spPr>
          <p:txBody>
            <a:bodyPr wrap="square" lIns="0" tIns="0" rIns="0" bIns="0" rtlCol="0"/>
            <a:lstStyle/>
            <a:p>
              <a:endParaRPr dirty="0"/>
            </a:p>
          </p:txBody>
        </p:sp>
        <p:sp>
          <p:nvSpPr>
            <p:cNvPr id="18" name="object 18"/>
            <p:cNvSpPr/>
            <p:nvPr/>
          </p:nvSpPr>
          <p:spPr>
            <a:xfrm>
              <a:off x="8323135" y="2417190"/>
              <a:ext cx="2237740" cy="39370"/>
            </a:xfrm>
            <a:custGeom>
              <a:avLst/>
              <a:gdLst/>
              <a:ahLst/>
              <a:cxnLst/>
              <a:rect l="l" t="t" r="r" b="b"/>
              <a:pathLst>
                <a:path w="2237740" h="39369">
                  <a:moveTo>
                    <a:pt x="2237409" y="0"/>
                  </a:moveTo>
                  <a:lnTo>
                    <a:pt x="39344" y="0"/>
                  </a:lnTo>
                  <a:lnTo>
                    <a:pt x="0" y="0"/>
                  </a:lnTo>
                  <a:lnTo>
                    <a:pt x="0" y="39344"/>
                  </a:lnTo>
                  <a:lnTo>
                    <a:pt x="39344" y="39344"/>
                  </a:lnTo>
                  <a:lnTo>
                    <a:pt x="2237409" y="39344"/>
                  </a:lnTo>
                  <a:lnTo>
                    <a:pt x="2237409" y="0"/>
                  </a:lnTo>
                  <a:close/>
                </a:path>
              </a:pathLst>
            </a:custGeom>
            <a:solidFill>
              <a:srgbClr val="033458"/>
            </a:solidFill>
          </p:spPr>
          <p:txBody>
            <a:bodyPr wrap="square" lIns="0" tIns="0" rIns="0" bIns="0" rtlCol="0"/>
            <a:lstStyle/>
            <a:p>
              <a:endParaRPr dirty="0"/>
            </a:p>
          </p:txBody>
        </p:sp>
        <p:sp>
          <p:nvSpPr>
            <p:cNvPr id="19" name="object 19"/>
            <p:cNvSpPr/>
            <p:nvPr/>
          </p:nvSpPr>
          <p:spPr>
            <a:xfrm>
              <a:off x="1631429" y="2456535"/>
              <a:ext cx="8929370" cy="1593215"/>
            </a:xfrm>
            <a:custGeom>
              <a:avLst/>
              <a:gdLst/>
              <a:ahLst/>
              <a:cxnLst/>
              <a:rect l="l" t="t" r="r" b="b"/>
              <a:pathLst>
                <a:path w="8929370" h="1593214">
                  <a:moveTo>
                    <a:pt x="2229866" y="1043216"/>
                  </a:moveTo>
                  <a:lnTo>
                    <a:pt x="0" y="1043216"/>
                  </a:lnTo>
                  <a:lnTo>
                    <a:pt x="0" y="1593011"/>
                  </a:lnTo>
                  <a:lnTo>
                    <a:pt x="2229866" y="1593011"/>
                  </a:lnTo>
                  <a:lnTo>
                    <a:pt x="2229866" y="1043216"/>
                  </a:lnTo>
                  <a:close/>
                </a:path>
                <a:path w="8929370" h="1593214">
                  <a:moveTo>
                    <a:pt x="8929116" y="0"/>
                  </a:moveTo>
                  <a:lnTo>
                    <a:pt x="6731051" y="0"/>
                  </a:lnTo>
                  <a:lnTo>
                    <a:pt x="6731051" y="1066"/>
                  </a:lnTo>
                  <a:lnTo>
                    <a:pt x="8929116" y="1066"/>
                  </a:lnTo>
                  <a:lnTo>
                    <a:pt x="8929116" y="0"/>
                  </a:lnTo>
                  <a:close/>
                </a:path>
              </a:pathLst>
            </a:custGeom>
            <a:solidFill>
              <a:srgbClr val="D4EBFC"/>
            </a:solidFill>
          </p:spPr>
          <p:txBody>
            <a:bodyPr wrap="square" lIns="0" tIns="0" rIns="0" bIns="0" rtlCol="0"/>
            <a:lstStyle/>
            <a:p>
              <a:endParaRPr dirty="0"/>
            </a:p>
          </p:txBody>
        </p:sp>
      </p:grpSp>
      <p:sp>
        <p:nvSpPr>
          <p:cNvPr id="20" name="object 20"/>
          <p:cNvSpPr txBox="1"/>
          <p:nvPr/>
        </p:nvSpPr>
        <p:spPr>
          <a:xfrm>
            <a:off x="2033390" y="3446001"/>
            <a:ext cx="1444625" cy="523240"/>
          </a:xfrm>
          <a:prstGeom prst="rect">
            <a:avLst/>
          </a:prstGeom>
        </p:spPr>
        <p:txBody>
          <a:bodyPr vert="horz" wrap="square" lIns="0" tIns="12700" rIns="0" bIns="0" rtlCol="0">
            <a:spAutoFit/>
          </a:bodyPr>
          <a:lstStyle/>
          <a:p>
            <a:pPr marL="378460" marR="5080" indent="-379095">
              <a:lnSpc>
                <a:spcPct val="116599"/>
              </a:lnSpc>
              <a:spcBef>
                <a:spcPts val="100"/>
              </a:spcBef>
            </a:pPr>
            <a:r>
              <a:rPr sz="1400" spc="65" dirty="0">
                <a:solidFill>
                  <a:srgbClr val="252525"/>
                </a:solidFill>
                <a:latin typeface="Century Gothic"/>
                <a:cs typeface="Century Gothic"/>
              </a:rPr>
              <a:t>Investment</a:t>
            </a:r>
            <a:r>
              <a:rPr sz="1400" spc="-5" dirty="0">
                <a:solidFill>
                  <a:srgbClr val="252525"/>
                </a:solidFill>
                <a:latin typeface="Century Gothic"/>
                <a:cs typeface="Century Gothic"/>
              </a:rPr>
              <a:t> </a:t>
            </a:r>
            <a:r>
              <a:rPr sz="1400" spc="-25" dirty="0">
                <a:solidFill>
                  <a:srgbClr val="252525"/>
                </a:solidFill>
                <a:latin typeface="Century Gothic"/>
                <a:cs typeface="Century Gothic"/>
              </a:rPr>
              <a:t>and </a:t>
            </a:r>
            <a:r>
              <a:rPr sz="1400" spc="-10" dirty="0">
                <a:solidFill>
                  <a:srgbClr val="252525"/>
                </a:solidFill>
                <a:latin typeface="Century Gothic"/>
                <a:cs typeface="Century Gothic"/>
              </a:rPr>
              <a:t>Growth</a:t>
            </a:r>
            <a:endParaRPr sz="1400" dirty="0">
              <a:latin typeface="Century Gothic"/>
              <a:cs typeface="Century Gothic"/>
            </a:endParaRPr>
          </a:p>
        </p:txBody>
      </p:sp>
      <p:sp>
        <p:nvSpPr>
          <p:cNvPr id="21" name="object 21"/>
          <p:cNvSpPr/>
          <p:nvPr/>
        </p:nvSpPr>
        <p:spPr>
          <a:xfrm>
            <a:off x="3861297" y="3499747"/>
            <a:ext cx="2231390" cy="549910"/>
          </a:xfrm>
          <a:custGeom>
            <a:avLst/>
            <a:gdLst/>
            <a:ahLst/>
            <a:cxnLst/>
            <a:rect l="l" t="t" r="r" b="b"/>
            <a:pathLst>
              <a:path w="2231390" h="549910">
                <a:moveTo>
                  <a:pt x="2230921" y="549790"/>
                </a:moveTo>
                <a:lnTo>
                  <a:pt x="0" y="549790"/>
                </a:lnTo>
                <a:lnTo>
                  <a:pt x="0" y="0"/>
                </a:lnTo>
                <a:lnTo>
                  <a:pt x="2230921" y="0"/>
                </a:lnTo>
                <a:lnTo>
                  <a:pt x="2230921" y="549790"/>
                </a:lnTo>
                <a:close/>
              </a:path>
            </a:pathLst>
          </a:custGeom>
          <a:solidFill>
            <a:srgbClr val="D4EBFC"/>
          </a:solidFill>
        </p:spPr>
        <p:txBody>
          <a:bodyPr wrap="square" lIns="0" tIns="0" rIns="0" bIns="0" rtlCol="0"/>
          <a:lstStyle/>
          <a:p>
            <a:endParaRPr dirty="0"/>
          </a:p>
        </p:txBody>
      </p:sp>
      <p:sp>
        <p:nvSpPr>
          <p:cNvPr id="22" name="object 22"/>
          <p:cNvSpPr txBox="1"/>
          <p:nvPr/>
        </p:nvSpPr>
        <p:spPr>
          <a:xfrm>
            <a:off x="4373835" y="3445999"/>
            <a:ext cx="1123315" cy="523240"/>
          </a:xfrm>
          <a:prstGeom prst="rect">
            <a:avLst/>
          </a:prstGeom>
        </p:spPr>
        <p:txBody>
          <a:bodyPr vert="horz" wrap="square" lIns="0" tIns="12700" rIns="0" bIns="0" rtlCol="0">
            <a:spAutoFit/>
          </a:bodyPr>
          <a:lstStyle/>
          <a:p>
            <a:pPr marR="5080" indent="193040">
              <a:lnSpc>
                <a:spcPct val="116599"/>
              </a:lnSpc>
              <a:spcBef>
                <a:spcPts val="100"/>
              </a:spcBef>
            </a:pPr>
            <a:r>
              <a:rPr sz="1400" spc="-10" dirty="0">
                <a:solidFill>
                  <a:srgbClr val="252525"/>
                </a:solidFill>
                <a:latin typeface="Century Gothic"/>
                <a:cs typeface="Century Gothic"/>
              </a:rPr>
              <a:t>Globally Competitive</a:t>
            </a:r>
            <a:endParaRPr sz="1400" dirty="0">
              <a:latin typeface="Century Gothic"/>
              <a:cs typeface="Century Gothic"/>
            </a:endParaRPr>
          </a:p>
        </p:txBody>
      </p:sp>
      <p:sp>
        <p:nvSpPr>
          <p:cNvPr id="23" name="object 23"/>
          <p:cNvSpPr/>
          <p:nvPr/>
        </p:nvSpPr>
        <p:spPr>
          <a:xfrm>
            <a:off x="6092219" y="3499747"/>
            <a:ext cx="2231390" cy="549910"/>
          </a:xfrm>
          <a:custGeom>
            <a:avLst/>
            <a:gdLst/>
            <a:ahLst/>
            <a:cxnLst/>
            <a:rect l="l" t="t" r="r" b="b"/>
            <a:pathLst>
              <a:path w="2231390" h="549910">
                <a:moveTo>
                  <a:pt x="2230919" y="549790"/>
                </a:moveTo>
                <a:lnTo>
                  <a:pt x="0" y="549790"/>
                </a:lnTo>
                <a:lnTo>
                  <a:pt x="0" y="0"/>
                </a:lnTo>
                <a:lnTo>
                  <a:pt x="2230919" y="0"/>
                </a:lnTo>
                <a:lnTo>
                  <a:pt x="2230919" y="549790"/>
                </a:lnTo>
                <a:close/>
              </a:path>
            </a:pathLst>
          </a:custGeom>
          <a:solidFill>
            <a:srgbClr val="D4EBFC"/>
          </a:solidFill>
        </p:spPr>
        <p:txBody>
          <a:bodyPr wrap="square" lIns="0" tIns="0" rIns="0" bIns="0" rtlCol="0"/>
          <a:lstStyle/>
          <a:p>
            <a:endParaRPr dirty="0"/>
          </a:p>
        </p:txBody>
      </p:sp>
      <p:sp>
        <p:nvSpPr>
          <p:cNvPr id="24" name="object 24"/>
          <p:cNvSpPr txBox="1"/>
          <p:nvPr/>
        </p:nvSpPr>
        <p:spPr>
          <a:xfrm>
            <a:off x="6565413" y="3445999"/>
            <a:ext cx="1200785" cy="523240"/>
          </a:xfrm>
          <a:prstGeom prst="rect">
            <a:avLst/>
          </a:prstGeom>
        </p:spPr>
        <p:txBody>
          <a:bodyPr vert="horz" wrap="square" lIns="0" tIns="12700" rIns="0" bIns="0" rtlCol="0">
            <a:spAutoFit/>
          </a:bodyPr>
          <a:lstStyle/>
          <a:p>
            <a:pPr marL="160020" marR="5080" indent="-160655">
              <a:lnSpc>
                <a:spcPct val="116599"/>
              </a:lnSpc>
              <a:spcBef>
                <a:spcPts val="100"/>
              </a:spcBef>
            </a:pPr>
            <a:r>
              <a:rPr sz="1400" spc="55" dirty="0">
                <a:solidFill>
                  <a:srgbClr val="252525"/>
                </a:solidFill>
                <a:latin typeface="Century Gothic"/>
                <a:cs typeface="Century Gothic"/>
              </a:rPr>
              <a:t>Inclusive</a:t>
            </a:r>
            <a:r>
              <a:rPr sz="1400" spc="-15" dirty="0">
                <a:solidFill>
                  <a:srgbClr val="252525"/>
                </a:solidFill>
                <a:latin typeface="Century Gothic"/>
                <a:cs typeface="Century Gothic"/>
              </a:rPr>
              <a:t> </a:t>
            </a:r>
            <a:r>
              <a:rPr sz="1400" spc="-25" dirty="0">
                <a:solidFill>
                  <a:srgbClr val="252525"/>
                </a:solidFill>
                <a:latin typeface="Century Gothic"/>
                <a:cs typeface="Century Gothic"/>
              </a:rPr>
              <a:t>and </a:t>
            </a:r>
            <a:r>
              <a:rPr sz="1400" spc="-10" dirty="0">
                <a:solidFill>
                  <a:srgbClr val="252525"/>
                </a:solidFill>
                <a:latin typeface="Century Gothic"/>
                <a:cs typeface="Century Gothic"/>
              </a:rPr>
              <a:t>Equitable</a:t>
            </a:r>
            <a:endParaRPr sz="1400" dirty="0">
              <a:latin typeface="Century Gothic"/>
              <a:cs typeface="Century Gothic"/>
            </a:endParaRPr>
          </a:p>
        </p:txBody>
      </p:sp>
      <p:sp>
        <p:nvSpPr>
          <p:cNvPr id="25" name="object 25"/>
          <p:cNvSpPr/>
          <p:nvPr/>
        </p:nvSpPr>
        <p:spPr>
          <a:xfrm>
            <a:off x="8323138" y="3499746"/>
            <a:ext cx="2237740" cy="549910"/>
          </a:xfrm>
          <a:custGeom>
            <a:avLst/>
            <a:gdLst/>
            <a:ahLst/>
            <a:cxnLst/>
            <a:rect l="l" t="t" r="r" b="b"/>
            <a:pathLst>
              <a:path w="2237740" h="549910">
                <a:moveTo>
                  <a:pt x="2237414" y="549791"/>
                </a:moveTo>
                <a:lnTo>
                  <a:pt x="0" y="549791"/>
                </a:lnTo>
                <a:lnTo>
                  <a:pt x="0" y="0"/>
                </a:lnTo>
                <a:lnTo>
                  <a:pt x="2237414" y="0"/>
                </a:lnTo>
                <a:lnTo>
                  <a:pt x="2237414" y="549791"/>
                </a:lnTo>
                <a:close/>
              </a:path>
            </a:pathLst>
          </a:custGeom>
          <a:solidFill>
            <a:srgbClr val="D4EBFC"/>
          </a:solidFill>
        </p:spPr>
        <p:txBody>
          <a:bodyPr wrap="square" lIns="0" tIns="0" rIns="0" bIns="0" rtlCol="0"/>
          <a:lstStyle/>
          <a:p>
            <a:endParaRPr dirty="0"/>
          </a:p>
        </p:txBody>
      </p:sp>
      <p:sp>
        <p:nvSpPr>
          <p:cNvPr id="26" name="object 26"/>
          <p:cNvSpPr txBox="1"/>
          <p:nvPr/>
        </p:nvSpPr>
        <p:spPr>
          <a:xfrm>
            <a:off x="8830361" y="3481728"/>
            <a:ext cx="1143000" cy="238760"/>
          </a:xfrm>
          <a:prstGeom prst="rect">
            <a:avLst/>
          </a:prstGeom>
        </p:spPr>
        <p:txBody>
          <a:bodyPr vert="horz" wrap="square" lIns="0" tIns="12065" rIns="0" bIns="0" rtlCol="0">
            <a:spAutoFit/>
          </a:bodyPr>
          <a:lstStyle/>
          <a:p>
            <a:pPr>
              <a:lnSpc>
                <a:spcPct val="100000"/>
              </a:lnSpc>
              <a:spcBef>
                <a:spcPts val="95"/>
              </a:spcBef>
            </a:pPr>
            <a:r>
              <a:rPr sz="1400" spc="45" dirty="0">
                <a:solidFill>
                  <a:srgbClr val="252525"/>
                </a:solidFill>
                <a:latin typeface="Century Gothic"/>
                <a:cs typeface="Century Gothic"/>
              </a:rPr>
              <a:t>Stewardship</a:t>
            </a:r>
            <a:endParaRPr sz="1400" dirty="0">
              <a:latin typeface="Century Gothic"/>
              <a:cs typeface="Century Gothic"/>
            </a:endParaRPr>
          </a:p>
        </p:txBody>
      </p:sp>
      <p:sp>
        <p:nvSpPr>
          <p:cNvPr id="27" name="object 27"/>
          <p:cNvSpPr txBox="1"/>
          <p:nvPr/>
        </p:nvSpPr>
        <p:spPr>
          <a:xfrm>
            <a:off x="1618741" y="4137863"/>
            <a:ext cx="2212340" cy="238760"/>
          </a:xfrm>
          <a:prstGeom prst="rect">
            <a:avLst/>
          </a:prstGeom>
        </p:spPr>
        <p:txBody>
          <a:bodyPr vert="horz" wrap="square" lIns="0" tIns="12065" rIns="0" bIns="0" rtlCol="0">
            <a:spAutoFit/>
          </a:bodyPr>
          <a:lstStyle/>
          <a:p>
            <a:pPr marL="12700">
              <a:lnSpc>
                <a:spcPct val="100000"/>
              </a:lnSpc>
              <a:spcBef>
                <a:spcPts val="95"/>
              </a:spcBef>
            </a:pPr>
            <a:r>
              <a:rPr sz="1400" b="1" spc="195" dirty="0">
                <a:solidFill>
                  <a:srgbClr val="007DA8"/>
                </a:solidFill>
                <a:latin typeface="Calibri"/>
                <a:cs typeface="Calibri"/>
              </a:rPr>
              <a:t>STRATEGIC</a:t>
            </a:r>
            <a:r>
              <a:rPr sz="1400" b="1" spc="105" dirty="0">
                <a:solidFill>
                  <a:srgbClr val="007DA8"/>
                </a:solidFill>
                <a:latin typeface="Calibri"/>
                <a:cs typeface="Calibri"/>
              </a:rPr>
              <a:t> </a:t>
            </a:r>
            <a:r>
              <a:rPr sz="1400" b="1" spc="145" dirty="0">
                <a:solidFill>
                  <a:srgbClr val="007DA8"/>
                </a:solidFill>
                <a:latin typeface="Calibri"/>
                <a:cs typeface="Calibri"/>
              </a:rPr>
              <a:t>INITIATIVES</a:t>
            </a:r>
            <a:endParaRPr sz="1400" dirty="0">
              <a:latin typeface="Calibri"/>
              <a:cs typeface="Calibri"/>
            </a:endParaRPr>
          </a:p>
        </p:txBody>
      </p:sp>
      <p:grpSp>
        <p:nvGrpSpPr>
          <p:cNvPr id="28" name="object 28"/>
          <p:cNvGrpSpPr/>
          <p:nvPr/>
        </p:nvGrpSpPr>
        <p:grpSpPr>
          <a:xfrm>
            <a:off x="1631441" y="4404716"/>
            <a:ext cx="8929370" cy="1632585"/>
            <a:chOff x="1631441" y="4404716"/>
            <a:chExt cx="8929370" cy="1632585"/>
          </a:xfrm>
        </p:grpSpPr>
        <p:sp>
          <p:nvSpPr>
            <p:cNvPr id="29" name="object 29"/>
            <p:cNvSpPr/>
            <p:nvPr/>
          </p:nvSpPr>
          <p:spPr>
            <a:xfrm>
              <a:off x="1631429" y="4444072"/>
              <a:ext cx="8929370" cy="1043305"/>
            </a:xfrm>
            <a:custGeom>
              <a:avLst/>
              <a:gdLst/>
              <a:ahLst/>
              <a:cxnLst/>
              <a:rect l="l" t="t" r="r" b="b"/>
              <a:pathLst>
                <a:path w="8929370" h="1043304">
                  <a:moveTo>
                    <a:pt x="6265291" y="0"/>
                  </a:moveTo>
                  <a:lnTo>
                    <a:pt x="2905099" y="0"/>
                  </a:lnTo>
                  <a:lnTo>
                    <a:pt x="0" y="0"/>
                  </a:lnTo>
                  <a:lnTo>
                    <a:pt x="0" y="1043216"/>
                  </a:lnTo>
                  <a:lnTo>
                    <a:pt x="2905099" y="1043216"/>
                  </a:lnTo>
                  <a:lnTo>
                    <a:pt x="6265291" y="1043216"/>
                  </a:lnTo>
                  <a:lnTo>
                    <a:pt x="6265291" y="0"/>
                  </a:lnTo>
                  <a:close/>
                </a:path>
                <a:path w="8929370" h="1043304">
                  <a:moveTo>
                    <a:pt x="8929116" y="0"/>
                  </a:moveTo>
                  <a:lnTo>
                    <a:pt x="6266358" y="0"/>
                  </a:lnTo>
                  <a:lnTo>
                    <a:pt x="6266358" y="1043216"/>
                  </a:lnTo>
                  <a:lnTo>
                    <a:pt x="8929116" y="1043216"/>
                  </a:lnTo>
                  <a:lnTo>
                    <a:pt x="8929116" y="0"/>
                  </a:lnTo>
                  <a:close/>
                </a:path>
              </a:pathLst>
            </a:custGeom>
            <a:solidFill>
              <a:srgbClr val="C6EEFF"/>
            </a:solidFill>
          </p:spPr>
          <p:txBody>
            <a:bodyPr wrap="square" lIns="0" tIns="0" rIns="0" bIns="0" rtlCol="0"/>
            <a:lstStyle/>
            <a:p>
              <a:endParaRPr dirty="0"/>
            </a:p>
          </p:txBody>
        </p:sp>
        <p:sp>
          <p:nvSpPr>
            <p:cNvPr id="30" name="object 30"/>
            <p:cNvSpPr/>
            <p:nvPr/>
          </p:nvSpPr>
          <p:spPr>
            <a:xfrm>
              <a:off x="1631441" y="4404719"/>
              <a:ext cx="2905125" cy="39370"/>
            </a:xfrm>
            <a:custGeom>
              <a:avLst/>
              <a:gdLst/>
              <a:ahLst/>
              <a:cxnLst/>
              <a:rect l="l" t="t" r="r" b="b"/>
              <a:pathLst>
                <a:path w="2905125" h="39370">
                  <a:moveTo>
                    <a:pt x="2905088" y="39346"/>
                  </a:moveTo>
                  <a:lnTo>
                    <a:pt x="0" y="39346"/>
                  </a:lnTo>
                  <a:lnTo>
                    <a:pt x="0" y="0"/>
                  </a:lnTo>
                  <a:lnTo>
                    <a:pt x="2905088" y="0"/>
                  </a:lnTo>
                  <a:lnTo>
                    <a:pt x="2905088" y="39346"/>
                  </a:lnTo>
                  <a:close/>
                </a:path>
              </a:pathLst>
            </a:custGeom>
            <a:solidFill>
              <a:srgbClr val="007DA8"/>
            </a:solidFill>
          </p:spPr>
          <p:txBody>
            <a:bodyPr wrap="square" lIns="0" tIns="0" rIns="0" bIns="0" rtlCol="0"/>
            <a:lstStyle/>
            <a:p>
              <a:endParaRPr dirty="0"/>
            </a:p>
          </p:txBody>
        </p:sp>
        <p:sp>
          <p:nvSpPr>
            <p:cNvPr id="31" name="object 31"/>
            <p:cNvSpPr/>
            <p:nvPr/>
          </p:nvSpPr>
          <p:spPr>
            <a:xfrm>
              <a:off x="1631429" y="4444072"/>
              <a:ext cx="2944495" cy="1270"/>
            </a:xfrm>
            <a:custGeom>
              <a:avLst/>
              <a:gdLst/>
              <a:ahLst/>
              <a:cxnLst/>
              <a:rect l="l" t="t" r="r" b="b"/>
              <a:pathLst>
                <a:path w="2944495" h="1270">
                  <a:moveTo>
                    <a:pt x="2944431" y="0"/>
                  </a:moveTo>
                  <a:lnTo>
                    <a:pt x="2905099" y="0"/>
                  </a:lnTo>
                  <a:lnTo>
                    <a:pt x="0" y="0"/>
                  </a:lnTo>
                  <a:lnTo>
                    <a:pt x="0" y="1066"/>
                  </a:lnTo>
                  <a:lnTo>
                    <a:pt x="2905099" y="1066"/>
                  </a:lnTo>
                  <a:lnTo>
                    <a:pt x="2944431" y="1066"/>
                  </a:lnTo>
                  <a:lnTo>
                    <a:pt x="2944431" y="0"/>
                  </a:lnTo>
                  <a:close/>
                </a:path>
              </a:pathLst>
            </a:custGeom>
            <a:solidFill>
              <a:srgbClr val="C6EEFF"/>
            </a:solidFill>
          </p:spPr>
          <p:txBody>
            <a:bodyPr wrap="square" lIns="0" tIns="0" rIns="0" bIns="0" rtlCol="0"/>
            <a:lstStyle/>
            <a:p>
              <a:endParaRPr dirty="0"/>
            </a:p>
          </p:txBody>
        </p:sp>
        <p:sp>
          <p:nvSpPr>
            <p:cNvPr id="32" name="object 32"/>
            <p:cNvSpPr/>
            <p:nvPr/>
          </p:nvSpPr>
          <p:spPr>
            <a:xfrm>
              <a:off x="4536529" y="4404728"/>
              <a:ext cx="3361690" cy="39370"/>
            </a:xfrm>
            <a:custGeom>
              <a:avLst/>
              <a:gdLst/>
              <a:ahLst/>
              <a:cxnLst/>
              <a:rect l="l" t="t" r="r" b="b"/>
              <a:pathLst>
                <a:path w="3361690" h="39370">
                  <a:moveTo>
                    <a:pt x="3361258" y="0"/>
                  </a:moveTo>
                  <a:lnTo>
                    <a:pt x="39331" y="0"/>
                  </a:lnTo>
                  <a:lnTo>
                    <a:pt x="0" y="0"/>
                  </a:lnTo>
                  <a:lnTo>
                    <a:pt x="0" y="39344"/>
                  </a:lnTo>
                  <a:lnTo>
                    <a:pt x="39331" y="39344"/>
                  </a:lnTo>
                  <a:lnTo>
                    <a:pt x="3361258" y="39344"/>
                  </a:lnTo>
                  <a:lnTo>
                    <a:pt x="3361258" y="0"/>
                  </a:lnTo>
                  <a:close/>
                </a:path>
              </a:pathLst>
            </a:custGeom>
            <a:solidFill>
              <a:srgbClr val="007DA8"/>
            </a:solidFill>
          </p:spPr>
          <p:txBody>
            <a:bodyPr wrap="square" lIns="0" tIns="0" rIns="0" bIns="0" rtlCol="0"/>
            <a:lstStyle/>
            <a:p>
              <a:endParaRPr dirty="0"/>
            </a:p>
          </p:txBody>
        </p:sp>
        <p:sp>
          <p:nvSpPr>
            <p:cNvPr id="33" name="object 33"/>
            <p:cNvSpPr/>
            <p:nvPr/>
          </p:nvSpPr>
          <p:spPr>
            <a:xfrm>
              <a:off x="4575861" y="4444072"/>
              <a:ext cx="3361690" cy="1270"/>
            </a:xfrm>
            <a:custGeom>
              <a:avLst/>
              <a:gdLst/>
              <a:ahLst/>
              <a:cxnLst/>
              <a:rect l="l" t="t" r="r" b="b"/>
              <a:pathLst>
                <a:path w="3361690" h="1270">
                  <a:moveTo>
                    <a:pt x="3361271" y="0"/>
                  </a:moveTo>
                  <a:lnTo>
                    <a:pt x="3321926" y="0"/>
                  </a:lnTo>
                  <a:lnTo>
                    <a:pt x="0" y="0"/>
                  </a:lnTo>
                  <a:lnTo>
                    <a:pt x="0" y="1066"/>
                  </a:lnTo>
                  <a:lnTo>
                    <a:pt x="3321926" y="1066"/>
                  </a:lnTo>
                  <a:lnTo>
                    <a:pt x="3361271" y="1066"/>
                  </a:lnTo>
                  <a:lnTo>
                    <a:pt x="3361271" y="0"/>
                  </a:lnTo>
                  <a:close/>
                </a:path>
              </a:pathLst>
            </a:custGeom>
            <a:solidFill>
              <a:srgbClr val="C6EEFF"/>
            </a:solidFill>
          </p:spPr>
          <p:txBody>
            <a:bodyPr wrap="square" lIns="0" tIns="0" rIns="0" bIns="0" rtlCol="0"/>
            <a:lstStyle/>
            <a:p>
              <a:endParaRPr dirty="0"/>
            </a:p>
          </p:txBody>
        </p:sp>
        <p:sp>
          <p:nvSpPr>
            <p:cNvPr id="34" name="object 34"/>
            <p:cNvSpPr/>
            <p:nvPr/>
          </p:nvSpPr>
          <p:spPr>
            <a:xfrm>
              <a:off x="7897787" y="4404728"/>
              <a:ext cx="2663190" cy="39370"/>
            </a:xfrm>
            <a:custGeom>
              <a:avLst/>
              <a:gdLst/>
              <a:ahLst/>
              <a:cxnLst/>
              <a:rect l="l" t="t" r="r" b="b"/>
              <a:pathLst>
                <a:path w="2663190" h="39370">
                  <a:moveTo>
                    <a:pt x="2662758" y="0"/>
                  </a:moveTo>
                  <a:lnTo>
                    <a:pt x="39344" y="0"/>
                  </a:lnTo>
                  <a:lnTo>
                    <a:pt x="0" y="0"/>
                  </a:lnTo>
                  <a:lnTo>
                    <a:pt x="0" y="39344"/>
                  </a:lnTo>
                  <a:lnTo>
                    <a:pt x="39344" y="39344"/>
                  </a:lnTo>
                  <a:lnTo>
                    <a:pt x="2662758" y="39344"/>
                  </a:lnTo>
                  <a:lnTo>
                    <a:pt x="2662758" y="0"/>
                  </a:lnTo>
                  <a:close/>
                </a:path>
              </a:pathLst>
            </a:custGeom>
            <a:solidFill>
              <a:srgbClr val="007DA8"/>
            </a:solidFill>
          </p:spPr>
          <p:txBody>
            <a:bodyPr wrap="square" lIns="0" tIns="0" rIns="0" bIns="0" rtlCol="0"/>
            <a:lstStyle/>
            <a:p>
              <a:endParaRPr dirty="0"/>
            </a:p>
          </p:txBody>
        </p:sp>
        <p:sp>
          <p:nvSpPr>
            <p:cNvPr id="35" name="object 35"/>
            <p:cNvSpPr/>
            <p:nvPr/>
          </p:nvSpPr>
          <p:spPr>
            <a:xfrm>
              <a:off x="1631429" y="4444072"/>
              <a:ext cx="8929370" cy="1593215"/>
            </a:xfrm>
            <a:custGeom>
              <a:avLst/>
              <a:gdLst/>
              <a:ahLst/>
              <a:cxnLst/>
              <a:rect l="l" t="t" r="r" b="b"/>
              <a:pathLst>
                <a:path w="8929370" h="1593214">
                  <a:moveTo>
                    <a:pt x="2905099" y="1043216"/>
                  </a:moveTo>
                  <a:lnTo>
                    <a:pt x="0" y="1043216"/>
                  </a:lnTo>
                  <a:lnTo>
                    <a:pt x="0" y="1593011"/>
                  </a:lnTo>
                  <a:lnTo>
                    <a:pt x="2905099" y="1593011"/>
                  </a:lnTo>
                  <a:lnTo>
                    <a:pt x="2905099" y="1043216"/>
                  </a:lnTo>
                  <a:close/>
                </a:path>
                <a:path w="8929370" h="1593214">
                  <a:moveTo>
                    <a:pt x="8929116" y="0"/>
                  </a:moveTo>
                  <a:lnTo>
                    <a:pt x="6305702" y="0"/>
                  </a:lnTo>
                  <a:lnTo>
                    <a:pt x="6305702" y="1066"/>
                  </a:lnTo>
                  <a:lnTo>
                    <a:pt x="8929116" y="1066"/>
                  </a:lnTo>
                  <a:lnTo>
                    <a:pt x="8929116" y="0"/>
                  </a:lnTo>
                  <a:close/>
                </a:path>
              </a:pathLst>
            </a:custGeom>
            <a:solidFill>
              <a:srgbClr val="C6EEFF"/>
            </a:solidFill>
          </p:spPr>
          <p:txBody>
            <a:bodyPr wrap="square" lIns="0" tIns="0" rIns="0" bIns="0" rtlCol="0"/>
            <a:lstStyle/>
            <a:p>
              <a:endParaRPr dirty="0"/>
            </a:p>
          </p:txBody>
        </p:sp>
      </p:grpSp>
      <p:sp>
        <p:nvSpPr>
          <p:cNvPr id="36" name="object 36"/>
          <p:cNvSpPr txBox="1"/>
          <p:nvPr/>
        </p:nvSpPr>
        <p:spPr>
          <a:xfrm>
            <a:off x="2046150" y="5433535"/>
            <a:ext cx="2095500" cy="523240"/>
          </a:xfrm>
          <a:prstGeom prst="rect">
            <a:avLst/>
          </a:prstGeom>
        </p:spPr>
        <p:txBody>
          <a:bodyPr vert="horz" wrap="square" lIns="0" tIns="12700" rIns="0" bIns="0" rtlCol="0">
            <a:spAutoFit/>
          </a:bodyPr>
          <a:lstStyle/>
          <a:p>
            <a:pPr marL="377190" marR="5080" indent="-377825">
              <a:lnSpc>
                <a:spcPct val="116599"/>
              </a:lnSpc>
              <a:spcBef>
                <a:spcPts val="100"/>
              </a:spcBef>
            </a:pPr>
            <a:r>
              <a:rPr sz="1400" spc="114" dirty="0">
                <a:solidFill>
                  <a:srgbClr val="252525"/>
                </a:solidFill>
                <a:latin typeface="Century Gothic"/>
                <a:cs typeface="Century Gothic"/>
              </a:rPr>
              <a:t>Business</a:t>
            </a:r>
            <a:r>
              <a:rPr sz="1400" spc="25" dirty="0">
                <a:solidFill>
                  <a:srgbClr val="252525"/>
                </a:solidFill>
                <a:latin typeface="Century Gothic"/>
                <a:cs typeface="Century Gothic"/>
              </a:rPr>
              <a:t> </a:t>
            </a:r>
            <a:r>
              <a:rPr sz="1400" spc="-10" dirty="0">
                <a:solidFill>
                  <a:srgbClr val="252525"/>
                </a:solidFill>
                <a:latin typeface="Century Gothic"/>
                <a:cs typeface="Century Gothic"/>
              </a:rPr>
              <a:t>Development </a:t>
            </a:r>
            <a:r>
              <a:rPr sz="1400" dirty="0">
                <a:solidFill>
                  <a:srgbClr val="252525"/>
                </a:solidFill>
                <a:latin typeface="Century Gothic"/>
                <a:cs typeface="Century Gothic"/>
              </a:rPr>
              <a:t>and</a:t>
            </a:r>
            <a:r>
              <a:rPr sz="1400" spc="-70" dirty="0">
                <a:solidFill>
                  <a:srgbClr val="252525"/>
                </a:solidFill>
                <a:latin typeface="Century Gothic"/>
                <a:cs typeface="Century Gothic"/>
              </a:rPr>
              <a:t> </a:t>
            </a:r>
            <a:r>
              <a:rPr sz="1400" spc="40" dirty="0">
                <a:solidFill>
                  <a:srgbClr val="252525"/>
                </a:solidFill>
                <a:latin typeface="Century Gothic"/>
                <a:cs typeface="Century Gothic"/>
              </a:rPr>
              <a:t>Marketing</a:t>
            </a:r>
            <a:endParaRPr sz="1400" dirty="0">
              <a:latin typeface="Century Gothic"/>
              <a:cs typeface="Century Gothic"/>
            </a:endParaRPr>
          </a:p>
        </p:txBody>
      </p:sp>
      <p:sp>
        <p:nvSpPr>
          <p:cNvPr id="37" name="object 37"/>
          <p:cNvSpPr/>
          <p:nvPr/>
        </p:nvSpPr>
        <p:spPr>
          <a:xfrm>
            <a:off x="4536530" y="5487282"/>
            <a:ext cx="3360420" cy="549910"/>
          </a:xfrm>
          <a:custGeom>
            <a:avLst/>
            <a:gdLst/>
            <a:ahLst/>
            <a:cxnLst/>
            <a:rect l="l" t="t" r="r" b="b"/>
            <a:pathLst>
              <a:path w="3360420" h="549910">
                <a:moveTo>
                  <a:pt x="3360201" y="549793"/>
                </a:moveTo>
                <a:lnTo>
                  <a:pt x="0" y="549793"/>
                </a:lnTo>
                <a:lnTo>
                  <a:pt x="0" y="0"/>
                </a:lnTo>
                <a:lnTo>
                  <a:pt x="3360201" y="0"/>
                </a:lnTo>
                <a:lnTo>
                  <a:pt x="3360201" y="549793"/>
                </a:lnTo>
                <a:close/>
              </a:path>
            </a:pathLst>
          </a:custGeom>
          <a:solidFill>
            <a:srgbClr val="C6EEFF"/>
          </a:solidFill>
        </p:spPr>
        <p:txBody>
          <a:bodyPr wrap="square" lIns="0" tIns="0" rIns="0" bIns="0" rtlCol="0"/>
          <a:lstStyle/>
          <a:p>
            <a:endParaRPr dirty="0"/>
          </a:p>
        </p:txBody>
      </p:sp>
      <p:sp>
        <p:nvSpPr>
          <p:cNvPr id="38" name="object 38"/>
          <p:cNvSpPr txBox="1"/>
          <p:nvPr/>
        </p:nvSpPr>
        <p:spPr>
          <a:xfrm>
            <a:off x="5664749" y="5433535"/>
            <a:ext cx="1022985" cy="523240"/>
          </a:xfrm>
          <a:prstGeom prst="rect">
            <a:avLst/>
          </a:prstGeom>
        </p:spPr>
        <p:txBody>
          <a:bodyPr vert="horz" wrap="square" lIns="0" tIns="12700" rIns="0" bIns="0" rtlCol="0">
            <a:spAutoFit/>
          </a:bodyPr>
          <a:lstStyle/>
          <a:p>
            <a:pPr marR="5080" indent="107314">
              <a:lnSpc>
                <a:spcPct val="116599"/>
              </a:lnSpc>
              <a:spcBef>
                <a:spcPts val="100"/>
              </a:spcBef>
            </a:pPr>
            <a:r>
              <a:rPr sz="1400" spc="-10" dirty="0">
                <a:solidFill>
                  <a:srgbClr val="252525"/>
                </a:solidFill>
                <a:latin typeface="Century Gothic"/>
                <a:cs typeface="Century Gothic"/>
              </a:rPr>
              <a:t>Revenue Generation</a:t>
            </a:r>
            <a:endParaRPr sz="1400" dirty="0">
              <a:latin typeface="Century Gothic"/>
              <a:cs typeface="Century Gothic"/>
            </a:endParaRPr>
          </a:p>
        </p:txBody>
      </p:sp>
      <p:sp>
        <p:nvSpPr>
          <p:cNvPr id="39" name="object 39"/>
          <p:cNvSpPr/>
          <p:nvPr/>
        </p:nvSpPr>
        <p:spPr>
          <a:xfrm>
            <a:off x="7897796" y="5487283"/>
            <a:ext cx="2663190" cy="549910"/>
          </a:xfrm>
          <a:custGeom>
            <a:avLst/>
            <a:gdLst/>
            <a:ahLst/>
            <a:cxnLst/>
            <a:rect l="l" t="t" r="r" b="b"/>
            <a:pathLst>
              <a:path w="2663190" h="549910">
                <a:moveTo>
                  <a:pt x="2662754" y="549791"/>
                </a:moveTo>
                <a:lnTo>
                  <a:pt x="0" y="549791"/>
                </a:lnTo>
                <a:lnTo>
                  <a:pt x="0" y="0"/>
                </a:lnTo>
                <a:lnTo>
                  <a:pt x="2662754" y="0"/>
                </a:lnTo>
                <a:lnTo>
                  <a:pt x="2662754" y="549791"/>
                </a:lnTo>
                <a:close/>
              </a:path>
            </a:pathLst>
          </a:custGeom>
          <a:solidFill>
            <a:srgbClr val="C6EEFF"/>
          </a:solidFill>
        </p:spPr>
        <p:txBody>
          <a:bodyPr wrap="square" lIns="0" tIns="0" rIns="0" bIns="0" rtlCol="0"/>
          <a:lstStyle/>
          <a:p>
            <a:endParaRPr dirty="0"/>
          </a:p>
        </p:txBody>
      </p:sp>
      <p:sp>
        <p:nvSpPr>
          <p:cNvPr id="40" name="object 40"/>
          <p:cNvSpPr txBox="1"/>
          <p:nvPr/>
        </p:nvSpPr>
        <p:spPr>
          <a:xfrm>
            <a:off x="8480516" y="5433533"/>
            <a:ext cx="1418590" cy="523240"/>
          </a:xfrm>
          <a:prstGeom prst="rect">
            <a:avLst/>
          </a:prstGeom>
        </p:spPr>
        <p:txBody>
          <a:bodyPr vert="horz" wrap="square" lIns="0" tIns="12700" rIns="0" bIns="0" rtlCol="0">
            <a:spAutoFit/>
          </a:bodyPr>
          <a:lstStyle/>
          <a:p>
            <a:pPr marL="84455" marR="5080" indent="-85090">
              <a:lnSpc>
                <a:spcPct val="116599"/>
              </a:lnSpc>
              <a:spcBef>
                <a:spcPts val="100"/>
              </a:spcBef>
            </a:pPr>
            <a:r>
              <a:rPr sz="1400" dirty="0">
                <a:solidFill>
                  <a:srgbClr val="252525"/>
                </a:solidFill>
                <a:latin typeface="Century Gothic"/>
                <a:cs typeface="Century Gothic"/>
              </a:rPr>
              <a:t>Real</a:t>
            </a:r>
            <a:r>
              <a:rPr sz="1400" spc="30" dirty="0">
                <a:solidFill>
                  <a:srgbClr val="252525"/>
                </a:solidFill>
                <a:latin typeface="Century Gothic"/>
                <a:cs typeface="Century Gothic"/>
              </a:rPr>
              <a:t> </a:t>
            </a:r>
            <a:r>
              <a:rPr sz="1400" spc="55" dirty="0">
                <a:solidFill>
                  <a:srgbClr val="252525"/>
                </a:solidFill>
                <a:latin typeface="Century Gothic"/>
                <a:cs typeface="Century Gothic"/>
              </a:rPr>
              <a:t>Estate</a:t>
            </a:r>
            <a:r>
              <a:rPr sz="1400" spc="15" dirty="0">
                <a:solidFill>
                  <a:srgbClr val="252525"/>
                </a:solidFill>
                <a:latin typeface="Century Gothic"/>
                <a:cs typeface="Century Gothic"/>
              </a:rPr>
              <a:t> </a:t>
            </a:r>
            <a:r>
              <a:rPr sz="1400" spc="-25" dirty="0">
                <a:solidFill>
                  <a:srgbClr val="252525"/>
                </a:solidFill>
                <a:latin typeface="Century Gothic"/>
                <a:cs typeface="Century Gothic"/>
              </a:rPr>
              <a:t>and </a:t>
            </a:r>
            <a:r>
              <a:rPr sz="1400" spc="-10" dirty="0">
                <a:solidFill>
                  <a:srgbClr val="252525"/>
                </a:solidFill>
                <a:latin typeface="Century Gothic"/>
                <a:cs typeface="Century Gothic"/>
              </a:rPr>
              <a:t>Development</a:t>
            </a:r>
            <a:endParaRPr sz="1400" dirty="0">
              <a:latin typeface="Century Gothic"/>
              <a:cs typeface="Century Gothic"/>
            </a:endParaRPr>
          </a:p>
        </p:txBody>
      </p:sp>
      <p:grpSp>
        <p:nvGrpSpPr>
          <p:cNvPr id="41" name="object 41"/>
          <p:cNvGrpSpPr/>
          <p:nvPr/>
        </p:nvGrpSpPr>
        <p:grpSpPr>
          <a:xfrm>
            <a:off x="2255287" y="2528210"/>
            <a:ext cx="7749540" cy="869315"/>
            <a:chOff x="2255287" y="2528210"/>
            <a:chExt cx="7749540" cy="869315"/>
          </a:xfrm>
        </p:grpSpPr>
        <p:sp>
          <p:nvSpPr>
            <p:cNvPr id="42" name="object 42"/>
            <p:cNvSpPr/>
            <p:nvPr/>
          </p:nvSpPr>
          <p:spPr>
            <a:xfrm>
              <a:off x="2319491" y="2659082"/>
              <a:ext cx="879475" cy="556260"/>
            </a:xfrm>
            <a:custGeom>
              <a:avLst/>
              <a:gdLst/>
              <a:ahLst/>
              <a:cxnLst/>
              <a:rect l="l" t="t" r="r" b="b"/>
              <a:pathLst>
                <a:path w="879475" h="556260">
                  <a:moveTo>
                    <a:pt x="878861" y="79204"/>
                  </a:moveTo>
                  <a:lnTo>
                    <a:pt x="878861" y="555843"/>
                  </a:lnTo>
                  <a:lnTo>
                    <a:pt x="0" y="555843"/>
                  </a:lnTo>
                  <a:lnTo>
                    <a:pt x="0" y="80618"/>
                  </a:lnTo>
                  <a:lnTo>
                    <a:pt x="5957" y="49524"/>
                  </a:lnTo>
                  <a:lnTo>
                    <a:pt x="22309" y="23867"/>
                  </a:lnTo>
                  <a:lnTo>
                    <a:pt x="46774" y="6430"/>
                  </a:lnTo>
                  <a:lnTo>
                    <a:pt x="77069" y="0"/>
                  </a:lnTo>
                  <a:lnTo>
                    <a:pt x="804496" y="0"/>
                  </a:lnTo>
                </a:path>
              </a:pathLst>
            </a:custGeom>
            <a:ln w="22666">
              <a:solidFill>
                <a:srgbClr val="022743"/>
              </a:solidFill>
            </a:ln>
          </p:spPr>
          <p:txBody>
            <a:bodyPr wrap="square" lIns="0" tIns="0" rIns="0" bIns="0" rtlCol="0"/>
            <a:lstStyle/>
            <a:p>
              <a:endParaRPr dirty="0"/>
            </a:p>
          </p:txBody>
        </p:sp>
        <p:sp>
          <p:nvSpPr>
            <p:cNvPr id="43" name="object 43"/>
            <p:cNvSpPr/>
            <p:nvPr/>
          </p:nvSpPr>
          <p:spPr>
            <a:xfrm>
              <a:off x="2383039" y="2726971"/>
              <a:ext cx="751840" cy="487045"/>
            </a:xfrm>
            <a:custGeom>
              <a:avLst/>
              <a:gdLst/>
              <a:ahLst/>
              <a:cxnLst/>
              <a:rect l="l" t="t" r="r" b="b"/>
              <a:pathLst>
                <a:path w="751839" h="487044">
                  <a:moveTo>
                    <a:pt x="751764" y="43845"/>
                  </a:moveTo>
                  <a:lnTo>
                    <a:pt x="751764" y="486540"/>
                  </a:lnTo>
                  <a:lnTo>
                    <a:pt x="0" y="486540"/>
                  </a:lnTo>
                  <a:lnTo>
                    <a:pt x="0" y="0"/>
                  </a:lnTo>
                  <a:lnTo>
                    <a:pt x="613851" y="0"/>
                  </a:lnTo>
                </a:path>
              </a:pathLst>
            </a:custGeom>
            <a:ln w="22656">
              <a:solidFill>
                <a:srgbClr val="022743"/>
              </a:solidFill>
            </a:ln>
          </p:spPr>
          <p:txBody>
            <a:bodyPr wrap="square" lIns="0" tIns="0" rIns="0" bIns="0" rtlCol="0"/>
            <a:lstStyle/>
            <a:p>
              <a:endParaRPr dirty="0"/>
            </a:p>
          </p:txBody>
        </p:sp>
        <p:sp>
          <p:nvSpPr>
            <p:cNvPr id="44" name="object 44"/>
            <p:cNvSpPr/>
            <p:nvPr/>
          </p:nvSpPr>
          <p:spPr>
            <a:xfrm>
              <a:off x="2266759" y="3213511"/>
              <a:ext cx="974090" cy="110489"/>
            </a:xfrm>
            <a:custGeom>
              <a:avLst/>
              <a:gdLst/>
              <a:ahLst/>
              <a:cxnLst/>
              <a:rect l="l" t="t" r="r" b="b"/>
              <a:pathLst>
                <a:path w="974089" h="110489">
                  <a:moveTo>
                    <a:pt x="592217" y="0"/>
                  </a:moveTo>
                  <a:lnTo>
                    <a:pt x="592217" y="22629"/>
                  </a:lnTo>
                  <a:lnTo>
                    <a:pt x="588900" y="39624"/>
                  </a:lnTo>
                  <a:lnTo>
                    <a:pt x="579879" y="53568"/>
                  </a:lnTo>
                  <a:lnTo>
                    <a:pt x="566548" y="63005"/>
                  </a:lnTo>
                  <a:lnTo>
                    <a:pt x="550302" y="66474"/>
                  </a:lnTo>
                  <a:lnTo>
                    <a:pt x="412388" y="66474"/>
                  </a:lnTo>
                  <a:lnTo>
                    <a:pt x="396142" y="63005"/>
                  </a:lnTo>
                  <a:lnTo>
                    <a:pt x="382811" y="53568"/>
                  </a:lnTo>
                  <a:lnTo>
                    <a:pt x="373790" y="39624"/>
                  </a:lnTo>
                  <a:lnTo>
                    <a:pt x="370473" y="22629"/>
                  </a:lnTo>
                  <a:lnTo>
                    <a:pt x="370473" y="0"/>
                  </a:lnTo>
                  <a:lnTo>
                    <a:pt x="0" y="0"/>
                  </a:lnTo>
                  <a:lnTo>
                    <a:pt x="0" y="65060"/>
                  </a:lnTo>
                  <a:lnTo>
                    <a:pt x="4035" y="82872"/>
                  </a:lnTo>
                  <a:lnTo>
                    <a:pt x="15042" y="97237"/>
                  </a:lnTo>
                  <a:lnTo>
                    <a:pt x="31372" y="106828"/>
                  </a:lnTo>
                  <a:lnTo>
                    <a:pt x="51379" y="110320"/>
                  </a:lnTo>
                  <a:lnTo>
                    <a:pt x="922128" y="110320"/>
                  </a:lnTo>
                  <a:lnTo>
                    <a:pt x="942135" y="106828"/>
                  </a:lnTo>
                  <a:lnTo>
                    <a:pt x="958466" y="97237"/>
                  </a:lnTo>
                  <a:lnTo>
                    <a:pt x="969473" y="82872"/>
                  </a:lnTo>
                  <a:lnTo>
                    <a:pt x="973508" y="65060"/>
                  </a:lnTo>
                  <a:lnTo>
                    <a:pt x="973508" y="0"/>
                  </a:lnTo>
                  <a:lnTo>
                    <a:pt x="592217" y="0"/>
                  </a:lnTo>
                  <a:close/>
                </a:path>
              </a:pathLst>
            </a:custGeom>
            <a:ln w="22942">
              <a:solidFill>
                <a:srgbClr val="022743"/>
              </a:solidFill>
            </a:ln>
          </p:spPr>
          <p:txBody>
            <a:bodyPr wrap="square" lIns="0" tIns="0" rIns="0" bIns="0" rtlCol="0"/>
            <a:lstStyle/>
            <a:p>
              <a:endParaRPr dirty="0"/>
            </a:p>
          </p:txBody>
        </p:sp>
        <p:pic>
          <p:nvPicPr>
            <p:cNvPr id="45" name="object 45"/>
            <p:cNvPicPr/>
            <p:nvPr/>
          </p:nvPicPr>
          <p:blipFill>
            <a:blip r:embed="rId3" cstate="print"/>
            <a:stretch>
              <a:fillRect/>
            </a:stretch>
          </p:blipFill>
          <p:spPr>
            <a:xfrm>
              <a:off x="2625794" y="3202072"/>
              <a:ext cx="243268" cy="89352"/>
            </a:xfrm>
            <a:prstGeom prst="rect">
              <a:avLst/>
            </a:prstGeom>
          </p:spPr>
        </p:pic>
        <p:sp>
          <p:nvSpPr>
            <p:cNvPr id="46" name="object 46"/>
            <p:cNvSpPr/>
            <p:nvPr/>
          </p:nvSpPr>
          <p:spPr>
            <a:xfrm>
              <a:off x="2423602" y="2632209"/>
              <a:ext cx="817244" cy="386715"/>
            </a:xfrm>
            <a:custGeom>
              <a:avLst/>
              <a:gdLst/>
              <a:ahLst/>
              <a:cxnLst/>
              <a:rect l="l" t="t" r="r" b="b"/>
              <a:pathLst>
                <a:path w="817244" h="386714">
                  <a:moveTo>
                    <a:pt x="816665" y="0"/>
                  </a:moveTo>
                  <a:lnTo>
                    <a:pt x="332615" y="304087"/>
                  </a:lnTo>
                  <a:lnTo>
                    <a:pt x="267714" y="222054"/>
                  </a:lnTo>
                  <a:lnTo>
                    <a:pt x="0" y="386120"/>
                  </a:lnTo>
                </a:path>
              </a:pathLst>
            </a:custGeom>
            <a:ln w="22770">
              <a:solidFill>
                <a:srgbClr val="022743"/>
              </a:solidFill>
            </a:ln>
          </p:spPr>
          <p:txBody>
            <a:bodyPr wrap="square" lIns="0" tIns="0" rIns="0" bIns="0" rtlCol="0"/>
            <a:lstStyle/>
            <a:p>
              <a:endParaRPr dirty="0"/>
            </a:p>
          </p:txBody>
        </p:sp>
        <p:sp>
          <p:nvSpPr>
            <p:cNvPr id="47" name="object 47"/>
            <p:cNvSpPr/>
            <p:nvPr/>
          </p:nvSpPr>
          <p:spPr>
            <a:xfrm>
              <a:off x="3153733" y="2609579"/>
              <a:ext cx="86995" cy="111760"/>
            </a:xfrm>
            <a:custGeom>
              <a:avLst/>
              <a:gdLst/>
              <a:ahLst/>
              <a:cxnLst/>
              <a:rect l="l" t="t" r="r" b="b"/>
              <a:pathLst>
                <a:path w="86994" h="111760">
                  <a:moveTo>
                    <a:pt x="0" y="0"/>
                  </a:moveTo>
                  <a:lnTo>
                    <a:pt x="86534" y="22629"/>
                  </a:lnTo>
                  <a:lnTo>
                    <a:pt x="64900" y="111734"/>
                  </a:lnTo>
                </a:path>
              </a:pathLst>
            </a:custGeom>
            <a:ln w="22323">
              <a:solidFill>
                <a:srgbClr val="022743"/>
              </a:solidFill>
            </a:ln>
          </p:spPr>
          <p:txBody>
            <a:bodyPr wrap="square" lIns="0" tIns="0" rIns="0" bIns="0" rtlCol="0"/>
            <a:lstStyle/>
            <a:p>
              <a:endParaRPr dirty="0"/>
            </a:p>
          </p:txBody>
        </p:sp>
        <p:sp>
          <p:nvSpPr>
            <p:cNvPr id="48" name="object 48"/>
            <p:cNvSpPr/>
            <p:nvPr/>
          </p:nvSpPr>
          <p:spPr>
            <a:xfrm>
              <a:off x="2435770" y="3048031"/>
              <a:ext cx="0" cy="133350"/>
            </a:xfrm>
            <a:custGeom>
              <a:avLst/>
              <a:gdLst/>
              <a:ahLst/>
              <a:cxnLst/>
              <a:rect l="l" t="t" r="r" b="b"/>
              <a:pathLst>
                <a:path h="133350">
                  <a:moveTo>
                    <a:pt x="0" y="0"/>
                  </a:moveTo>
                  <a:lnTo>
                    <a:pt x="0" y="132949"/>
                  </a:lnTo>
                </a:path>
              </a:pathLst>
            </a:custGeom>
            <a:ln w="21944">
              <a:solidFill>
                <a:srgbClr val="022743"/>
              </a:solidFill>
            </a:ln>
          </p:spPr>
          <p:txBody>
            <a:bodyPr wrap="square" lIns="0" tIns="0" rIns="0" bIns="0" rtlCol="0"/>
            <a:lstStyle/>
            <a:p>
              <a:endParaRPr dirty="0"/>
            </a:p>
          </p:txBody>
        </p:sp>
        <p:sp>
          <p:nvSpPr>
            <p:cNvPr id="49" name="object 49"/>
            <p:cNvSpPr/>
            <p:nvPr/>
          </p:nvSpPr>
          <p:spPr>
            <a:xfrm>
              <a:off x="2499318" y="3014086"/>
              <a:ext cx="0" cy="167005"/>
            </a:xfrm>
            <a:custGeom>
              <a:avLst/>
              <a:gdLst/>
              <a:ahLst/>
              <a:cxnLst/>
              <a:rect l="l" t="t" r="r" b="b"/>
              <a:pathLst>
                <a:path h="167005">
                  <a:moveTo>
                    <a:pt x="0" y="0"/>
                  </a:moveTo>
                  <a:lnTo>
                    <a:pt x="0" y="166894"/>
                  </a:lnTo>
                </a:path>
              </a:pathLst>
            </a:custGeom>
            <a:ln w="21944">
              <a:solidFill>
                <a:srgbClr val="022743"/>
              </a:solidFill>
            </a:ln>
          </p:spPr>
          <p:txBody>
            <a:bodyPr wrap="square" lIns="0" tIns="0" rIns="0" bIns="0" rtlCol="0"/>
            <a:lstStyle/>
            <a:p>
              <a:endParaRPr dirty="0"/>
            </a:p>
          </p:txBody>
        </p:sp>
        <p:sp>
          <p:nvSpPr>
            <p:cNvPr id="50" name="object 50"/>
            <p:cNvSpPr/>
            <p:nvPr/>
          </p:nvSpPr>
          <p:spPr>
            <a:xfrm>
              <a:off x="2562867" y="2970241"/>
              <a:ext cx="0" cy="210820"/>
            </a:xfrm>
            <a:custGeom>
              <a:avLst/>
              <a:gdLst/>
              <a:ahLst/>
              <a:cxnLst/>
              <a:rect l="l" t="t" r="r" b="b"/>
              <a:pathLst>
                <a:path h="210819">
                  <a:moveTo>
                    <a:pt x="0" y="0"/>
                  </a:moveTo>
                  <a:lnTo>
                    <a:pt x="0" y="210739"/>
                  </a:lnTo>
                </a:path>
              </a:pathLst>
            </a:custGeom>
            <a:ln w="21944">
              <a:solidFill>
                <a:srgbClr val="022743"/>
              </a:solidFill>
            </a:ln>
          </p:spPr>
          <p:txBody>
            <a:bodyPr wrap="square" lIns="0" tIns="0" rIns="0" bIns="0" rtlCol="0"/>
            <a:lstStyle/>
            <a:p>
              <a:endParaRPr dirty="0"/>
            </a:p>
          </p:txBody>
        </p:sp>
        <p:sp>
          <p:nvSpPr>
            <p:cNvPr id="51" name="object 51"/>
            <p:cNvSpPr/>
            <p:nvPr/>
          </p:nvSpPr>
          <p:spPr>
            <a:xfrm>
              <a:off x="2626415" y="2936296"/>
              <a:ext cx="0" cy="245110"/>
            </a:xfrm>
            <a:custGeom>
              <a:avLst/>
              <a:gdLst/>
              <a:ahLst/>
              <a:cxnLst/>
              <a:rect l="l" t="t" r="r" b="b"/>
              <a:pathLst>
                <a:path h="245110">
                  <a:moveTo>
                    <a:pt x="0" y="0"/>
                  </a:moveTo>
                  <a:lnTo>
                    <a:pt x="0" y="244684"/>
                  </a:lnTo>
                </a:path>
              </a:pathLst>
            </a:custGeom>
            <a:ln w="21944">
              <a:solidFill>
                <a:srgbClr val="022743"/>
              </a:solidFill>
            </a:ln>
          </p:spPr>
          <p:txBody>
            <a:bodyPr wrap="square" lIns="0" tIns="0" rIns="0" bIns="0" rtlCol="0"/>
            <a:lstStyle/>
            <a:p>
              <a:endParaRPr dirty="0"/>
            </a:p>
          </p:txBody>
        </p:sp>
        <p:sp>
          <p:nvSpPr>
            <p:cNvPr id="52" name="object 52"/>
            <p:cNvSpPr/>
            <p:nvPr/>
          </p:nvSpPr>
          <p:spPr>
            <a:xfrm>
              <a:off x="2689963" y="2926396"/>
              <a:ext cx="0" cy="254635"/>
            </a:xfrm>
            <a:custGeom>
              <a:avLst/>
              <a:gdLst/>
              <a:ahLst/>
              <a:cxnLst/>
              <a:rect l="l" t="t" r="r" b="b"/>
              <a:pathLst>
                <a:path h="254635">
                  <a:moveTo>
                    <a:pt x="0" y="0"/>
                  </a:moveTo>
                  <a:lnTo>
                    <a:pt x="0" y="254584"/>
                  </a:lnTo>
                </a:path>
              </a:pathLst>
            </a:custGeom>
            <a:ln w="21944">
              <a:solidFill>
                <a:srgbClr val="022743"/>
              </a:solidFill>
            </a:ln>
          </p:spPr>
          <p:txBody>
            <a:bodyPr wrap="square" lIns="0" tIns="0" rIns="0" bIns="0" rtlCol="0"/>
            <a:lstStyle/>
            <a:p>
              <a:endParaRPr dirty="0"/>
            </a:p>
          </p:txBody>
        </p:sp>
        <p:sp>
          <p:nvSpPr>
            <p:cNvPr id="53" name="object 53"/>
            <p:cNvSpPr/>
            <p:nvPr/>
          </p:nvSpPr>
          <p:spPr>
            <a:xfrm>
              <a:off x="2753511" y="2970241"/>
              <a:ext cx="0" cy="210820"/>
            </a:xfrm>
            <a:custGeom>
              <a:avLst/>
              <a:gdLst/>
              <a:ahLst/>
              <a:cxnLst/>
              <a:rect l="l" t="t" r="r" b="b"/>
              <a:pathLst>
                <a:path h="210819">
                  <a:moveTo>
                    <a:pt x="0" y="0"/>
                  </a:moveTo>
                  <a:lnTo>
                    <a:pt x="0" y="210739"/>
                  </a:lnTo>
                </a:path>
              </a:pathLst>
            </a:custGeom>
            <a:ln w="21944">
              <a:solidFill>
                <a:srgbClr val="022743"/>
              </a:solidFill>
            </a:ln>
          </p:spPr>
          <p:txBody>
            <a:bodyPr wrap="square" lIns="0" tIns="0" rIns="0" bIns="0" rtlCol="0"/>
            <a:lstStyle/>
            <a:p>
              <a:endParaRPr dirty="0"/>
            </a:p>
          </p:txBody>
        </p:sp>
        <p:sp>
          <p:nvSpPr>
            <p:cNvPr id="54" name="object 54"/>
            <p:cNvSpPr/>
            <p:nvPr/>
          </p:nvSpPr>
          <p:spPr>
            <a:xfrm>
              <a:off x="2817060" y="2936296"/>
              <a:ext cx="0" cy="245110"/>
            </a:xfrm>
            <a:custGeom>
              <a:avLst/>
              <a:gdLst/>
              <a:ahLst/>
              <a:cxnLst/>
              <a:rect l="l" t="t" r="r" b="b"/>
              <a:pathLst>
                <a:path h="245110">
                  <a:moveTo>
                    <a:pt x="0" y="0"/>
                  </a:moveTo>
                  <a:lnTo>
                    <a:pt x="0" y="244684"/>
                  </a:lnTo>
                </a:path>
              </a:pathLst>
            </a:custGeom>
            <a:ln w="21944">
              <a:solidFill>
                <a:srgbClr val="022743"/>
              </a:solidFill>
            </a:ln>
          </p:spPr>
          <p:txBody>
            <a:bodyPr wrap="square" lIns="0" tIns="0" rIns="0" bIns="0" rtlCol="0"/>
            <a:lstStyle/>
            <a:p>
              <a:endParaRPr dirty="0"/>
            </a:p>
          </p:txBody>
        </p:sp>
        <p:sp>
          <p:nvSpPr>
            <p:cNvPr id="55" name="object 55"/>
            <p:cNvSpPr/>
            <p:nvPr/>
          </p:nvSpPr>
          <p:spPr>
            <a:xfrm>
              <a:off x="2880608" y="2903765"/>
              <a:ext cx="0" cy="277495"/>
            </a:xfrm>
            <a:custGeom>
              <a:avLst/>
              <a:gdLst/>
              <a:ahLst/>
              <a:cxnLst/>
              <a:rect l="l" t="t" r="r" b="b"/>
              <a:pathLst>
                <a:path h="277494">
                  <a:moveTo>
                    <a:pt x="0" y="0"/>
                  </a:moveTo>
                  <a:lnTo>
                    <a:pt x="0" y="277214"/>
                  </a:lnTo>
                </a:path>
              </a:pathLst>
            </a:custGeom>
            <a:ln w="21944">
              <a:solidFill>
                <a:srgbClr val="022743"/>
              </a:solidFill>
            </a:ln>
          </p:spPr>
          <p:txBody>
            <a:bodyPr wrap="square" lIns="0" tIns="0" rIns="0" bIns="0" rtlCol="0"/>
            <a:lstStyle/>
            <a:p>
              <a:endParaRPr dirty="0"/>
            </a:p>
          </p:txBody>
        </p:sp>
        <p:sp>
          <p:nvSpPr>
            <p:cNvPr id="56" name="object 56"/>
            <p:cNvSpPr/>
            <p:nvPr/>
          </p:nvSpPr>
          <p:spPr>
            <a:xfrm>
              <a:off x="2944156" y="2869821"/>
              <a:ext cx="0" cy="311785"/>
            </a:xfrm>
            <a:custGeom>
              <a:avLst/>
              <a:gdLst/>
              <a:ahLst/>
              <a:cxnLst/>
              <a:rect l="l" t="t" r="r" b="b"/>
              <a:pathLst>
                <a:path h="311785">
                  <a:moveTo>
                    <a:pt x="0" y="0"/>
                  </a:moveTo>
                  <a:lnTo>
                    <a:pt x="0" y="311159"/>
                  </a:lnTo>
                </a:path>
              </a:pathLst>
            </a:custGeom>
            <a:ln w="21944">
              <a:solidFill>
                <a:srgbClr val="022743"/>
              </a:solidFill>
            </a:ln>
          </p:spPr>
          <p:txBody>
            <a:bodyPr wrap="square" lIns="0" tIns="0" rIns="0" bIns="0" rtlCol="0"/>
            <a:lstStyle/>
            <a:p>
              <a:endParaRPr dirty="0"/>
            </a:p>
          </p:txBody>
        </p:sp>
        <p:sp>
          <p:nvSpPr>
            <p:cNvPr id="57" name="object 57"/>
            <p:cNvSpPr/>
            <p:nvPr/>
          </p:nvSpPr>
          <p:spPr>
            <a:xfrm>
              <a:off x="3007705" y="2825975"/>
              <a:ext cx="0" cy="355600"/>
            </a:xfrm>
            <a:custGeom>
              <a:avLst/>
              <a:gdLst/>
              <a:ahLst/>
              <a:cxnLst/>
              <a:rect l="l" t="t" r="r" b="b"/>
              <a:pathLst>
                <a:path h="355600">
                  <a:moveTo>
                    <a:pt x="0" y="0"/>
                  </a:moveTo>
                  <a:lnTo>
                    <a:pt x="0" y="355004"/>
                  </a:lnTo>
                </a:path>
              </a:pathLst>
            </a:custGeom>
            <a:ln w="21944">
              <a:solidFill>
                <a:srgbClr val="022743"/>
              </a:solidFill>
            </a:ln>
          </p:spPr>
          <p:txBody>
            <a:bodyPr wrap="square" lIns="0" tIns="0" rIns="0" bIns="0" rtlCol="0"/>
            <a:lstStyle/>
            <a:p>
              <a:endParaRPr dirty="0"/>
            </a:p>
          </p:txBody>
        </p:sp>
        <p:sp>
          <p:nvSpPr>
            <p:cNvPr id="58" name="object 58"/>
            <p:cNvSpPr/>
            <p:nvPr/>
          </p:nvSpPr>
          <p:spPr>
            <a:xfrm>
              <a:off x="3071253" y="2793446"/>
              <a:ext cx="0" cy="387985"/>
            </a:xfrm>
            <a:custGeom>
              <a:avLst/>
              <a:gdLst/>
              <a:ahLst/>
              <a:cxnLst/>
              <a:rect l="l" t="t" r="r" b="b"/>
              <a:pathLst>
                <a:path h="387985">
                  <a:moveTo>
                    <a:pt x="0" y="0"/>
                  </a:moveTo>
                  <a:lnTo>
                    <a:pt x="0" y="387534"/>
                  </a:lnTo>
                </a:path>
              </a:pathLst>
            </a:custGeom>
            <a:ln w="21944">
              <a:solidFill>
                <a:srgbClr val="022743"/>
              </a:solidFill>
            </a:ln>
          </p:spPr>
          <p:txBody>
            <a:bodyPr wrap="square" lIns="0" tIns="0" rIns="0" bIns="0" rtlCol="0"/>
            <a:lstStyle/>
            <a:p>
              <a:endParaRPr dirty="0"/>
            </a:p>
          </p:txBody>
        </p:sp>
        <p:sp>
          <p:nvSpPr>
            <p:cNvPr id="59" name="object 59"/>
            <p:cNvSpPr/>
            <p:nvPr/>
          </p:nvSpPr>
          <p:spPr>
            <a:xfrm>
              <a:off x="4993778" y="2550982"/>
              <a:ext cx="280670" cy="264160"/>
            </a:xfrm>
            <a:custGeom>
              <a:avLst/>
              <a:gdLst/>
              <a:ahLst/>
              <a:cxnLst/>
              <a:rect l="l" t="t" r="r" b="b"/>
              <a:pathLst>
                <a:path w="280670" h="264160">
                  <a:moveTo>
                    <a:pt x="140905" y="0"/>
                  </a:moveTo>
                  <a:lnTo>
                    <a:pt x="183057" y="86420"/>
                  </a:lnTo>
                  <a:lnTo>
                    <a:pt x="280607" y="100824"/>
                  </a:lnTo>
                  <a:lnTo>
                    <a:pt x="210756" y="169240"/>
                  </a:lnTo>
                  <a:lnTo>
                    <a:pt x="226412" y="264063"/>
                  </a:lnTo>
                  <a:lnTo>
                    <a:pt x="140905" y="219652"/>
                  </a:lnTo>
                  <a:lnTo>
                    <a:pt x="54194" y="264063"/>
                  </a:lnTo>
                  <a:lnTo>
                    <a:pt x="69850" y="169240"/>
                  </a:lnTo>
                  <a:lnTo>
                    <a:pt x="0" y="100824"/>
                  </a:lnTo>
                  <a:lnTo>
                    <a:pt x="97550" y="86420"/>
                  </a:lnTo>
                  <a:lnTo>
                    <a:pt x="140905" y="0"/>
                  </a:lnTo>
                  <a:close/>
                </a:path>
              </a:pathLst>
            </a:custGeom>
            <a:ln w="21807">
              <a:solidFill>
                <a:srgbClr val="022743"/>
              </a:solidFill>
            </a:ln>
          </p:spPr>
          <p:txBody>
            <a:bodyPr wrap="square" lIns="0" tIns="0" rIns="0" bIns="0" rtlCol="0"/>
            <a:lstStyle/>
            <a:p>
              <a:endParaRPr dirty="0"/>
            </a:p>
          </p:txBody>
        </p:sp>
        <p:pic>
          <p:nvPicPr>
            <p:cNvPr id="60" name="object 60"/>
            <p:cNvPicPr/>
            <p:nvPr/>
          </p:nvPicPr>
          <p:blipFill>
            <a:blip r:embed="rId4" cstate="print"/>
            <a:stretch>
              <a:fillRect/>
            </a:stretch>
          </p:blipFill>
          <p:spPr>
            <a:xfrm>
              <a:off x="4502349" y="2595292"/>
              <a:ext cx="184391" cy="175444"/>
            </a:xfrm>
            <a:prstGeom prst="rect">
              <a:avLst/>
            </a:prstGeom>
          </p:spPr>
        </p:pic>
        <p:pic>
          <p:nvPicPr>
            <p:cNvPr id="61" name="object 61"/>
            <p:cNvPicPr/>
            <p:nvPr/>
          </p:nvPicPr>
          <p:blipFill>
            <a:blip r:embed="rId4" cstate="print"/>
            <a:stretch>
              <a:fillRect/>
            </a:stretch>
          </p:blipFill>
          <p:spPr>
            <a:xfrm>
              <a:off x="4748030" y="2595293"/>
              <a:ext cx="184391" cy="175444"/>
            </a:xfrm>
            <a:prstGeom prst="rect">
              <a:avLst/>
            </a:prstGeom>
          </p:spPr>
        </p:pic>
        <p:pic>
          <p:nvPicPr>
            <p:cNvPr id="62" name="object 62"/>
            <p:cNvPicPr/>
            <p:nvPr/>
          </p:nvPicPr>
          <p:blipFill>
            <a:blip r:embed="rId5" cstate="print"/>
            <a:stretch>
              <a:fillRect/>
            </a:stretch>
          </p:blipFill>
          <p:spPr>
            <a:xfrm>
              <a:off x="5217698" y="3008200"/>
              <a:ext cx="160314" cy="78203"/>
            </a:xfrm>
            <a:prstGeom prst="rect">
              <a:avLst/>
            </a:prstGeom>
          </p:spPr>
        </p:pic>
        <p:sp>
          <p:nvSpPr>
            <p:cNvPr id="63" name="object 63"/>
            <p:cNvSpPr/>
            <p:nvPr/>
          </p:nvSpPr>
          <p:spPr>
            <a:xfrm>
              <a:off x="4987041" y="2865463"/>
              <a:ext cx="243204" cy="438150"/>
            </a:xfrm>
            <a:custGeom>
              <a:avLst/>
              <a:gdLst/>
              <a:ahLst/>
              <a:cxnLst/>
              <a:rect l="l" t="t" r="r" b="b"/>
              <a:pathLst>
                <a:path w="243204" h="438150">
                  <a:moveTo>
                    <a:pt x="140416" y="438104"/>
                  </a:moveTo>
                  <a:lnTo>
                    <a:pt x="94652" y="381691"/>
                  </a:lnTo>
                  <a:lnTo>
                    <a:pt x="86071" y="371357"/>
                  </a:lnTo>
                  <a:lnTo>
                    <a:pt x="78393" y="360236"/>
                  </a:lnTo>
                  <a:lnTo>
                    <a:pt x="71619" y="348439"/>
                  </a:lnTo>
                  <a:lnTo>
                    <a:pt x="65748" y="336080"/>
                  </a:lnTo>
                  <a:lnTo>
                    <a:pt x="51183" y="301047"/>
                  </a:lnTo>
                  <a:lnTo>
                    <a:pt x="33231" y="257461"/>
                  </a:lnTo>
                  <a:lnTo>
                    <a:pt x="15279" y="213876"/>
                  </a:lnTo>
                  <a:lnTo>
                    <a:pt x="715" y="178842"/>
                  </a:lnTo>
                  <a:lnTo>
                    <a:pt x="0" y="171622"/>
                  </a:lnTo>
                  <a:lnTo>
                    <a:pt x="3123" y="163389"/>
                  </a:lnTo>
                  <a:lnTo>
                    <a:pt x="9860" y="155380"/>
                  </a:lnTo>
                  <a:lnTo>
                    <a:pt x="19984" y="148835"/>
                  </a:lnTo>
                  <a:lnTo>
                    <a:pt x="32667" y="146228"/>
                  </a:lnTo>
                  <a:lnTo>
                    <a:pt x="44672" y="148685"/>
                  </a:lnTo>
                  <a:lnTo>
                    <a:pt x="54872" y="155418"/>
                  </a:lnTo>
                  <a:lnTo>
                    <a:pt x="62135" y="165639"/>
                  </a:lnTo>
                  <a:lnTo>
                    <a:pt x="103082" y="266463"/>
                  </a:lnTo>
                  <a:lnTo>
                    <a:pt x="103082" y="34808"/>
                  </a:lnTo>
                  <a:lnTo>
                    <a:pt x="105622" y="21267"/>
                  </a:lnTo>
                  <a:lnTo>
                    <a:pt x="112566" y="10202"/>
                  </a:lnTo>
                  <a:lnTo>
                    <a:pt x="122897" y="2738"/>
                  </a:lnTo>
                  <a:lnTo>
                    <a:pt x="135599" y="0"/>
                  </a:lnTo>
                  <a:lnTo>
                    <a:pt x="148301" y="2738"/>
                  </a:lnTo>
                  <a:lnTo>
                    <a:pt x="158632" y="10202"/>
                  </a:lnTo>
                  <a:lnTo>
                    <a:pt x="165575" y="21267"/>
                  </a:lnTo>
                  <a:lnTo>
                    <a:pt x="168116" y="34808"/>
                  </a:lnTo>
                  <a:lnTo>
                    <a:pt x="168116" y="171641"/>
                  </a:lnTo>
                  <a:lnTo>
                    <a:pt x="171032" y="158963"/>
                  </a:lnTo>
                  <a:lnTo>
                    <a:pt x="178804" y="148535"/>
                  </a:lnTo>
                  <a:lnTo>
                    <a:pt x="189963" y="141258"/>
                  </a:lnTo>
                  <a:lnTo>
                    <a:pt x="203041" y="138033"/>
                  </a:lnTo>
                  <a:lnTo>
                    <a:pt x="217888" y="139908"/>
                  </a:lnTo>
                  <a:lnTo>
                    <a:pt x="230590" y="147635"/>
                  </a:lnTo>
                  <a:lnTo>
                    <a:pt x="239453" y="158963"/>
                  </a:lnTo>
                  <a:lnTo>
                    <a:pt x="242784" y="171641"/>
                  </a:lnTo>
                </a:path>
              </a:pathLst>
            </a:custGeom>
            <a:ln w="21829">
              <a:solidFill>
                <a:srgbClr val="022743"/>
              </a:solidFill>
            </a:ln>
          </p:spPr>
          <p:txBody>
            <a:bodyPr wrap="square" lIns="0" tIns="0" rIns="0" bIns="0" rtlCol="0"/>
            <a:lstStyle/>
            <a:p>
              <a:endParaRPr dirty="0"/>
            </a:p>
          </p:txBody>
        </p:sp>
        <p:sp>
          <p:nvSpPr>
            <p:cNvPr id="64" name="object 64"/>
            <p:cNvSpPr/>
            <p:nvPr/>
          </p:nvSpPr>
          <p:spPr>
            <a:xfrm>
              <a:off x="5310515" y="3074313"/>
              <a:ext cx="58419" cy="234315"/>
            </a:xfrm>
            <a:custGeom>
              <a:avLst/>
              <a:gdLst/>
              <a:ahLst/>
              <a:cxnLst/>
              <a:rect l="l" t="t" r="r" b="b"/>
              <a:pathLst>
                <a:path w="58420" h="234314">
                  <a:moveTo>
                    <a:pt x="0" y="234056"/>
                  </a:moveTo>
                  <a:lnTo>
                    <a:pt x="11685" y="193883"/>
                  </a:lnTo>
                  <a:lnTo>
                    <a:pt x="44559" y="129631"/>
                  </a:lnTo>
                  <a:lnTo>
                    <a:pt x="50186" y="116802"/>
                  </a:lnTo>
                  <a:lnTo>
                    <a:pt x="54345" y="103524"/>
                  </a:lnTo>
                  <a:lnTo>
                    <a:pt x="56923" y="89796"/>
                  </a:lnTo>
                  <a:lnTo>
                    <a:pt x="57807" y="75618"/>
                  </a:lnTo>
                  <a:lnTo>
                    <a:pt x="57807" y="0"/>
                  </a:lnTo>
                </a:path>
              </a:pathLst>
            </a:custGeom>
            <a:ln w="21842">
              <a:solidFill>
                <a:srgbClr val="022743"/>
              </a:solidFill>
            </a:ln>
          </p:spPr>
          <p:txBody>
            <a:bodyPr wrap="square" lIns="0" tIns="0" rIns="0" bIns="0" rtlCol="0"/>
            <a:lstStyle/>
            <a:p>
              <a:endParaRPr dirty="0"/>
            </a:p>
          </p:txBody>
        </p:sp>
        <p:sp>
          <p:nvSpPr>
            <p:cNvPr id="65" name="object 65"/>
            <p:cNvSpPr/>
            <p:nvPr/>
          </p:nvSpPr>
          <p:spPr>
            <a:xfrm>
              <a:off x="5117823" y="3303569"/>
              <a:ext cx="194310" cy="83185"/>
            </a:xfrm>
            <a:custGeom>
              <a:avLst/>
              <a:gdLst/>
              <a:ahLst/>
              <a:cxnLst/>
              <a:rect l="l" t="t" r="r" b="b"/>
              <a:pathLst>
                <a:path w="194310" h="83185">
                  <a:moveTo>
                    <a:pt x="0" y="0"/>
                  </a:moveTo>
                  <a:lnTo>
                    <a:pt x="193896" y="0"/>
                  </a:lnTo>
                  <a:lnTo>
                    <a:pt x="193896" y="82819"/>
                  </a:lnTo>
                  <a:lnTo>
                    <a:pt x="0" y="82819"/>
                  </a:lnTo>
                  <a:lnTo>
                    <a:pt x="0" y="0"/>
                  </a:lnTo>
                  <a:close/>
                </a:path>
              </a:pathLst>
            </a:custGeom>
            <a:ln w="21784">
              <a:solidFill>
                <a:srgbClr val="022743"/>
              </a:solidFill>
            </a:ln>
          </p:spPr>
          <p:txBody>
            <a:bodyPr wrap="square" lIns="0" tIns="0" rIns="0" bIns="0" rtlCol="0"/>
            <a:lstStyle/>
            <a:p>
              <a:endParaRPr dirty="0"/>
            </a:p>
          </p:txBody>
        </p:sp>
        <p:sp>
          <p:nvSpPr>
            <p:cNvPr id="66" name="object 66"/>
            <p:cNvSpPr/>
            <p:nvPr/>
          </p:nvSpPr>
          <p:spPr>
            <a:xfrm>
              <a:off x="5145523" y="3340778"/>
              <a:ext cx="18415" cy="0"/>
            </a:xfrm>
            <a:custGeom>
              <a:avLst/>
              <a:gdLst/>
              <a:ahLst/>
              <a:cxnLst/>
              <a:rect l="l" t="t" r="r" b="b"/>
              <a:pathLst>
                <a:path w="18414">
                  <a:moveTo>
                    <a:pt x="0" y="0"/>
                  </a:moveTo>
                  <a:lnTo>
                    <a:pt x="18064" y="0"/>
                  </a:lnTo>
                </a:path>
              </a:pathLst>
            </a:custGeom>
            <a:ln w="21773">
              <a:solidFill>
                <a:srgbClr val="022743"/>
              </a:solidFill>
            </a:ln>
          </p:spPr>
          <p:txBody>
            <a:bodyPr wrap="square" lIns="0" tIns="0" rIns="0" bIns="0" rtlCol="0"/>
            <a:lstStyle/>
            <a:p>
              <a:endParaRPr dirty="0"/>
            </a:p>
          </p:txBody>
        </p:sp>
        <p:sp>
          <p:nvSpPr>
            <p:cNvPr id="67" name="object 67"/>
            <p:cNvSpPr/>
            <p:nvPr/>
          </p:nvSpPr>
          <p:spPr>
            <a:xfrm>
              <a:off x="4513253" y="2899073"/>
              <a:ext cx="393065" cy="278765"/>
            </a:xfrm>
            <a:custGeom>
              <a:avLst/>
              <a:gdLst/>
              <a:ahLst/>
              <a:cxnLst/>
              <a:rect l="l" t="t" r="r" b="b"/>
              <a:pathLst>
                <a:path w="393064" h="278764">
                  <a:moveTo>
                    <a:pt x="392609" y="0"/>
                  </a:moveTo>
                  <a:lnTo>
                    <a:pt x="387482" y="41141"/>
                  </a:lnTo>
                  <a:lnTo>
                    <a:pt x="373392" y="78858"/>
                  </a:lnTo>
                  <a:lnTo>
                    <a:pt x="351289" y="113236"/>
                  </a:lnTo>
                  <a:lnTo>
                    <a:pt x="322123" y="144362"/>
                  </a:lnTo>
                  <a:lnTo>
                    <a:pt x="286844" y="172323"/>
                  </a:lnTo>
                  <a:lnTo>
                    <a:pt x="246402" y="197206"/>
                  </a:lnTo>
                  <a:lnTo>
                    <a:pt x="201747" y="219096"/>
                  </a:lnTo>
                  <a:lnTo>
                    <a:pt x="153829" y="238080"/>
                  </a:lnTo>
                  <a:lnTo>
                    <a:pt x="103599" y="254246"/>
                  </a:lnTo>
                  <a:lnTo>
                    <a:pt x="52005" y="267679"/>
                  </a:lnTo>
                  <a:lnTo>
                    <a:pt x="0" y="278466"/>
                  </a:lnTo>
                </a:path>
              </a:pathLst>
            </a:custGeom>
            <a:ln w="21797">
              <a:solidFill>
                <a:srgbClr val="022743"/>
              </a:solidFill>
            </a:ln>
          </p:spPr>
          <p:txBody>
            <a:bodyPr wrap="square" lIns="0" tIns="0" rIns="0" bIns="0" rtlCol="0"/>
            <a:lstStyle/>
            <a:p>
              <a:endParaRPr dirty="0"/>
            </a:p>
          </p:txBody>
        </p:sp>
        <p:sp>
          <p:nvSpPr>
            <p:cNvPr id="68" name="object 68"/>
            <p:cNvSpPr/>
            <p:nvPr/>
          </p:nvSpPr>
          <p:spPr>
            <a:xfrm>
              <a:off x="4836012" y="2899073"/>
              <a:ext cx="125730" cy="69850"/>
            </a:xfrm>
            <a:custGeom>
              <a:avLst/>
              <a:gdLst/>
              <a:ahLst/>
              <a:cxnLst/>
              <a:rect l="l" t="t" r="r" b="b"/>
              <a:pathLst>
                <a:path w="125729" h="69850">
                  <a:moveTo>
                    <a:pt x="0" y="55213"/>
                  </a:moveTo>
                  <a:lnTo>
                    <a:pt x="69850" y="0"/>
                  </a:lnTo>
                  <a:lnTo>
                    <a:pt x="125249" y="69616"/>
                  </a:lnTo>
                </a:path>
              </a:pathLst>
            </a:custGeom>
            <a:ln w="21790">
              <a:solidFill>
                <a:srgbClr val="022743"/>
              </a:solidFill>
            </a:ln>
          </p:spPr>
          <p:txBody>
            <a:bodyPr wrap="square" lIns="0" tIns="0" rIns="0" bIns="0" rtlCol="0"/>
            <a:lstStyle/>
            <a:p>
              <a:endParaRPr dirty="0"/>
            </a:p>
          </p:txBody>
        </p:sp>
        <p:sp>
          <p:nvSpPr>
            <p:cNvPr id="69" name="object 69"/>
            <p:cNvSpPr/>
            <p:nvPr/>
          </p:nvSpPr>
          <p:spPr>
            <a:xfrm>
              <a:off x="4527705" y="3202746"/>
              <a:ext cx="166370" cy="147955"/>
            </a:xfrm>
            <a:custGeom>
              <a:avLst/>
              <a:gdLst/>
              <a:ahLst/>
              <a:cxnLst/>
              <a:rect l="l" t="t" r="r" b="b"/>
              <a:pathLst>
                <a:path w="166370" h="147954">
                  <a:moveTo>
                    <a:pt x="0" y="55213"/>
                  </a:moveTo>
                  <a:lnTo>
                    <a:pt x="55398" y="55213"/>
                  </a:lnTo>
                  <a:lnTo>
                    <a:pt x="55398" y="147635"/>
                  </a:lnTo>
                  <a:lnTo>
                    <a:pt x="0" y="147635"/>
                  </a:lnTo>
                  <a:lnTo>
                    <a:pt x="0" y="55213"/>
                  </a:lnTo>
                  <a:close/>
                </a:path>
                <a:path w="166370" h="147954">
                  <a:moveTo>
                    <a:pt x="110797" y="0"/>
                  </a:moveTo>
                  <a:lnTo>
                    <a:pt x="166196" y="0"/>
                  </a:lnTo>
                  <a:lnTo>
                    <a:pt x="166196" y="147635"/>
                  </a:lnTo>
                  <a:lnTo>
                    <a:pt x="110797" y="147635"/>
                  </a:lnTo>
                  <a:lnTo>
                    <a:pt x="110797" y="0"/>
                  </a:lnTo>
                  <a:close/>
                </a:path>
              </a:pathLst>
            </a:custGeom>
            <a:ln w="21809">
              <a:solidFill>
                <a:srgbClr val="022743"/>
              </a:solidFill>
            </a:ln>
          </p:spPr>
          <p:txBody>
            <a:bodyPr wrap="square" lIns="0" tIns="0" rIns="0" bIns="0" rtlCol="0"/>
            <a:lstStyle/>
            <a:p>
              <a:endParaRPr dirty="0"/>
            </a:p>
          </p:txBody>
        </p:sp>
        <p:sp>
          <p:nvSpPr>
            <p:cNvPr id="70" name="object 70"/>
            <p:cNvSpPr/>
            <p:nvPr/>
          </p:nvSpPr>
          <p:spPr>
            <a:xfrm>
              <a:off x="4749300" y="3147534"/>
              <a:ext cx="55880" cy="203200"/>
            </a:xfrm>
            <a:custGeom>
              <a:avLst/>
              <a:gdLst/>
              <a:ahLst/>
              <a:cxnLst/>
              <a:rect l="l" t="t" r="r" b="b"/>
              <a:pathLst>
                <a:path w="55879" h="203200">
                  <a:moveTo>
                    <a:pt x="0" y="0"/>
                  </a:moveTo>
                  <a:lnTo>
                    <a:pt x="55398" y="0"/>
                  </a:lnTo>
                  <a:lnTo>
                    <a:pt x="55398" y="202848"/>
                  </a:lnTo>
                  <a:lnTo>
                    <a:pt x="0" y="202848"/>
                  </a:lnTo>
                  <a:lnTo>
                    <a:pt x="0" y="0"/>
                  </a:lnTo>
                  <a:close/>
                </a:path>
              </a:pathLst>
            </a:custGeom>
            <a:ln w="21841">
              <a:solidFill>
                <a:srgbClr val="022743"/>
              </a:solidFill>
            </a:ln>
          </p:spPr>
          <p:txBody>
            <a:bodyPr wrap="square" lIns="0" tIns="0" rIns="0" bIns="0" rtlCol="0"/>
            <a:lstStyle/>
            <a:p>
              <a:endParaRPr dirty="0"/>
            </a:p>
          </p:txBody>
        </p:sp>
        <p:sp>
          <p:nvSpPr>
            <p:cNvPr id="71" name="object 71"/>
            <p:cNvSpPr/>
            <p:nvPr/>
          </p:nvSpPr>
          <p:spPr>
            <a:xfrm>
              <a:off x="4860098" y="3092321"/>
              <a:ext cx="55880" cy="257175"/>
            </a:xfrm>
            <a:custGeom>
              <a:avLst/>
              <a:gdLst/>
              <a:ahLst/>
              <a:cxnLst/>
              <a:rect l="l" t="t" r="r" b="b"/>
              <a:pathLst>
                <a:path w="55879" h="257175">
                  <a:moveTo>
                    <a:pt x="0" y="0"/>
                  </a:moveTo>
                  <a:lnTo>
                    <a:pt x="55398" y="0"/>
                  </a:lnTo>
                  <a:lnTo>
                    <a:pt x="55398" y="256861"/>
                  </a:lnTo>
                  <a:lnTo>
                    <a:pt x="0" y="256861"/>
                  </a:lnTo>
                  <a:lnTo>
                    <a:pt x="0" y="0"/>
                  </a:lnTo>
                  <a:close/>
                </a:path>
              </a:pathLst>
            </a:custGeom>
            <a:ln w="21843">
              <a:solidFill>
                <a:srgbClr val="022743"/>
              </a:solidFill>
            </a:ln>
          </p:spPr>
          <p:txBody>
            <a:bodyPr wrap="square" lIns="0" tIns="0" rIns="0" bIns="0" rtlCol="0"/>
            <a:lstStyle/>
            <a:p>
              <a:endParaRPr dirty="0"/>
            </a:p>
          </p:txBody>
        </p:sp>
        <p:sp>
          <p:nvSpPr>
            <p:cNvPr id="72" name="object 72"/>
            <p:cNvSpPr/>
            <p:nvPr/>
          </p:nvSpPr>
          <p:spPr>
            <a:xfrm>
              <a:off x="4500005" y="3386392"/>
              <a:ext cx="461645" cy="0"/>
            </a:xfrm>
            <a:custGeom>
              <a:avLst/>
              <a:gdLst/>
              <a:ahLst/>
              <a:cxnLst/>
              <a:rect l="l" t="t" r="r" b="b"/>
              <a:pathLst>
                <a:path w="461645">
                  <a:moveTo>
                    <a:pt x="0" y="0"/>
                  </a:moveTo>
                  <a:lnTo>
                    <a:pt x="461256" y="0"/>
                  </a:lnTo>
                </a:path>
              </a:pathLst>
            </a:custGeom>
            <a:ln w="21773">
              <a:solidFill>
                <a:srgbClr val="022743"/>
              </a:solidFill>
            </a:ln>
          </p:spPr>
          <p:txBody>
            <a:bodyPr wrap="square" lIns="0" tIns="0" rIns="0" bIns="0" rtlCol="0"/>
            <a:lstStyle/>
            <a:p>
              <a:endParaRPr dirty="0"/>
            </a:p>
          </p:txBody>
        </p:sp>
        <p:sp>
          <p:nvSpPr>
            <p:cNvPr id="73" name="object 73"/>
            <p:cNvSpPr/>
            <p:nvPr/>
          </p:nvSpPr>
          <p:spPr>
            <a:xfrm>
              <a:off x="6663501" y="3160639"/>
              <a:ext cx="1005205" cy="223520"/>
            </a:xfrm>
            <a:custGeom>
              <a:avLst/>
              <a:gdLst/>
              <a:ahLst/>
              <a:cxnLst/>
              <a:rect l="l" t="t" r="r" b="b"/>
              <a:pathLst>
                <a:path w="1005204" h="223520">
                  <a:moveTo>
                    <a:pt x="0" y="0"/>
                  </a:moveTo>
                  <a:lnTo>
                    <a:pt x="1004669" y="223326"/>
                  </a:lnTo>
                </a:path>
              </a:pathLst>
            </a:custGeom>
            <a:ln w="21936">
              <a:solidFill>
                <a:srgbClr val="022743"/>
              </a:solidFill>
            </a:ln>
          </p:spPr>
          <p:txBody>
            <a:bodyPr wrap="square" lIns="0" tIns="0" rIns="0" bIns="0" rtlCol="0"/>
            <a:lstStyle/>
            <a:p>
              <a:endParaRPr dirty="0"/>
            </a:p>
          </p:txBody>
        </p:sp>
        <p:sp>
          <p:nvSpPr>
            <p:cNvPr id="74" name="object 74"/>
            <p:cNvSpPr/>
            <p:nvPr/>
          </p:nvSpPr>
          <p:spPr>
            <a:xfrm>
              <a:off x="6858854" y="2953958"/>
              <a:ext cx="0" cy="191770"/>
            </a:xfrm>
            <a:custGeom>
              <a:avLst/>
              <a:gdLst/>
              <a:ahLst/>
              <a:cxnLst/>
              <a:rect l="l" t="t" r="r" b="b"/>
              <a:pathLst>
                <a:path h="191769">
                  <a:moveTo>
                    <a:pt x="0" y="191423"/>
                  </a:moveTo>
                  <a:lnTo>
                    <a:pt x="0" y="0"/>
                  </a:lnTo>
                </a:path>
              </a:pathLst>
            </a:custGeom>
            <a:ln w="22060">
              <a:solidFill>
                <a:srgbClr val="022743"/>
              </a:solidFill>
            </a:ln>
          </p:spPr>
          <p:txBody>
            <a:bodyPr wrap="square" lIns="0" tIns="0" rIns="0" bIns="0" rtlCol="0"/>
            <a:lstStyle/>
            <a:p>
              <a:endParaRPr dirty="0"/>
            </a:p>
          </p:txBody>
        </p:sp>
        <p:sp>
          <p:nvSpPr>
            <p:cNvPr id="75" name="object 75"/>
            <p:cNvSpPr/>
            <p:nvPr/>
          </p:nvSpPr>
          <p:spPr>
            <a:xfrm>
              <a:off x="6791876" y="2763922"/>
              <a:ext cx="0" cy="156845"/>
            </a:xfrm>
            <a:custGeom>
              <a:avLst/>
              <a:gdLst/>
              <a:ahLst/>
              <a:cxnLst/>
              <a:rect l="l" t="t" r="r" b="b"/>
              <a:pathLst>
                <a:path h="156844">
                  <a:moveTo>
                    <a:pt x="0" y="156744"/>
                  </a:moveTo>
                  <a:lnTo>
                    <a:pt x="0" y="0"/>
                  </a:lnTo>
                </a:path>
              </a:pathLst>
            </a:custGeom>
            <a:ln w="22060">
              <a:solidFill>
                <a:srgbClr val="022743"/>
              </a:solidFill>
            </a:ln>
          </p:spPr>
          <p:txBody>
            <a:bodyPr wrap="square" lIns="0" tIns="0" rIns="0" bIns="0" rtlCol="0"/>
            <a:lstStyle/>
            <a:p>
              <a:endParaRPr dirty="0"/>
            </a:p>
          </p:txBody>
        </p:sp>
        <p:sp>
          <p:nvSpPr>
            <p:cNvPr id="76" name="object 76"/>
            <p:cNvSpPr/>
            <p:nvPr/>
          </p:nvSpPr>
          <p:spPr>
            <a:xfrm>
              <a:off x="6925831" y="2763922"/>
              <a:ext cx="0" cy="156845"/>
            </a:xfrm>
            <a:custGeom>
              <a:avLst/>
              <a:gdLst/>
              <a:ahLst/>
              <a:cxnLst/>
              <a:rect l="l" t="t" r="r" b="b"/>
              <a:pathLst>
                <a:path h="156844">
                  <a:moveTo>
                    <a:pt x="0" y="156744"/>
                  </a:moveTo>
                  <a:lnTo>
                    <a:pt x="0" y="0"/>
                  </a:lnTo>
                </a:path>
              </a:pathLst>
            </a:custGeom>
            <a:ln w="22060">
              <a:solidFill>
                <a:srgbClr val="022743"/>
              </a:solidFill>
            </a:ln>
          </p:spPr>
          <p:txBody>
            <a:bodyPr wrap="square" lIns="0" tIns="0" rIns="0" bIns="0" rtlCol="0"/>
            <a:lstStyle/>
            <a:p>
              <a:endParaRPr dirty="0"/>
            </a:p>
          </p:txBody>
        </p:sp>
        <p:sp>
          <p:nvSpPr>
            <p:cNvPr id="77" name="object 77"/>
            <p:cNvSpPr/>
            <p:nvPr/>
          </p:nvSpPr>
          <p:spPr>
            <a:xfrm>
              <a:off x="6747224" y="2697341"/>
              <a:ext cx="224790" cy="447040"/>
            </a:xfrm>
            <a:custGeom>
              <a:avLst/>
              <a:gdLst/>
              <a:ahLst/>
              <a:cxnLst/>
              <a:rect l="l" t="t" r="r" b="b"/>
              <a:pathLst>
                <a:path w="224790" h="447039">
                  <a:moveTo>
                    <a:pt x="188375" y="0"/>
                  </a:moveTo>
                  <a:lnTo>
                    <a:pt x="202285" y="2904"/>
                  </a:lnTo>
                  <a:lnTo>
                    <a:pt x="213841" y="10750"/>
                  </a:lnTo>
                  <a:lnTo>
                    <a:pt x="221733" y="22237"/>
                  </a:lnTo>
                  <a:lnTo>
                    <a:pt x="224655" y="36065"/>
                  </a:lnTo>
                  <a:lnTo>
                    <a:pt x="224655" y="223326"/>
                  </a:lnTo>
                  <a:lnTo>
                    <a:pt x="180003" y="223326"/>
                  </a:lnTo>
                  <a:lnTo>
                    <a:pt x="167444" y="446653"/>
                  </a:lnTo>
                  <a:lnTo>
                    <a:pt x="55814" y="446653"/>
                  </a:lnTo>
                  <a:lnTo>
                    <a:pt x="44651" y="223326"/>
                  </a:lnTo>
                  <a:lnTo>
                    <a:pt x="0" y="223326"/>
                  </a:lnTo>
                  <a:lnTo>
                    <a:pt x="0" y="36065"/>
                  </a:lnTo>
                  <a:lnTo>
                    <a:pt x="2921" y="22237"/>
                  </a:lnTo>
                  <a:lnTo>
                    <a:pt x="10814" y="10750"/>
                  </a:lnTo>
                  <a:lnTo>
                    <a:pt x="22369" y="2904"/>
                  </a:lnTo>
                  <a:lnTo>
                    <a:pt x="36279" y="0"/>
                  </a:lnTo>
                  <a:lnTo>
                    <a:pt x="188375" y="0"/>
                  </a:lnTo>
                  <a:close/>
                </a:path>
              </a:pathLst>
            </a:custGeom>
            <a:ln w="22034">
              <a:solidFill>
                <a:srgbClr val="022743"/>
              </a:solidFill>
            </a:ln>
          </p:spPr>
          <p:txBody>
            <a:bodyPr wrap="square" lIns="0" tIns="0" rIns="0" bIns="0" rtlCol="0"/>
            <a:lstStyle/>
            <a:p>
              <a:endParaRPr dirty="0"/>
            </a:p>
          </p:txBody>
        </p:sp>
        <p:sp>
          <p:nvSpPr>
            <p:cNvPr id="78" name="object 78"/>
            <p:cNvSpPr/>
            <p:nvPr/>
          </p:nvSpPr>
          <p:spPr>
            <a:xfrm>
              <a:off x="7165836" y="2955346"/>
              <a:ext cx="0" cy="191770"/>
            </a:xfrm>
            <a:custGeom>
              <a:avLst/>
              <a:gdLst/>
              <a:ahLst/>
              <a:cxnLst/>
              <a:rect l="l" t="t" r="r" b="b"/>
              <a:pathLst>
                <a:path h="191769">
                  <a:moveTo>
                    <a:pt x="0" y="191423"/>
                  </a:moveTo>
                  <a:lnTo>
                    <a:pt x="0" y="0"/>
                  </a:lnTo>
                </a:path>
              </a:pathLst>
            </a:custGeom>
            <a:ln w="22060">
              <a:solidFill>
                <a:srgbClr val="022743"/>
              </a:solidFill>
            </a:ln>
          </p:spPr>
          <p:txBody>
            <a:bodyPr wrap="square" lIns="0" tIns="0" rIns="0" bIns="0" rtlCol="0"/>
            <a:lstStyle/>
            <a:p>
              <a:endParaRPr dirty="0"/>
            </a:p>
          </p:txBody>
        </p:sp>
        <p:sp>
          <p:nvSpPr>
            <p:cNvPr id="79" name="object 79"/>
            <p:cNvSpPr/>
            <p:nvPr/>
          </p:nvSpPr>
          <p:spPr>
            <a:xfrm>
              <a:off x="7098858" y="2765311"/>
              <a:ext cx="0" cy="156845"/>
            </a:xfrm>
            <a:custGeom>
              <a:avLst/>
              <a:gdLst/>
              <a:ahLst/>
              <a:cxnLst/>
              <a:rect l="l" t="t" r="r" b="b"/>
              <a:pathLst>
                <a:path h="156844">
                  <a:moveTo>
                    <a:pt x="0" y="156744"/>
                  </a:moveTo>
                  <a:lnTo>
                    <a:pt x="0" y="0"/>
                  </a:lnTo>
                </a:path>
              </a:pathLst>
            </a:custGeom>
            <a:ln w="22060">
              <a:solidFill>
                <a:srgbClr val="022743"/>
              </a:solidFill>
            </a:ln>
          </p:spPr>
          <p:txBody>
            <a:bodyPr wrap="square" lIns="0" tIns="0" rIns="0" bIns="0" rtlCol="0"/>
            <a:lstStyle/>
            <a:p>
              <a:endParaRPr dirty="0"/>
            </a:p>
          </p:txBody>
        </p:sp>
        <p:sp>
          <p:nvSpPr>
            <p:cNvPr id="80" name="object 80"/>
            <p:cNvSpPr/>
            <p:nvPr/>
          </p:nvSpPr>
          <p:spPr>
            <a:xfrm>
              <a:off x="7232814" y="2765311"/>
              <a:ext cx="0" cy="156845"/>
            </a:xfrm>
            <a:custGeom>
              <a:avLst/>
              <a:gdLst/>
              <a:ahLst/>
              <a:cxnLst/>
              <a:rect l="l" t="t" r="r" b="b"/>
              <a:pathLst>
                <a:path h="156844">
                  <a:moveTo>
                    <a:pt x="0" y="156744"/>
                  </a:moveTo>
                  <a:lnTo>
                    <a:pt x="0" y="0"/>
                  </a:lnTo>
                </a:path>
              </a:pathLst>
            </a:custGeom>
            <a:ln w="22060">
              <a:solidFill>
                <a:srgbClr val="022743"/>
              </a:solidFill>
            </a:ln>
          </p:spPr>
          <p:txBody>
            <a:bodyPr wrap="square" lIns="0" tIns="0" rIns="0" bIns="0" rtlCol="0"/>
            <a:lstStyle/>
            <a:p>
              <a:endParaRPr dirty="0"/>
            </a:p>
          </p:txBody>
        </p:sp>
        <p:sp>
          <p:nvSpPr>
            <p:cNvPr id="81" name="object 81"/>
            <p:cNvSpPr/>
            <p:nvPr/>
          </p:nvSpPr>
          <p:spPr>
            <a:xfrm>
              <a:off x="7054206" y="2698730"/>
              <a:ext cx="224790" cy="447040"/>
            </a:xfrm>
            <a:custGeom>
              <a:avLst/>
              <a:gdLst/>
              <a:ahLst/>
              <a:cxnLst/>
              <a:rect l="l" t="t" r="r" b="b"/>
              <a:pathLst>
                <a:path w="224790" h="447039">
                  <a:moveTo>
                    <a:pt x="188375" y="0"/>
                  </a:moveTo>
                  <a:lnTo>
                    <a:pt x="202285" y="2904"/>
                  </a:lnTo>
                  <a:lnTo>
                    <a:pt x="213841" y="10750"/>
                  </a:lnTo>
                  <a:lnTo>
                    <a:pt x="221733" y="22237"/>
                  </a:lnTo>
                  <a:lnTo>
                    <a:pt x="224655" y="36065"/>
                  </a:lnTo>
                  <a:lnTo>
                    <a:pt x="224655" y="223326"/>
                  </a:lnTo>
                  <a:lnTo>
                    <a:pt x="180003" y="223326"/>
                  </a:lnTo>
                  <a:lnTo>
                    <a:pt x="167444" y="446653"/>
                  </a:lnTo>
                  <a:lnTo>
                    <a:pt x="55814" y="446653"/>
                  </a:lnTo>
                  <a:lnTo>
                    <a:pt x="44651" y="223326"/>
                  </a:lnTo>
                  <a:lnTo>
                    <a:pt x="0" y="223326"/>
                  </a:lnTo>
                  <a:lnTo>
                    <a:pt x="0" y="36065"/>
                  </a:lnTo>
                  <a:lnTo>
                    <a:pt x="2921" y="22237"/>
                  </a:lnTo>
                  <a:lnTo>
                    <a:pt x="10814" y="10750"/>
                  </a:lnTo>
                  <a:lnTo>
                    <a:pt x="22369" y="2904"/>
                  </a:lnTo>
                  <a:lnTo>
                    <a:pt x="36279" y="0"/>
                  </a:lnTo>
                  <a:lnTo>
                    <a:pt x="188375" y="0"/>
                  </a:lnTo>
                  <a:close/>
                </a:path>
              </a:pathLst>
            </a:custGeom>
            <a:ln w="22034">
              <a:solidFill>
                <a:srgbClr val="022743"/>
              </a:solidFill>
            </a:ln>
          </p:spPr>
          <p:txBody>
            <a:bodyPr wrap="square" lIns="0" tIns="0" rIns="0" bIns="0" rtlCol="0"/>
            <a:lstStyle/>
            <a:p>
              <a:endParaRPr dirty="0"/>
            </a:p>
          </p:txBody>
        </p:sp>
        <p:sp>
          <p:nvSpPr>
            <p:cNvPr id="82" name="object 82"/>
            <p:cNvSpPr/>
            <p:nvPr/>
          </p:nvSpPr>
          <p:spPr>
            <a:xfrm>
              <a:off x="7472818" y="2953961"/>
              <a:ext cx="0" cy="190500"/>
            </a:xfrm>
            <a:custGeom>
              <a:avLst/>
              <a:gdLst/>
              <a:ahLst/>
              <a:cxnLst/>
              <a:rect l="l" t="t" r="r" b="b"/>
              <a:pathLst>
                <a:path h="190500">
                  <a:moveTo>
                    <a:pt x="0" y="190035"/>
                  </a:moveTo>
                  <a:lnTo>
                    <a:pt x="0" y="0"/>
                  </a:lnTo>
                </a:path>
              </a:pathLst>
            </a:custGeom>
            <a:ln w="22060">
              <a:solidFill>
                <a:srgbClr val="022743"/>
              </a:solidFill>
            </a:ln>
          </p:spPr>
          <p:txBody>
            <a:bodyPr wrap="square" lIns="0" tIns="0" rIns="0" bIns="0" rtlCol="0"/>
            <a:lstStyle/>
            <a:p>
              <a:endParaRPr dirty="0"/>
            </a:p>
          </p:txBody>
        </p:sp>
        <p:sp>
          <p:nvSpPr>
            <p:cNvPr id="83" name="object 83"/>
            <p:cNvSpPr/>
            <p:nvPr/>
          </p:nvSpPr>
          <p:spPr>
            <a:xfrm>
              <a:off x="7405840" y="2763925"/>
              <a:ext cx="0" cy="156845"/>
            </a:xfrm>
            <a:custGeom>
              <a:avLst/>
              <a:gdLst/>
              <a:ahLst/>
              <a:cxnLst/>
              <a:rect l="l" t="t" r="r" b="b"/>
              <a:pathLst>
                <a:path h="156844">
                  <a:moveTo>
                    <a:pt x="0" y="156744"/>
                  </a:moveTo>
                  <a:lnTo>
                    <a:pt x="0" y="0"/>
                  </a:lnTo>
                </a:path>
              </a:pathLst>
            </a:custGeom>
            <a:ln w="22060">
              <a:solidFill>
                <a:srgbClr val="022743"/>
              </a:solidFill>
            </a:ln>
          </p:spPr>
          <p:txBody>
            <a:bodyPr wrap="square" lIns="0" tIns="0" rIns="0" bIns="0" rtlCol="0"/>
            <a:lstStyle/>
            <a:p>
              <a:endParaRPr dirty="0"/>
            </a:p>
          </p:txBody>
        </p:sp>
        <p:sp>
          <p:nvSpPr>
            <p:cNvPr id="84" name="object 84"/>
            <p:cNvSpPr/>
            <p:nvPr/>
          </p:nvSpPr>
          <p:spPr>
            <a:xfrm>
              <a:off x="7539796" y="2763926"/>
              <a:ext cx="0" cy="156845"/>
            </a:xfrm>
            <a:custGeom>
              <a:avLst/>
              <a:gdLst/>
              <a:ahLst/>
              <a:cxnLst/>
              <a:rect l="l" t="t" r="r" b="b"/>
              <a:pathLst>
                <a:path h="156844">
                  <a:moveTo>
                    <a:pt x="0" y="156744"/>
                  </a:moveTo>
                  <a:lnTo>
                    <a:pt x="0" y="0"/>
                  </a:lnTo>
                </a:path>
              </a:pathLst>
            </a:custGeom>
            <a:ln w="22060">
              <a:solidFill>
                <a:srgbClr val="022743"/>
              </a:solidFill>
            </a:ln>
          </p:spPr>
          <p:txBody>
            <a:bodyPr wrap="square" lIns="0" tIns="0" rIns="0" bIns="0" rtlCol="0"/>
            <a:lstStyle/>
            <a:p>
              <a:endParaRPr dirty="0"/>
            </a:p>
          </p:txBody>
        </p:sp>
        <p:sp>
          <p:nvSpPr>
            <p:cNvPr id="85" name="object 85"/>
            <p:cNvSpPr/>
            <p:nvPr/>
          </p:nvSpPr>
          <p:spPr>
            <a:xfrm>
              <a:off x="7361189" y="2697344"/>
              <a:ext cx="223520" cy="447040"/>
            </a:xfrm>
            <a:custGeom>
              <a:avLst/>
              <a:gdLst/>
              <a:ahLst/>
              <a:cxnLst/>
              <a:rect l="l" t="t" r="r" b="b"/>
              <a:pathLst>
                <a:path w="223520" h="447039">
                  <a:moveTo>
                    <a:pt x="186980" y="0"/>
                  </a:moveTo>
                  <a:lnTo>
                    <a:pt x="200890" y="2904"/>
                  </a:lnTo>
                  <a:lnTo>
                    <a:pt x="212445" y="10750"/>
                  </a:lnTo>
                  <a:lnTo>
                    <a:pt x="220338" y="22237"/>
                  </a:lnTo>
                  <a:lnTo>
                    <a:pt x="223259" y="36065"/>
                  </a:lnTo>
                  <a:lnTo>
                    <a:pt x="223259" y="223326"/>
                  </a:lnTo>
                  <a:lnTo>
                    <a:pt x="178607" y="223326"/>
                  </a:lnTo>
                  <a:lnTo>
                    <a:pt x="167444" y="446653"/>
                  </a:lnTo>
                  <a:lnTo>
                    <a:pt x="55814" y="446653"/>
                  </a:lnTo>
                  <a:lnTo>
                    <a:pt x="44651" y="223326"/>
                  </a:lnTo>
                  <a:lnTo>
                    <a:pt x="0" y="223326"/>
                  </a:lnTo>
                  <a:lnTo>
                    <a:pt x="0" y="36065"/>
                  </a:lnTo>
                  <a:lnTo>
                    <a:pt x="2921" y="22237"/>
                  </a:lnTo>
                  <a:lnTo>
                    <a:pt x="10814" y="10750"/>
                  </a:lnTo>
                  <a:lnTo>
                    <a:pt x="22369" y="2904"/>
                  </a:lnTo>
                  <a:lnTo>
                    <a:pt x="36279" y="0"/>
                  </a:lnTo>
                  <a:lnTo>
                    <a:pt x="186980" y="0"/>
                  </a:lnTo>
                  <a:close/>
                </a:path>
              </a:pathLst>
            </a:custGeom>
            <a:ln w="22034">
              <a:solidFill>
                <a:srgbClr val="022743"/>
              </a:solidFill>
            </a:ln>
          </p:spPr>
          <p:txBody>
            <a:bodyPr wrap="square" lIns="0" tIns="0" rIns="0" bIns="0" rtlCol="0"/>
            <a:lstStyle/>
            <a:p>
              <a:endParaRPr dirty="0"/>
            </a:p>
          </p:txBody>
        </p:sp>
        <p:sp>
          <p:nvSpPr>
            <p:cNvPr id="86" name="object 86"/>
            <p:cNvSpPr/>
            <p:nvPr/>
          </p:nvSpPr>
          <p:spPr>
            <a:xfrm>
              <a:off x="7387701" y="3146772"/>
              <a:ext cx="168910" cy="212725"/>
            </a:xfrm>
            <a:custGeom>
              <a:avLst/>
              <a:gdLst/>
              <a:ahLst/>
              <a:cxnLst/>
              <a:rect l="l" t="t" r="r" b="b"/>
              <a:pathLst>
                <a:path w="168909" h="212725">
                  <a:moveTo>
                    <a:pt x="0" y="174777"/>
                  </a:moveTo>
                  <a:lnTo>
                    <a:pt x="0" y="0"/>
                  </a:lnTo>
                  <a:lnTo>
                    <a:pt x="168840" y="0"/>
                  </a:lnTo>
                  <a:lnTo>
                    <a:pt x="168840" y="212229"/>
                  </a:lnTo>
                </a:path>
              </a:pathLst>
            </a:custGeom>
            <a:ln w="22010">
              <a:solidFill>
                <a:srgbClr val="022743"/>
              </a:solidFill>
            </a:ln>
          </p:spPr>
          <p:txBody>
            <a:bodyPr wrap="square" lIns="0" tIns="0" rIns="0" bIns="0" rtlCol="0"/>
            <a:lstStyle/>
            <a:p>
              <a:endParaRPr dirty="0"/>
            </a:p>
          </p:txBody>
        </p:sp>
        <p:sp>
          <p:nvSpPr>
            <p:cNvPr id="87" name="object 87"/>
            <p:cNvSpPr/>
            <p:nvPr/>
          </p:nvSpPr>
          <p:spPr>
            <a:xfrm>
              <a:off x="7079323" y="3145386"/>
              <a:ext cx="168910" cy="146050"/>
            </a:xfrm>
            <a:custGeom>
              <a:avLst/>
              <a:gdLst/>
              <a:ahLst/>
              <a:cxnLst/>
              <a:rect l="l" t="t" r="r" b="b"/>
              <a:pathLst>
                <a:path w="168909" h="146050">
                  <a:moveTo>
                    <a:pt x="0" y="106808"/>
                  </a:moveTo>
                  <a:lnTo>
                    <a:pt x="0" y="0"/>
                  </a:lnTo>
                  <a:lnTo>
                    <a:pt x="168840" y="0"/>
                  </a:lnTo>
                  <a:lnTo>
                    <a:pt x="168840" y="145647"/>
                  </a:lnTo>
                </a:path>
              </a:pathLst>
            </a:custGeom>
            <a:ln w="21986">
              <a:solidFill>
                <a:srgbClr val="022743"/>
              </a:solidFill>
            </a:ln>
          </p:spPr>
          <p:txBody>
            <a:bodyPr wrap="square" lIns="0" tIns="0" rIns="0" bIns="0" rtlCol="0"/>
            <a:lstStyle/>
            <a:p>
              <a:endParaRPr dirty="0"/>
            </a:p>
          </p:txBody>
        </p:sp>
        <p:sp>
          <p:nvSpPr>
            <p:cNvPr id="88" name="object 88"/>
            <p:cNvSpPr/>
            <p:nvPr/>
          </p:nvSpPr>
          <p:spPr>
            <a:xfrm>
              <a:off x="6772340" y="3145386"/>
              <a:ext cx="170815" cy="78105"/>
            </a:xfrm>
            <a:custGeom>
              <a:avLst/>
              <a:gdLst/>
              <a:ahLst/>
              <a:cxnLst/>
              <a:rect l="l" t="t" r="r" b="b"/>
              <a:pathLst>
                <a:path w="170815" h="78105">
                  <a:moveTo>
                    <a:pt x="0" y="38839"/>
                  </a:moveTo>
                  <a:lnTo>
                    <a:pt x="0" y="0"/>
                  </a:lnTo>
                  <a:lnTo>
                    <a:pt x="170235" y="0"/>
                  </a:lnTo>
                  <a:lnTo>
                    <a:pt x="170235" y="77678"/>
                  </a:lnTo>
                </a:path>
              </a:pathLst>
            </a:custGeom>
            <a:ln w="21952">
              <a:solidFill>
                <a:srgbClr val="022743"/>
              </a:solidFill>
            </a:ln>
          </p:spPr>
          <p:txBody>
            <a:bodyPr wrap="square" lIns="0" tIns="0" rIns="0" bIns="0" rtlCol="0"/>
            <a:lstStyle/>
            <a:p>
              <a:endParaRPr dirty="0"/>
            </a:p>
          </p:txBody>
        </p:sp>
        <p:pic>
          <p:nvPicPr>
            <p:cNvPr id="89" name="object 89"/>
            <p:cNvPicPr/>
            <p:nvPr/>
          </p:nvPicPr>
          <p:blipFill>
            <a:blip r:embed="rId6" cstate="print"/>
            <a:stretch>
              <a:fillRect/>
            </a:stretch>
          </p:blipFill>
          <p:spPr>
            <a:xfrm>
              <a:off x="6799012" y="2528210"/>
              <a:ext cx="122473" cy="139911"/>
            </a:xfrm>
            <a:prstGeom prst="rect">
              <a:avLst/>
            </a:prstGeom>
          </p:spPr>
        </p:pic>
        <p:pic>
          <p:nvPicPr>
            <p:cNvPr id="90" name="object 90"/>
            <p:cNvPicPr/>
            <p:nvPr/>
          </p:nvPicPr>
          <p:blipFill>
            <a:blip r:embed="rId7" cstate="print"/>
            <a:stretch>
              <a:fillRect/>
            </a:stretch>
          </p:blipFill>
          <p:spPr>
            <a:xfrm>
              <a:off x="7104599" y="2528211"/>
              <a:ext cx="122473" cy="139911"/>
            </a:xfrm>
            <a:prstGeom prst="rect">
              <a:avLst/>
            </a:prstGeom>
          </p:spPr>
        </p:pic>
        <p:pic>
          <p:nvPicPr>
            <p:cNvPr id="91" name="object 91"/>
            <p:cNvPicPr/>
            <p:nvPr/>
          </p:nvPicPr>
          <p:blipFill>
            <a:blip r:embed="rId8" cstate="print"/>
            <a:stretch>
              <a:fillRect/>
            </a:stretch>
          </p:blipFill>
          <p:spPr>
            <a:xfrm>
              <a:off x="7410186" y="2528211"/>
              <a:ext cx="122473" cy="139911"/>
            </a:xfrm>
            <a:prstGeom prst="rect">
              <a:avLst/>
            </a:prstGeom>
          </p:spPr>
        </p:pic>
        <p:sp>
          <p:nvSpPr>
            <p:cNvPr id="92" name="object 92"/>
            <p:cNvSpPr/>
            <p:nvPr/>
          </p:nvSpPr>
          <p:spPr>
            <a:xfrm>
              <a:off x="8957648" y="2961437"/>
              <a:ext cx="1036319" cy="334010"/>
            </a:xfrm>
            <a:custGeom>
              <a:avLst/>
              <a:gdLst/>
              <a:ahLst/>
              <a:cxnLst/>
              <a:rect l="l" t="t" r="r" b="b"/>
              <a:pathLst>
                <a:path w="1036320" h="334010">
                  <a:moveTo>
                    <a:pt x="393961" y="186227"/>
                  </a:moveTo>
                  <a:lnTo>
                    <a:pt x="396030" y="175827"/>
                  </a:lnTo>
                  <a:lnTo>
                    <a:pt x="401714" y="167439"/>
                  </a:lnTo>
                  <a:lnTo>
                    <a:pt x="410228" y="161839"/>
                  </a:lnTo>
                  <a:lnTo>
                    <a:pt x="420784" y="159800"/>
                  </a:lnTo>
                  <a:lnTo>
                    <a:pt x="635367" y="159800"/>
                  </a:lnTo>
                  <a:lnTo>
                    <a:pt x="657658" y="155181"/>
                  </a:lnTo>
                  <a:lnTo>
                    <a:pt x="675392" y="142664"/>
                  </a:lnTo>
                  <a:lnTo>
                    <a:pt x="686525" y="124263"/>
                  </a:lnTo>
                  <a:lnTo>
                    <a:pt x="689013" y="101991"/>
                  </a:lnTo>
                  <a:lnTo>
                    <a:pt x="682464" y="83358"/>
                  </a:lnTo>
                  <a:lnTo>
                    <a:pt x="669315" y="68132"/>
                  </a:lnTo>
                  <a:lnTo>
                    <a:pt x="651765" y="57860"/>
                  </a:lnTo>
                  <a:lnTo>
                    <a:pt x="632014" y="54092"/>
                  </a:lnTo>
                  <a:lnTo>
                    <a:pt x="501253" y="54092"/>
                  </a:lnTo>
                  <a:lnTo>
                    <a:pt x="458242" y="35276"/>
                  </a:lnTo>
                  <a:lnTo>
                    <a:pt x="413864" y="20504"/>
                  </a:lnTo>
                  <a:lnTo>
                    <a:pt x="368359" y="9853"/>
                  </a:lnTo>
                  <a:lnTo>
                    <a:pt x="321968" y="3405"/>
                  </a:lnTo>
                  <a:lnTo>
                    <a:pt x="274934" y="1238"/>
                  </a:lnTo>
                  <a:lnTo>
                    <a:pt x="234359" y="309"/>
                  </a:lnTo>
                  <a:lnTo>
                    <a:pt x="208087" y="0"/>
                  </a:lnTo>
                  <a:lnTo>
                    <a:pt x="184643" y="309"/>
                  </a:lnTo>
                  <a:lnTo>
                    <a:pt x="102550" y="7871"/>
                  </a:lnTo>
                  <a:lnTo>
                    <a:pt x="53017" y="20852"/>
                  </a:lnTo>
                  <a:lnTo>
                    <a:pt x="15114" y="33524"/>
                  </a:lnTo>
                  <a:lnTo>
                    <a:pt x="0" y="39227"/>
                  </a:lnTo>
                  <a:lnTo>
                    <a:pt x="82145" y="240733"/>
                  </a:lnTo>
                  <a:lnTo>
                    <a:pt x="150878" y="212654"/>
                  </a:lnTo>
                  <a:lnTo>
                    <a:pt x="452636" y="320014"/>
                  </a:lnTo>
                  <a:lnTo>
                    <a:pt x="488889" y="329589"/>
                  </a:lnTo>
                  <a:lnTo>
                    <a:pt x="526399" y="333434"/>
                  </a:lnTo>
                  <a:lnTo>
                    <a:pt x="563909" y="331395"/>
                  </a:lnTo>
                  <a:lnTo>
                    <a:pt x="600162" y="323317"/>
                  </a:lnTo>
                  <a:lnTo>
                    <a:pt x="1036034" y="189531"/>
                  </a:lnTo>
                  <a:lnTo>
                    <a:pt x="1020947" y="161452"/>
                  </a:lnTo>
                  <a:lnTo>
                    <a:pt x="1001746" y="141167"/>
                  </a:lnTo>
                  <a:lnTo>
                    <a:pt x="977988" y="128005"/>
                  </a:lnTo>
                  <a:lnTo>
                    <a:pt x="951401" y="122895"/>
                  </a:lnTo>
                  <a:lnTo>
                    <a:pt x="923713" y="126766"/>
                  </a:lnTo>
                  <a:lnTo>
                    <a:pt x="717512" y="187879"/>
                  </a:lnTo>
                  <a:lnTo>
                    <a:pt x="610221" y="161452"/>
                  </a:lnTo>
                </a:path>
              </a:pathLst>
            </a:custGeom>
            <a:ln w="21700">
              <a:solidFill>
                <a:srgbClr val="022743"/>
              </a:solidFill>
            </a:ln>
          </p:spPr>
          <p:txBody>
            <a:bodyPr wrap="square" lIns="0" tIns="0" rIns="0" bIns="0" rtlCol="0"/>
            <a:lstStyle/>
            <a:p>
              <a:endParaRPr dirty="0"/>
            </a:p>
          </p:txBody>
        </p:sp>
        <p:sp>
          <p:nvSpPr>
            <p:cNvPr id="93" name="object 93"/>
            <p:cNvSpPr/>
            <p:nvPr/>
          </p:nvSpPr>
          <p:spPr>
            <a:xfrm>
              <a:off x="8790003" y="2939552"/>
              <a:ext cx="274955" cy="378460"/>
            </a:xfrm>
            <a:custGeom>
              <a:avLst/>
              <a:gdLst/>
              <a:ahLst/>
              <a:cxnLst/>
              <a:rect l="l" t="t" r="r" b="b"/>
              <a:pathLst>
                <a:path w="274954" h="378460">
                  <a:moveTo>
                    <a:pt x="132438" y="378236"/>
                  </a:moveTo>
                  <a:lnTo>
                    <a:pt x="274934" y="322079"/>
                  </a:lnTo>
                  <a:lnTo>
                    <a:pt x="142496" y="0"/>
                  </a:lnTo>
                  <a:lnTo>
                    <a:pt x="0" y="54505"/>
                  </a:lnTo>
                </a:path>
              </a:pathLst>
            </a:custGeom>
            <a:ln w="21882">
              <a:solidFill>
                <a:srgbClr val="022743"/>
              </a:solidFill>
            </a:ln>
          </p:spPr>
          <p:txBody>
            <a:bodyPr wrap="square" lIns="0" tIns="0" rIns="0" bIns="0" rtlCol="0"/>
            <a:lstStyle/>
            <a:p>
              <a:endParaRPr dirty="0"/>
            </a:p>
          </p:txBody>
        </p:sp>
        <p:pic>
          <p:nvPicPr>
            <p:cNvPr id="94" name="object 94"/>
            <p:cNvPicPr/>
            <p:nvPr/>
          </p:nvPicPr>
          <p:blipFill>
            <a:blip r:embed="rId9" cstate="print"/>
            <a:stretch>
              <a:fillRect/>
            </a:stretch>
          </p:blipFill>
          <p:spPr>
            <a:xfrm>
              <a:off x="9694391" y="2679208"/>
              <a:ext cx="125819" cy="160622"/>
            </a:xfrm>
            <a:prstGeom prst="rect">
              <a:avLst/>
            </a:prstGeom>
          </p:spPr>
        </p:pic>
        <p:sp>
          <p:nvSpPr>
            <p:cNvPr id="95" name="object 95"/>
            <p:cNvSpPr/>
            <p:nvPr/>
          </p:nvSpPr>
          <p:spPr>
            <a:xfrm>
              <a:off x="9123608" y="2610867"/>
              <a:ext cx="756285" cy="294005"/>
            </a:xfrm>
            <a:custGeom>
              <a:avLst/>
              <a:gdLst/>
              <a:ahLst/>
              <a:cxnLst/>
              <a:rect l="l" t="t" r="r" b="b"/>
              <a:pathLst>
                <a:path w="756284" h="294005">
                  <a:moveTo>
                    <a:pt x="514664" y="113966"/>
                  </a:moveTo>
                  <a:lnTo>
                    <a:pt x="530905" y="68286"/>
                  </a:lnTo>
                  <a:lnTo>
                    <a:pt x="557832" y="32207"/>
                  </a:lnTo>
                  <a:lnTo>
                    <a:pt x="592932" y="8516"/>
                  </a:lnTo>
                  <a:lnTo>
                    <a:pt x="633691" y="0"/>
                  </a:lnTo>
                  <a:lnTo>
                    <a:pt x="672168" y="7518"/>
                  </a:lnTo>
                  <a:lnTo>
                    <a:pt x="705737" y="28435"/>
                  </a:lnTo>
                  <a:lnTo>
                    <a:pt x="732305" y="60293"/>
                  </a:lnTo>
                  <a:lnTo>
                    <a:pt x="749780" y="100634"/>
                  </a:lnTo>
                  <a:lnTo>
                    <a:pt x="756070" y="147000"/>
                  </a:lnTo>
                  <a:lnTo>
                    <a:pt x="749780" y="193366"/>
                  </a:lnTo>
                  <a:lnTo>
                    <a:pt x="732305" y="233707"/>
                  </a:lnTo>
                  <a:lnTo>
                    <a:pt x="705737" y="265564"/>
                  </a:lnTo>
                  <a:lnTo>
                    <a:pt x="672168" y="286481"/>
                  </a:lnTo>
                  <a:lnTo>
                    <a:pt x="633691" y="294000"/>
                  </a:lnTo>
                  <a:lnTo>
                    <a:pt x="592932" y="285483"/>
                  </a:lnTo>
                  <a:lnTo>
                    <a:pt x="557832" y="261792"/>
                  </a:lnTo>
                  <a:lnTo>
                    <a:pt x="530905" y="225713"/>
                  </a:lnTo>
                  <a:lnTo>
                    <a:pt x="514664" y="180033"/>
                  </a:lnTo>
                  <a:lnTo>
                    <a:pt x="511311" y="180033"/>
                  </a:lnTo>
                  <a:lnTo>
                    <a:pt x="0" y="180033"/>
                  </a:lnTo>
                  <a:lnTo>
                    <a:pt x="0" y="11561"/>
                  </a:lnTo>
                  <a:lnTo>
                    <a:pt x="56998" y="11561"/>
                  </a:lnTo>
                  <a:lnTo>
                    <a:pt x="56998" y="113966"/>
                  </a:lnTo>
                  <a:lnTo>
                    <a:pt x="115673" y="113966"/>
                  </a:lnTo>
                  <a:lnTo>
                    <a:pt x="115673" y="47898"/>
                  </a:lnTo>
                  <a:lnTo>
                    <a:pt x="176025" y="47898"/>
                  </a:lnTo>
                  <a:lnTo>
                    <a:pt x="176025" y="112314"/>
                  </a:lnTo>
                  <a:lnTo>
                    <a:pt x="511311" y="112314"/>
                  </a:lnTo>
                  <a:lnTo>
                    <a:pt x="514664" y="113966"/>
                  </a:lnTo>
                  <a:close/>
                </a:path>
              </a:pathLst>
            </a:custGeom>
            <a:ln w="21712">
              <a:solidFill>
                <a:srgbClr val="022743"/>
              </a:solidFill>
            </a:ln>
          </p:spPr>
          <p:txBody>
            <a:bodyPr wrap="square" lIns="0" tIns="0" rIns="0" bIns="0" rtlCol="0"/>
            <a:lstStyle/>
            <a:p>
              <a:endParaRPr dirty="0"/>
            </a:p>
          </p:txBody>
        </p:sp>
      </p:grpSp>
      <p:grpSp>
        <p:nvGrpSpPr>
          <p:cNvPr id="96" name="object 96"/>
          <p:cNvGrpSpPr/>
          <p:nvPr/>
        </p:nvGrpSpPr>
        <p:grpSpPr>
          <a:xfrm>
            <a:off x="2533790" y="4506380"/>
            <a:ext cx="7115175" cy="887094"/>
            <a:chOff x="2533790" y="4506380"/>
            <a:chExt cx="7115175" cy="887094"/>
          </a:xfrm>
        </p:grpSpPr>
        <p:pic>
          <p:nvPicPr>
            <p:cNvPr id="97" name="object 97"/>
            <p:cNvPicPr/>
            <p:nvPr/>
          </p:nvPicPr>
          <p:blipFill>
            <a:blip r:embed="rId10" cstate="print"/>
            <a:stretch>
              <a:fillRect/>
            </a:stretch>
          </p:blipFill>
          <p:spPr>
            <a:xfrm>
              <a:off x="2946632" y="5002311"/>
              <a:ext cx="457229" cy="307277"/>
            </a:xfrm>
            <a:prstGeom prst="rect">
              <a:avLst/>
            </a:prstGeom>
          </p:spPr>
        </p:pic>
        <p:sp>
          <p:nvSpPr>
            <p:cNvPr id="98" name="object 98"/>
            <p:cNvSpPr/>
            <p:nvPr/>
          </p:nvSpPr>
          <p:spPr>
            <a:xfrm>
              <a:off x="3143252" y="4829489"/>
              <a:ext cx="234950" cy="233679"/>
            </a:xfrm>
            <a:custGeom>
              <a:avLst/>
              <a:gdLst/>
              <a:ahLst/>
              <a:cxnLst/>
              <a:rect l="l" t="t" r="r" b="b"/>
              <a:pathLst>
                <a:path w="234950" h="233679">
                  <a:moveTo>
                    <a:pt x="234498" y="233549"/>
                  </a:moveTo>
                  <a:lnTo>
                    <a:pt x="0" y="0"/>
                  </a:lnTo>
                </a:path>
              </a:pathLst>
            </a:custGeom>
            <a:ln w="21869">
              <a:solidFill>
                <a:srgbClr val="007DA8"/>
              </a:solidFill>
            </a:ln>
          </p:spPr>
          <p:txBody>
            <a:bodyPr wrap="square" lIns="0" tIns="0" rIns="0" bIns="0" rtlCol="0"/>
            <a:lstStyle/>
            <a:p>
              <a:endParaRPr dirty="0"/>
            </a:p>
          </p:txBody>
        </p:sp>
        <p:sp>
          <p:nvSpPr>
            <p:cNvPr id="99" name="object 99"/>
            <p:cNvSpPr/>
            <p:nvPr/>
          </p:nvSpPr>
          <p:spPr>
            <a:xfrm>
              <a:off x="2659078" y="4998130"/>
              <a:ext cx="302260" cy="276860"/>
            </a:xfrm>
            <a:custGeom>
              <a:avLst/>
              <a:gdLst/>
              <a:ahLst/>
              <a:cxnLst/>
              <a:rect l="l" t="t" r="r" b="b"/>
              <a:pathLst>
                <a:path w="302260" h="276860">
                  <a:moveTo>
                    <a:pt x="286575" y="175162"/>
                  </a:moveTo>
                  <a:lnTo>
                    <a:pt x="275955" y="166937"/>
                  </a:lnTo>
                  <a:lnTo>
                    <a:pt x="264107" y="161824"/>
                  </a:lnTo>
                  <a:lnTo>
                    <a:pt x="251590" y="159824"/>
                  </a:lnTo>
                  <a:lnTo>
                    <a:pt x="238961" y="160935"/>
                  </a:lnTo>
                  <a:lnTo>
                    <a:pt x="240077" y="148357"/>
                  </a:lnTo>
                  <a:lnTo>
                    <a:pt x="214057" y="105289"/>
                  </a:lnTo>
                  <a:lnTo>
                    <a:pt x="189692" y="98176"/>
                  </a:lnTo>
                  <a:lnTo>
                    <a:pt x="177063" y="99288"/>
                  </a:lnTo>
                  <a:lnTo>
                    <a:pt x="178179" y="86710"/>
                  </a:lnTo>
                  <a:lnTo>
                    <a:pt x="151973" y="43642"/>
                  </a:lnTo>
                  <a:lnTo>
                    <a:pt x="126790" y="36529"/>
                  </a:lnTo>
                  <a:lnTo>
                    <a:pt x="113975" y="37640"/>
                  </a:lnTo>
                  <a:lnTo>
                    <a:pt x="111762" y="31453"/>
                  </a:lnTo>
                  <a:lnTo>
                    <a:pt x="83658" y="3778"/>
                  </a:lnTo>
                  <a:lnTo>
                    <a:pt x="63981" y="0"/>
                  </a:lnTo>
                  <a:lnTo>
                    <a:pt x="44303" y="3778"/>
                  </a:lnTo>
                  <a:lnTo>
                    <a:pt x="27080" y="15115"/>
                  </a:lnTo>
                  <a:lnTo>
                    <a:pt x="15176" y="26970"/>
                  </a:lnTo>
                  <a:lnTo>
                    <a:pt x="3794" y="44123"/>
                  </a:lnTo>
                  <a:lnTo>
                    <a:pt x="0" y="63722"/>
                  </a:lnTo>
                  <a:lnTo>
                    <a:pt x="3794" y="83320"/>
                  </a:lnTo>
                  <a:lnTo>
                    <a:pt x="31097" y="111291"/>
                  </a:lnTo>
                  <a:lnTo>
                    <a:pt x="49696" y="115885"/>
                  </a:lnTo>
                  <a:lnTo>
                    <a:pt x="51277" y="124925"/>
                  </a:lnTo>
                  <a:lnTo>
                    <a:pt x="75791" y="158490"/>
                  </a:lnTo>
                  <a:lnTo>
                    <a:pt x="100156" y="165603"/>
                  </a:lnTo>
                  <a:lnTo>
                    <a:pt x="112785" y="164492"/>
                  </a:lnTo>
                  <a:lnTo>
                    <a:pt x="111669" y="177069"/>
                  </a:lnTo>
                  <a:lnTo>
                    <a:pt x="140033" y="221249"/>
                  </a:lnTo>
                  <a:lnTo>
                    <a:pt x="170424" y="226584"/>
                  </a:lnTo>
                  <a:lnTo>
                    <a:pt x="185396" y="222583"/>
                  </a:lnTo>
                  <a:lnTo>
                    <a:pt x="186307" y="233197"/>
                  </a:lnTo>
                  <a:lnTo>
                    <a:pt x="218093" y="273042"/>
                  </a:lnTo>
                  <a:lnTo>
                    <a:pt x="237771" y="276821"/>
                  </a:lnTo>
                  <a:lnTo>
                    <a:pt x="257449" y="273042"/>
                  </a:lnTo>
                  <a:lnTo>
                    <a:pt x="274672" y="261705"/>
                  </a:lnTo>
                  <a:lnTo>
                    <a:pt x="286575" y="249850"/>
                  </a:lnTo>
                  <a:lnTo>
                    <a:pt x="297958" y="232011"/>
                  </a:lnTo>
                  <a:lnTo>
                    <a:pt x="301752" y="212061"/>
                  </a:lnTo>
                  <a:lnTo>
                    <a:pt x="297958" y="192333"/>
                  </a:lnTo>
                  <a:lnTo>
                    <a:pt x="286575" y="175162"/>
                  </a:lnTo>
                  <a:close/>
                </a:path>
              </a:pathLst>
            </a:custGeom>
            <a:ln w="21866">
              <a:solidFill>
                <a:srgbClr val="007DA8"/>
              </a:solidFill>
            </a:ln>
          </p:spPr>
          <p:txBody>
            <a:bodyPr wrap="square" lIns="0" tIns="0" rIns="0" bIns="0" rtlCol="0"/>
            <a:lstStyle/>
            <a:p>
              <a:endParaRPr dirty="0"/>
            </a:p>
          </p:txBody>
        </p:sp>
        <p:sp>
          <p:nvSpPr>
            <p:cNvPr id="100" name="object 100"/>
            <p:cNvSpPr/>
            <p:nvPr/>
          </p:nvSpPr>
          <p:spPr>
            <a:xfrm>
              <a:off x="2646877" y="4889950"/>
              <a:ext cx="59690" cy="111760"/>
            </a:xfrm>
            <a:custGeom>
              <a:avLst/>
              <a:gdLst/>
              <a:ahLst/>
              <a:cxnLst/>
              <a:rect l="l" t="t" r="r" b="b"/>
              <a:pathLst>
                <a:path w="59689" h="111760">
                  <a:moveTo>
                    <a:pt x="0" y="0"/>
                  </a:moveTo>
                  <a:lnTo>
                    <a:pt x="36900" y="36751"/>
                  </a:lnTo>
                  <a:lnTo>
                    <a:pt x="55890" y="64926"/>
                  </a:lnTo>
                  <a:lnTo>
                    <a:pt x="59368" y="88766"/>
                  </a:lnTo>
                  <a:lnTo>
                    <a:pt x="55481" y="105271"/>
                  </a:lnTo>
                  <a:lnTo>
                    <a:pt x="52375" y="111439"/>
                  </a:lnTo>
                </a:path>
              </a:pathLst>
            </a:custGeom>
            <a:ln w="21894">
              <a:solidFill>
                <a:srgbClr val="007DA8"/>
              </a:solidFill>
            </a:ln>
          </p:spPr>
          <p:txBody>
            <a:bodyPr wrap="square" lIns="0" tIns="0" rIns="0" bIns="0" rtlCol="0"/>
            <a:lstStyle/>
            <a:p>
              <a:endParaRPr dirty="0"/>
            </a:p>
          </p:txBody>
        </p:sp>
        <p:sp>
          <p:nvSpPr>
            <p:cNvPr id="101" name="object 101"/>
            <p:cNvSpPr/>
            <p:nvPr/>
          </p:nvSpPr>
          <p:spPr>
            <a:xfrm>
              <a:off x="2819478" y="4718048"/>
              <a:ext cx="74295" cy="48895"/>
            </a:xfrm>
            <a:custGeom>
              <a:avLst/>
              <a:gdLst/>
              <a:ahLst/>
              <a:cxnLst/>
              <a:rect l="l" t="t" r="r" b="b"/>
              <a:pathLst>
                <a:path w="74294" h="48895">
                  <a:moveTo>
                    <a:pt x="73801" y="48606"/>
                  </a:moveTo>
                  <a:lnTo>
                    <a:pt x="46702" y="36010"/>
                  </a:lnTo>
                  <a:lnTo>
                    <a:pt x="23062" y="19857"/>
                  </a:lnTo>
                  <a:lnTo>
                    <a:pt x="6342" y="5927"/>
                  </a:lnTo>
                  <a:lnTo>
                    <a:pt x="0" y="0"/>
                  </a:lnTo>
                </a:path>
              </a:pathLst>
            </a:custGeom>
            <a:ln w="21852">
              <a:solidFill>
                <a:srgbClr val="007DA8"/>
              </a:solidFill>
            </a:ln>
          </p:spPr>
          <p:txBody>
            <a:bodyPr wrap="square" lIns="0" tIns="0" rIns="0" bIns="0" rtlCol="0"/>
            <a:lstStyle/>
            <a:p>
              <a:endParaRPr dirty="0"/>
            </a:p>
          </p:txBody>
        </p:sp>
        <p:sp>
          <p:nvSpPr>
            <p:cNvPr id="102" name="object 102"/>
            <p:cNvSpPr/>
            <p:nvPr/>
          </p:nvSpPr>
          <p:spPr>
            <a:xfrm>
              <a:off x="2846856" y="4711972"/>
              <a:ext cx="699135" cy="338455"/>
            </a:xfrm>
            <a:custGeom>
              <a:avLst/>
              <a:gdLst/>
              <a:ahLst/>
              <a:cxnLst/>
              <a:rect l="l" t="t" r="r" b="b"/>
              <a:pathLst>
                <a:path w="699135" h="338454">
                  <a:moveTo>
                    <a:pt x="428524" y="42827"/>
                  </a:moveTo>
                  <a:lnTo>
                    <a:pt x="383942" y="44086"/>
                  </a:lnTo>
                  <a:lnTo>
                    <a:pt x="343265" y="34232"/>
                  </a:lnTo>
                  <a:lnTo>
                    <a:pt x="306830" y="19487"/>
                  </a:lnTo>
                  <a:lnTo>
                    <a:pt x="274969" y="6075"/>
                  </a:lnTo>
                  <a:lnTo>
                    <a:pt x="260499" y="1870"/>
                  </a:lnTo>
                  <a:lnTo>
                    <a:pt x="245806" y="0"/>
                  </a:lnTo>
                  <a:lnTo>
                    <a:pt x="231113" y="574"/>
                  </a:lnTo>
                  <a:lnTo>
                    <a:pt x="216642" y="3704"/>
                  </a:lnTo>
                  <a:lnTo>
                    <a:pt x="0" y="68908"/>
                  </a:lnTo>
                  <a:lnTo>
                    <a:pt x="15660" y="101399"/>
                  </a:lnTo>
                  <a:lnTo>
                    <a:pt x="46721" y="126110"/>
                  </a:lnTo>
                  <a:lnTo>
                    <a:pt x="85370" y="140596"/>
                  </a:lnTo>
                  <a:lnTo>
                    <a:pt x="123795" y="142411"/>
                  </a:lnTo>
                  <a:lnTo>
                    <a:pt x="296396" y="117515"/>
                  </a:lnTo>
                  <a:lnTo>
                    <a:pt x="517800" y="338024"/>
                  </a:lnTo>
                  <a:lnTo>
                    <a:pt x="554682" y="323964"/>
                  </a:lnTo>
                  <a:lnTo>
                    <a:pt x="592345" y="302013"/>
                  </a:lnTo>
                  <a:lnTo>
                    <a:pt x="625768" y="273171"/>
                  </a:lnTo>
                  <a:lnTo>
                    <a:pt x="649928" y="238439"/>
                  </a:lnTo>
                  <a:lnTo>
                    <a:pt x="698732" y="213543"/>
                  </a:lnTo>
                  <a:lnTo>
                    <a:pt x="503516" y="17931"/>
                  </a:lnTo>
                  <a:lnTo>
                    <a:pt x="479746" y="28489"/>
                  </a:lnTo>
                  <a:lnTo>
                    <a:pt x="462449" y="34824"/>
                  </a:lnTo>
                  <a:lnTo>
                    <a:pt x="446937" y="38937"/>
                  </a:lnTo>
                  <a:lnTo>
                    <a:pt x="428524" y="42827"/>
                  </a:lnTo>
                  <a:close/>
                </a:path>
              </a:pathLst>
            </a:custGeom>
            <a:ln w="21842">
              <a:solidFill>
                <a:srgbClr val="007DA8"/>
              </a:solidFill>
            </a:ln>
          </p:spPr>
          <p:txBody>
            <a:bodyPr wrap="square" lIns="0" tIns="0" rIns="0" bIns="0" rtlCol="0"/>
            <a:lstStyle/>
            <a:p>
              <a:endParaRPr dirty="0"/>
            </a:p>
          </p:txBody>
        </p:sp>
        <p:sp>
          <p:nvSpPr>
            <p:cNvPr id="103" name="object 103"/>
            <p:cNvSpPr/>
            <p:nvPr/>
          </p:nvSpPr>
          <p:spPr>
            <a:xfrm>
              <a:off x="3337213" y="4641596"/>
              <a:ext cx="299085" cy="297815"/>
            </a:xfrm>
            <a:custGeom>
              <a:avLst/>
              <a:gdLst/>
              <a:ahLst/>
              <a:cxnLst/>
              <a:rect l="l" t="t" r="r" b="b"/>
              <a:pathLst>
                <a:path w="299085" h="297814">
                  <a:moveTo>
                    <a:pt x="0" y="76284"/>
                  </a:moveTo>
                  <a:lnTo>
                    <a:pt x="76594" y="0"/>
                  </a:lnTo>
                  <a:lnTo>
                    <a:pt x="298801" y="221308"/>
                  </a:lnTo>
                  <a:lnTo>
                    <a:pt x="222207" y="297592"/>
                  </a:lnTo>
                  <a:lnTo>
                    <a:pt x="0" y="76284"/>
                  </a:lnTo>
                  <a:close/>
                </a:path>
              </a:pathLst>
            </a:custGeom>
            <a:ln w="21869">
              <a:solidFill>
                <a:srgbClr val="007DA8"/>
              </a:solidFill>
            </a:ln>
          </p:spPr>
          <p:txBody>
            <a:bodyPr wrap="square" lIns="0" tIns="0" rIns="0" bIns="0" rtlCol="0"/>
            <a:lstStyle/>
            <a:p>
              <a:endParaRPr dirty="0"/>
            </a:p>
          </p:txBody>
        </p:sp>
        <p:sp>
          <p:nvSpPr>
            <p:cNvPr id="104" name="object 104"/>
            <p:cNvSpPr/>
            <p:nvPr/>
          </p:nvSpPr>
          <p:spPr>
            <a:xfrm>
              <a:off x="3539636" y="4840157"/>
              <a:ext cx="25400" cy="24130"/>
            </a:xfrm>
            <a:custGeom>
              <a:avLst/>
              <a:gdLst/>
              <a:ahLst/>
              <a:cxnLst/>
              <a:rect l="l" t="t" r="r" b="b"/>
              <a:pathLst>
                <a:path w="25400" h="24129">
                  <a:moveTo>
                    <a:pt x="24997" y="23710"/>
                  </a:moveTo>
                  <a:lnTo>
                    <a:pt x="0" y="0"/>
                  </a:lnTo>
                </a:path>
              </a:pathLst>
            </a:custGeom>
            <a:ln w="21867">
              <a:solidFill>
                <a:srgbClr val="007DA8"/>
              </a:solidFill>
            </a:ln>
          </p:spPr>
          <p:txBody>
            <a:bodyPr wrap="square" lIns="0" tIns="0" rIns="0" bIns="0" rtlCol="0"/>
            <a:lstStyle/>
            <a:p>
              <a:endParaRPr dirty="0"/>
            </a:p>
          </p:txBody>
        </p:sp>
        <p:sp>
          <p:nvSpPr>
            <p:cNvPr id="105" name="object 105"/>
            <p:cNvSpPr/>
            <p:nvPr/>
          </p:nvSpPr>
          <p:spPr>
            <a:xfrm>
              <a:off x="2544725" y="4616112"/>
              <a:ext cx="299720" cy="298450"/>
            </a:xfrm>
            <a:custGeom>
              <a:avLst/>
              <a:gdLst/>
              <a:ahLst/>
              <a:cxnLst/>
              <a:rect l="l" t="t" r="r" b="b"/>
              <a:pathLst>
                <a:path w="299719" h="298450">
                  <a:moveTo>
                    <a:pt x="0" y="221308"/>
                  </a:moveTo>
                  <a:lnTo>
                    <a:pt x="222207" y="0"/>
                  </a:lnTo>
                  <a:lnTo>
                    <a:pt x="299642" y="77122"/>
                  </a:lnTo>
                  <a:lnTo>
                    <a:pt x="77435" y="298430"/>
                  </a:lnTo>
                  <a:lnTo>
                    <a:pt x="0" y="221308"/>
                  </a:lnTo>
                  <a:close/>
                </a:path>
              </a:pathLst>
            </a:custGeom>
            <a:ln w="21869">
              <a:solidFill>
                <a:srgbClr val="007DA8"/>
              </a:solidFill>
            </a:ln>
          </p:spPr>
          <p:txBody>
            <a:bodyPr wrap="square" lIns="0" tIns="0" rIns="0" bIns="0" rtlCol="0"/>
            <a:lstStyle/>
            <a:p>
              <a:endParaRPr dirty="0"/>
            </a:p>
          </p:txBody>
        </p:sp>
        <p:sp>
          <p:nvSpPr>
            <p:cNvPr id="106" name="object 106"/>
            <p:cNvSpPr/>
            <p:nvPr/>
          </p:nvSpPr>
          <p:spPr>
            <a:xfrm>
              <a:off x="2602834" y="4821188"/>
              <a:ext cx="24130" cy="25400"/>
            </a:xfrm>
            <a:custGeom>
              <a:avLst/>
              <a:gdLst/>
              <a:ahLst/>
              <a:cxnLst/>
              <a:rect l="l" t="t" r="r" b="b"/>
              <a:pathLst>
                <a:path w="24130" h="25400">
                  <a:moveTo>
                    <a:pt x="0" y="24896"/>
                  </a:moveTo>
                  <a:lnTo>
                    <a:pt x="23806" y="0"/>
                  </a:lnTo>
                </a:path>
              </a:pathLst>
            </a:custGeom>
            <a:ln w="21871">
              <a:solidFill>
                <a:srgbClr val="007DA8"/>
              </a:solidFill>
            </a:ln>
          </p:spPr>
          <p:txBody>
            <a:bodyPr wrap="square" lIns="0" tIns="0" rIns="0" bIns="0" rtlCol="0"/>
            <a:lstStyle/>
            <a:p>
              <a:endParaRPr dirty="0"/>
            </a:p>
          </p:txBody>
        </p:sp>
        <p:sp>
          <p:nvSpPr>
            <p:cNvPr id="107" name="object 107"/>
            <p:cNvSpPr/>
            <p:nvPr/>
          </p:nvSpPr>
          <p:spPr>
            <a:xfrm>
              <a:off x="6111873" y="4822316"/>
              <a:ext cx="125730" cy="250190"/>
            </a:xfrm>
            <a:custGeom>
              <a:avLst/>
              <a:gdLst/>
              <a:ahLst/>
              <a:cxnLst/>
              <a:rect l="l" t="t" r="r" b="b"/>
              <a:pathLst>
                <a:path w="125729" h="250189">
                  <a:moveTo>
                    <a:pt x="125249" y="62489"/>
                  </a:moveTo>
                  <a:lnTo>
                    <a:pt x="120375" y="38023"/>
                  </a:lnTo>
                  <a:lnTo>
                    <a:pt x="107034" y="18175"/>
                  </a:lnTo>
                  <a:lnTo>
                    <a:pt x="87144" y="4863"/>
                  </a:lnTo>
                  <a:lnTo>
                    <a:pt x="62624" y="0"/>
                  </a:lnTo>
                  <a:lnTo>
                    <a:pt x="38105" y="4863"/>
                  </a:lnTo>
                  <a:lnTo>
                    <a:pt x="18215" y="18175"/>
                  </a:lnTo>
                  <a:lnTo>
                    <a:pt x="4873" y="38023"/>
                  </a:lnTo>
                  <a:lnTo>
                    <a:pt x="0" y="62489"/>
                  </a:lnTo>
                  <a:lnTo>
                    <a:pt x="5381" y="84758"/>
                  </a:lnTo>
                  <a:lnTo>
                    <a:pt x="19570" y="100944"/>
                  </a:lnTo>
                  <a:lnTo>
                    <a:pt x="39629" y="113524"/>
                  </a:lnTo>
                  <a:lnTo>
                    <a:pt x="62624" y="124978"/>
                  </a:lnTo>
                  <a:lnTo>
                    <a:pt x="85619" y="136432"/>
                  </a:lnTo>
                  <a:lnTo>
                    <a:pt x="105679" y="149013"/>
                  </a:lnTo>
                  <a:lnTo>
                    <a:pt x="119867" y="165198"/>
                  </a:lnTo>
                  <a:lnTo>
                    <a:pt x="125249" y="187468"/>
                  </a:lnTo>
                  <a:lnTo>
                    <a:pt x="120375" y="211934"/>
                  </a:lnTo>
                  <a:lnTo>
                    <a:pt x="107034" y="231781"/>
                  </a:lnTo>
                  <a:lnTo>
                    <a:pt x="87144" y="245094"/>
                  </a:lnTo>
                  <a:lnTo>
                    <a:pt x="62624" y="249957"/>
                  </a:lnTo>
                  <a:lnTo>
                    <a:pt x="38105" y="245094"/>
                  </a:lnTo>
                  <a:lnTo>
                    <a:pt x="18215" y="231781"/>
                  </a:lnTo>
                  <a:lnTo>
                    <a:pt x="4873" y="211934"/>
                  </a:lnTo>
                  <a:lnTo>
                    <a:pt x="0" y="187468"/>
                  </a:lnTo>
                </a:path>
              </a:pathLst>
            </a:custGeom>
            <a:ln w="21836">
              <a:solidFill>
                <a:srgbClr val="007DA8"/>
              </a:solidFill>
            </a:ln>
          </p:spPr>
          <p:txBody>
            <a:bodyPr wrap="square" lIns="0" tIns="0" rIns="0" bIns="0" rtlCol="0"/>
            <a:lstStyle/>
            <a:p>
              <a:endParaRPr dirty="0"/>
            </a:p>
          </p:txBody>
        </p:sp>
        <p:sp>
          <p:nvSpPr>
            <p:cNvPr id="108" name="object 108"/>
            <p:cNvSpPr/>
            <p:nvPr/>
          </p:nvSpPr>
          <p:spPr>
            <a:xfrm>
              <a:off x="6174498" y="4791070"/>
              <a:ext cx="0" cy="31750"/>
            </a:xfrm>
            <a:custGeom>
              <a:avLst/>
              <a:gdLst/>
              <a:ahLst/>
              <a:cxnLst/>
              <a:rect l="l" t="t" r="r" b="b"/>
              <a:pathLst>
                <a:path h="31750">
                  <a:moveTo>
                    <a:pt x="0" y="31244"/>
                  </a:moveTo>
                  <a:lnTo>
                    <a:pt x="0" y="0"/>
                  </a:lnTo>
                </a:path>
              </a:pathLst>
            </a:custGeom>
            <a:ln w="21846">
              <a:solidFill>
                <a:srgbClr val="007DA8"/>
              </a:solidFill>
            </a:ln>
          </p:spPr>
          <p:txBody>
            <a:bodyPr wrap="square" lIns="0" tIns="0" rIns="0" bIns="0" rtlCol="0"/>
            <a:lstStyle/>
            <a:p>
              <a:endParaRPr dirty="0"/>
            </a:p>
          </p:txBody>
        </p:sp>
        <p:sp>
          <p:nvSpPr>
            <p:cNvPr id="109" name="object 109"/>
            <p:cNvSpPr/>
            <p:nvPr/>
          </p:nvSpPr>
          <p:spPr>
            <a:xfrm>
              <a:off x="6174498" y="5073474"/>
              <a:ext cx="0" cy="31750"/>
            </a:xfrm>
            <a:custGeom>
              <a:avLst/>
              <a:gdLst/>
              <a:ahLst/>
              <a:cxnLst/>
              <a:rect l="l" t="t" r="r" b="b"/>
              <a:pathLst>
                <a:path h="31750">
                  <a:moveTo>
                    <a:pt x="0" y="31244"/>
                  </a:moveTo>
                  <a:lnTo>
                    <a:pt x="0" y="0"/>
                  </a:lnTo>
                </a:path>
              </a:pathLst>
            </a:custGeom>
            <a:ln w="21846">
              <a:solidFill>
                <a:srgbClr val="007DA8"/>
              </a:solidFill>
            </a:ln>
          </p:spPr>
          <p:txBody>
            <a:bodyPr wrap="square" lIns="0" tIns="0" rIns="0" bIns="0" rtlCol="0"/>
            <a:lstStyle/>
            <a:p>
              <a:endParaRPr dirty="0"/>
            </a:p>
          </p:txBody>
        </p:sp>
        <p:sp>
          <p:nvSpPr>
            <p:cNvPr id="110" name="object 110"/>
            <p:cNvSpPr/>
            <p:nvPr/>
          </p:nvSpPr>
          <p:spPr>
            <a:xfrm>
              <a:off x="5773458" y="4523262"/>
              <a:ext cx="802640" cy="283845"/>
            </a:xfrm>
            <a:custGeom>
              <a:avLst/>
              <a:gdLst/>
              <a:ahLst/>
              <a:cxnLst/>
              <a:rect l="l" t="t" r="r" b="b"/>
              <a:pathLst>
                <a:path w="802640" h="283845">
                  <a:moveTo>
                    <a:pt x="0" y="283432"/>
                  </a:moveTo>
                  <a:lnTo>
                    <a:pt x="17641" y="240687"/>
                  </a:lnTo>
                  <a:lnTo>
                    <a:pt x="39742" y="200138"/>
                  </a:lnTo>
                  <a:lnTo>
                    <a:pt x="66134" y="162180"/>
                  </a:lnTo>
                  <a:lnTo>
                    <a:pt x="96647" y="127209"/>
                  </a:lnTo>
                  <a:lnTo>
                    <a:pt x="131111" y="95617"/>
                  </a:lnTo>
                  <a:lnTo>
                    <a:pt x="169358" y="67799"/>
                  </a:lnTo>
                  <a:lnTo>
                    <a:pt x="211217" y="44149"/>
                  </a:lnTo>
                  <a:lnTo>
                    <a:pt x="256521" y="25063"/>
                  </a:lnTo>
                  <a:lnTo>
                    <a:pt x="301074" y="11754"/>
                  </a:lnTo>
                  <a:lnTo>
                    <a:pt x="345878" y="3451"/>
                  </a:lnTo>
                  <a:lnTo>
                    <a:pt x="390605" y="0"/>
                  </a:lnTo>
                  <a:lnTo>
                    <a:pt x="434928" y="1246"/>
                  </a:lnTo>
                  <a:lnTo>
                    <a:pt x="478518" y="7037"/>
                  </a:lnTo>
                  <a:lnTo>
                    <a:pt x="521048" y="17218"/>
                  </a:lnTo>
                  <a:lnTo>
                    <a:pt x="562191" y="31635"/>
                  </a:lnTo>
                  <a:lnTo>
                    <a:pt x="601619" y="50135"/>
                  </a:lnTo>
                  <a:lnTo>
                    <a:pt x="639004" y="72564"/>
                  </a:lnTo>
                  <a:lnTo>
                    <a:pt x="674020" y="98768"/>
                  </a:lnTo>
                  <a:lnTo>
                    <a:pt x="706337" y="128593"/>
                  </a:lnTo>
                  <a:lnTo>
                    <a:pt x="735630" y="161885"/>
                  </a:lnTo>
                  <a:lnTo>
                    <a:pt x="761569" y="198491"/>
                  </a:lnTo>
                  <a:lnTo>
                    <a:pt x="783828" y="238257"/>
                  </a:lnTo>
                  <a:lnTo>
                    <a:pt x="802079" y="281029"/>
                  </a:lnTo>
                </a:path>
              </a:pathLst>
            </a:custGeom>
            <a:ln w="21804">
              <a:solidFill>
                <a:srgbClr val="007DA8"/>
              </a:solidFill>
            </a:ln>
          </p:spPr>
          <p:txBody>
            <a:bodyPr wrap="square" lIns="0" tIns="0" rIns="0" bIns="0" rtlCol="0"/>
            <a:lstStyle/>
            <a:p>
              <a:endParaRPr dirty="0"/>
            </a:p>
          </p:txBody>
        </p:sp>
        <p:sp>
          <p:nvSpPr>
            <p:cNvPr id="111" name="object 111"/>
            <p:cNvSpPr/>
            <p:nvPr/>
          </p:nvSpPr>
          <p:spPr>
            <a:xfrm>
              <a:off x="6516526" y="4751414"/>
              <a:ext cx="89535" cy="60325"/>
            </a:xfrm>
            <a:custGeom>
              <a:avLst/>
              <a:gdLst/>
              <a:ahLst/>
              <a:cxnLst/>
              <a:rect l="l" t="t" r="r" b="b"/>
              <a:pathLst>
                <a:path w="89534" h="60325">
                  <a:moveTo>
                    <a:pt x="89119" y="0"/>
                  </a:moveTo>
                  <a:lnTo>
                    <a:pt x="61420" y="60085"/>
                  </a:lnTo>
                  <a:lnTo>
                    <a:pt x="0" y="31244"/>
                  </a:lnTo>
                </a:path>
              </a:pathLst>
            </a:custGeom>
            <a:ln w="21813">
              <a:solidFill>
                <a:srgbClr val="007DA8"/>
              </a:solidFill>
            </a:ln>
          </p:spPr>
          <p:txBody>
            <a:bodyPr wrap="square" lIns="0" tIns="0" rIns="0" bIns="0" rtlCol="0"/>
            <a:lstStyle/>
            <a:p>
              <a:endParaRPr dirty="0"/>
            </a:p>
          </p:txBody>
        </p:sp>
        <p:pic>
          <p:nvPicPr>
            <p:cNvPr id="112" name="object 112"/>
            <p:cNvPicPr/>
            <p:nvPr/>
          </p:nvPicPr>
          <p:blipFill>
            <a:blip r:embed="rId11" cstate="print"/>
            <a:stretch>
              <a:fillRect/>
            </a:stretch>
          </p:blipFill>
          <p:spPr>
            <a:xfrm>
              <a:off x="5730030" y="4787369"/>
              <a:ext cx="69995" cy="69891"/>
            </a:xfrm>
            <a:prstGeom prst="rect">
              <a:avLst/>
            </a:prstGeom>
          </p:spPr>
        </p:pic>
        <p:sp>
          <p:nvSpPr>
            <p:cNvPr id="113" name="object 113"/>
            <p:cNvSpPr/>
            <p:nvPr/>
          </p:nvSpPr>
          <p:spPr>
            <a:xfrm>
              <a:off x="5774662" y="5089097"/>
              <a:ext cx="801370" cy="283845"/>
            </a:xfrm>
            <a:custGeom>
              <a:avLst/>
              <a:gdLst/>
              <a:ahLst/>
              <a:cxnLst/>
              <a:rect l="l" t="t" r="r" b="b"/>
              <a:pathLst>
                <a:path w="801370" h="283845">
                  <a:moveTo>
                    <a:pt x="800875" y="0"/>
                  </a:moveTo>
                  <a:lnTo>
                    <a:pt x="783184" y="42351"/>
                  </a:lnTo>
                  <a:lnTo>
                    <a:pt x="760963" y="82618"/>
                  </a:lnTo>
                  <a:lnTo>
                    <a:pt x="734423" y="120406"/>
                  </a:lnTo>
                  <a:lnTo>
                    <a:pt x="703776" y="155322"/>
                  </a:lnTo>
                  <a:lnTo>
                    <a:pt x="669234" y="186970"/>
                  </a:lnTo>
                  <a:lnTo>
                    <a:pt x="631009" y="214957"/>
                  </a:lnTo>
                  <a:lnTo>
                    <a:pt x="589312" y="238888"/>
                  </a:lnTo>
                  <a:lnTo>
                    <a:pt x="544354" y="258369"/>
                  </a:lnTo>
                  <a:lnTo>
                    <a:pt x="499801" y="271678"/>
                  </a:lnTo>
                  <a:lnTo>
                    <a:pt x="454999" y="279981"/>
                  </a:lnTo>
                  <a:lnTo>
                    <a:pt x="410279" y="283432"/>
                  </a:lnTo>
                  <a:lnTo>
                    <a:pt x="365970" y="282185"/>
                  </a:lnTo>
                  <a:lnTo>
                    <a:pt x="322402" y="276395"/>
                  </a:lnTo>
                  <a:lnTo>
                    <a:pt x="279904" y="266214"/>
                  </a:lnTo>
                  <a:lnTo>
                    <a:pt x="238806" y="251796"/>
                  </a:lnTo>
                  <a:lnTo>
                    <a:pt x="199438" y="233296"/>
                  </a:lnTo>
                  <a:lnTo>
                    <a:pt x="162130" y="210867"/>
                  </a:lnTo>
                  <a:lnTo>
                    <a:pt x="127212" y="184664"/>
                  </a:lnTo>
                  <a:lnTo>
                    <a:pt x="95012" y="154838"/>
                  </a:lnTo>
                  <a:lnTo>
                    <a:pt x="65862" y="121546"/>
                  </a:lnTo>
                  <a:lnTo>
                    <a:pt x="40089" y="84940"/>
                  </a:lnTo>
                  <a:lnTo>
                    <a:pt x="18025" y="45174"/>
                  </a:lnTo>
                  <a:lnTo>
                    <a:pt x="0" y="2403"/>
                  </a:lnTo>
                </a:path>
              </a:pathLst>
            </a:custGeom>
            <a:ln w="21804">
              <a:solidFill>
                <a:srgbClr val="007DA8"/>
              </a:solidFill>
            </a:ln>
          </p:spPr>
          <p:txBody>
            <a:bodyPr wrap="square" lIns="0" tIns="0" rIns="0" bIns="0" rtlCol="0"/>
            <a:lstStyle/>
            <a:p>
              <a:endParaRPr dirty="0"/>
            </a:p>
          </p:txBody>
        </p:sp>
        <p:sp>
          <p:nvSpPr>
            <p:cNvPr id="114" name="object 114"/>
            <p:cNvSpPr/>
            <p:nvPr/>
          </p:nvSpPr>
          <p:spPr>
            <a:xfrm>
              <a:off x="5743350" y="5084290"/>
              <a:ext cx="89535" cy="61594"/>
            </a:xfrm>
            <a:custGeom>
              <a:avLst/>
              <a:gdLst/>
              <a:ahLst/>
              <a:cxnLst/>
              <a:rect l="l" t="t" r="r" b="b"/>
              <a:pathLst>
                <a:path w="89535" h="61595">
                  <a:moveTo>
                    <a:pt x="89119" y="28841"/>
                  </a:moveTo>
                  <a:lnTo>
                    <a:pt x="27699" y="0"/>
                  </a:lnTo>
                  <a:lnTo>
                    <a:pt x="0" y="61287"/>
                  </a:lnTo>
                </a:path>
              </a:pathLst>
            </a:custGeom>
            <a:ln w="21814">
              <a:solidFill>
                <a:srgbClr val="007DA8"/>
              </a:solidFill>
            </a:ln>
          </p:spPr>
          <p:txBody>
            <a:bodyPr wrap="square" lIns="0" tIns="0" rIns="0" bIns="0" rtlCol="0"/>
            <a:lstStyle/>
            <a:p>
              <a:endParaRPr dirty="0"/>
            </a:p>
          </p:txBody>
        </p:sp>
        <p:pic>
          <p:nvPicPr>
            <p:cNvPr id="115" name="object 115"/>
            <p:cNvPicPr/>
            <p:nvPr/>
          </p:nvPicPr>
          <p:blipFill>
            <a:blip r:embed="rId12" cstate="print"/>
            <a:stretch>
              <a:fillRect/>
            </a:stretch>
          </p:blipFill>
          <p:spPr>
            <a:xfrm>
              <a:off x="6548970" y="5038529"/>
              <a:ext cx="69995" cy="69891"/>
            </a:xfrm>
            <a:prstGeom prst="rect">
              <a:avLst/>
            </a:prstGeom>
          </p:spPr>
        </p:pic>
        <p:sp>
          <p:nvSpPr>
            <p:cNvPr id="116" name="object 116"/>
            <p:cNvSpPr/>
            <p:nvPr/>
          </p:nvSpPr>
          <p:spPr>
            <a:xfrm>
              <a:off x="5828857" y="4603604"/>
              <a:ext cx="690245" cy="690245"/>
            </a:xfrm>
            <a:custGeom>
              <a:avLst/>
              <a:gdLst/>
              <a:ahLst/>
              <a:cxnLst/>
              <a:rect l="l" t="t" r="r" b="b"/>
              <a:pathLst>
                <a:path w="690245" h="690245">
                  <a:moveTo>
                    <a:pt x="637087" y="344893"/>
                  </a:moveTo>
                  <a:lnTo>
                    <a:pt x="637068" y="337494"/>
                  </a:lnTo>
                  <a:lnTo>
                    <a:pt x="636936" y="329871"/>
                  </a:lnTo>
                  <a:lnTo>
                    <a:pt x="636579" y="322248"/>
                  </a:lnTo>
                  <a:lnTo>
                    <a:pt x="635883" y="314850"/>
                  </a:lnTo>
                  <a:lnTo>
                    <a:pt x="690077" y="282403"/>
                  </a:lnTo>
                  <a:lnTo>
                    <a:pt x="661173" y="192274"/>
                  </a:lnTo>
                  <a:lnTo>
                    <a:pt x="598549" y="198283"/>
                  </a:lnTo>
                  <a:lnTo>
                    <a:pt x="590890" y="185702"/>
                  </a:lnTo>
                  <a:lnTo>
                    <a:pt x="582441" y="173347"/>
                  </a:lnTo>
                  <a:lnTo>
                    <a:pt x="573314" y="161443"/>
                  </a:lnTo>
                  <a:lnTo>
                    <a:pt x="563623" y="150214"/>
                  </a:lnTo>
                  <a:lnTo>
                    <a:pt x="588914" y="92532"/>
                  </a:lnTo>
                  <a:lnTo>
                    <a:pt x="511837" y="37253"/>
                  </a:lnTo>
                  <a:lnTo>
                    <a:pt x="463664" y="79313"/>
                  </a:lnTo>
                  <a:lnTo>
                    <a:pt x="449909" y="73455"/>
                  </a:lnTo>
                  <a:lnTo>
                    <a:pt x="435814" y="68497"/>
                  </a:lnTo>
                  <a:lnTo>
                    <a:pt x="421494" y="64442"/>
                  </a:lnTo>
                  <a:lnTo>
                    <a:pt x="407061" y="61287"/>
                  </a:lnTo>
                  <a:lnTo>
                    <a:pt x="392609" y="0"/>
                  </a:lnTo>
                  <a:lnTo>
                    <a:pt x="297468" y="0"/>
                  </a:lnTo>
                  <a:lnTo>
                    <a:pt x="283016" y="61287"/>
                  </a:lnTo>
                  <a:lnTo>
                    <a:pt x="268583" y="65118"/>
                  </a:lnTo>
                  <a:lnTo>
                    <a:pt x="254262" y="69399"/>
                  </a:lnTo>
                  <a:lnTo>
                    <a:pt x="240168" y="74130"/>
                  </a:lnTo>
                  <a:lnTo>
                    <a:pt x="226412" y="79313"/>
                  </a:lnTo>
                  <a:lnTo>
                    <a:pt x="178239" y="37253"/>
                  </a:lnTo>
                  <a:lnTo>
                    <a:pt x="101163" y="92532"/>
                  </a:lnTo>
                  <a:lnTo>
                    <a:pt x="126454" y="150214"/>
                  </a:lnTo>
                  <a:lnTo>
                    <a:pt x="116762" y="161443"/>
                  </a:lnTo>
                  <a:lnTo>
                    <a:pt x="107636" y="173347"/>
                  </a:lnTo>
                  <a:lnTo>
                    <a:pt x="99187" y="185702"/>
                  </a:lnTo>
                  <a:lnTo>
                    <a:pt x="91528" y="198283"/>
                  </a:lnTo>
                  <a:lnTo>
                    <a:pt x="28903" y="192274"/>
                  </a:lnTo>
                  <a:lnTo>
                    <a:pt x="0" y="282403"/>
                  </a:lnTo>
                  <a:lnTo>
                    <a:pt x="54194" y="314850"/>
                  </a:lnTo>
                  <a:lnTo>
                    <a:pt x="53498" y="322079"/>
                  </a:lnTo>
                  <a:lnTo>
                    <a:pt x="53140" y="329420"/>
                  </a:lnTo>
                  <a:lnTo>
                    <a:pt x="53009" y="336987"/>
                  </a:lnTo>
                  <a:lnTo>
                    <a:pt x="52990" y="344893"/>
                  </a:lnTo>
                  <a:lnTo>
                    <a:pt x="53009" y="352291"/>
                  </a:lnTo>
                  <a:lnTo>
                    <a:pt x="53140" y="359914"/>
                  </a:lnTo>
                  <a:lnTo>
                    <a:pt x="53498" y="367537"/>
                  </a:lnTo>
                  <a:lnTo>
                    <a:pt x="54194" y="374935"/>
                  </a:lnTo>
                  <a:lnTo>
                    <a:pt x="0" y="407382"/>
                  </a:lnTo>
                  <a:lnTo>
                    <a:pt x="28903" y="497511"/>
                  </a:lnTo>
                  <a:lnTo>
                    <a:pt x="91528" y="491502"/>
                  </a:lnTo>
                  <a:lnTo>
                    <a:pt x="99187" y="504083"/>
                  </a:lnTo>
                  <a:lnTo>
                    <a:pt x="107636" y="516438"/>
                  </a:lnTo>
                  <a:lnTo>
                    <a:pt x="116762" y="528342"/>
                  </a:lnTo>
                  <a:lnTo>
                    <a:pt x="126454" y="539571"/>
                  </a:lnTo>
                  <a:lnTo>
                    <a:pt x="101163" y="597253"/>
                  </a:lnTo>
                  <a:lnTo>
                    <a:pt x="178239" y="652532"/>
                  </a:lnTo>
                  <a:lnTo>
                    <a:pt x="226412" y="610472"/>
                  </a:lnTo>
                  <a:lnTo>
                    <a:pt x="240168" y="616331"/>
                  </a:lnTo>
                  <a:lnTo>
                    <a:pt x="254262" y="621288"/>
                  </a:lnTo>
                  <a:lnTo>
                    <a:pt x="268583" y="625343"/>
                  </a:lnTo>
                  <a:lnTo>
                    <a:pt x="283016" y="628498"/>
                  </a:lnTo>
                  <a:lnTo>
                    <a:pt x="297468" y="689786"/>
                  </a:lnTo>
                  <a:lnTo>
                    <a:pt x="392609" y="689786"/>
                  </a:lnTo>
                  <a:lnTo>
                    <a:pt x="407061" y="628498"/>
                  </a:lnTo>
                  <a:lnTo>
                    <a:pt x="421494" y="624667"/>
                  </a:lnTo>
                  <a:lnTo>
                    <a:pt x="435814" y="620386"/>
                  </a:lnTo>
                  <a:lnTo>
                    <a:pt x="449909" y="615655"/>
                  </a:lnTo>
                  <a:lnTo>
                    <a:pt x="463664" y="610472"/>
                  </a:lnTo>
                  <a:lnTo>
                    <a:pt x="511837" y="652532"/>
                  </a:lnTo>
                  <a:lnTo>
                    <a:pt x="588914" y="597253"/>
                  </a:lnTo>
                  <a:lnTo>
                    <a:pt x="562419" y="538369"/>
                  </a:lnTo>
                  <a:lnTo>
                    <a:pt x="572110" y="527141"/>
                  </a:lnTo>
                  <a:lnTo>
                    <a:pt x="581236" y="515236"/>
                  </a:lnTo>
                  <a:lnTo>
                    <a:pt x="589686" y="502881"/>
                  </a:lnTo>
                  <a:lnTo>
                    <a:pt x="597344" y="490300"/>
                  </a:lnTo>
                  <a:lnTo>
                    <a:pt x="659969" y="496309"/>
                  </a:lnTo>
                  <a:lnTo>
                    <a:pt x="688873" y="406180"/>
                  </a:lnTo>
                  <a:lnTo>
                    <a:pt x="634678" y="373734"/>
                  </a:lnTo>
                  <a:lnTo>
                    <a:pt x="636071" y="366523"/>
                  </a:lnTo>
                  <a:lnTo>
                    <a:pt x="636786" y="359313"/>
                  </a:lnTo>
                  <a:lnTo>
                    <a:pt x="637049" y="352103"/>
                  </a:lnTo>
                  <a:lnTo>
                    <a:pt x="637087" y="344893"/>
                  </a:lnTo>
                  <a:close/>
                </a:path>
              </a:pathLst>
            </a:custGeom>
            <a:ln w="21822">
              <a:solidFill>
                <a:srgbClr val="007DA8"/>
              </a:solidFill>
            </a:ln>
          </p:spPr>
          <p:txBody>
            <a:bodyPr wrap="square" lIns="0" tIns="0" rIns="0" bIns="0" rtlCol="0"/>
            <a:lstStyle/>
            <a:p>
              <a:endParaRPr dirty="0"/>
            </a:p>
          </p:txBody>
        </p:sp>
        <p:sp>
          <p:nvSpPr>
            <p:cNvPr id="117" name="object 117"/>
            <p:cNvSpPr/>
            <p:nvPr/>
          </p:nvSpPr>
          <p:spPr>
            <a:xfrm>
              <a:off x="5938449" y="4712960"/>
              <a:ext cx="472440" cy="471170"/>
            </a:xfrm>
            <a:custGeom>
              <a:avLst/>
              <a:gdLst/>
              <a:ahLst/>
              <a:cxnLst/>
              <a:rect l="l" t="t" r="r" b="b"/>
              <a:pathLst>
                <a:path w="472439" h="471170">
                  <a:moveTo>
                    <a:pt x="472095" y="235536"/>
                  </a:moveTo>
                  <a:lnTo>
                    <a:pt x="467299" y="283006"/>
                  </a:lnTo>
                  <a:lnTo>
                    <a:pt x="453545" y="327219"/>
                  </a:lnTo>
                  <a:lnTo>
                    <a:pt x="431782" y="367228"/>
                  </a:lnTo>
                  <a:lnTo>
                    <a:pt x="402959" y="402087"/>
                  </a:lnTo>
                  <a:lnTo>
                    <a:pt x="368025" y="430848"/>
                  </a:lnTo>
                  <a:lnTo>
                    <a:pt x="327929" y="452564"/>
                  </a:lnTo>
                  <a:lnTo>
                    <a:pt x="283620" y="466288"/>
                  </a:lnTo>
                  <a:lnTo>
                    <a:pt x="236047" y="471073"/>
                  </a:lnTo>
                  <a:lnTo>
                    <a:pt x="188474" y="466288"/>
                  </a:lnTo>
                  <a:lnTo>
                    <a:pt x="144166" y="452564"/>
                  </a:lnTo>
                  <a:lnTo>
                    <a:pt x="104069" y="430848"/>
                  </a:lnTo>
                  <a:lnTo>
                    <a:pt x="69135" y="402087"/>
                  </a:lnTo>
                  <a:lnTo>
                    <a:pt x="40312" y="367228"/>
                  </a:lnTo>
                  <a:lnTo>
                    <a:pt x="18549" y="327219"/>
                  </a:lnTo>
                  <a:lnTo>
                    <a:pt x="4795" y="283006"/>
                  </a:lnTo>
                  <a:lnTo>
                    <a:pt x="0" y="235536"/>
                  </a:lnTo>
                  <a:lnTo>
                    <a:pt x="4795" y="188067"/>
                  </a:lnTo>
                  <a:lnTo>
                    <a:pt x="18549" y="143854"/>
                  </a:lnTo>
                  <a:lnTo>
                    <a:pt x="40312" y="103844"/>
                  </a:lnTo>
                  <a:lnTo>
                    <a:pt x="69135" y="68986"/>
                  </a:lnTo>
                  <a:lnTo>
                    <a:pt x="104069" y="40225"/>
                  </a:lnTo>
                  <a:lnTo>
                    <a:pt x="144166" y="18509"/>
                  </a:lnTo>
                  <a:lnTo>
                    <a:pt x="188474" y="4785"/>
                  </a:lnTo>
                  <a:lnTo>
                    <a:pt x="236047" y="0"/>
                  </a:lnTo>
                  <a:lnTo>
                    <a:pt x="283620" y="4785"/>
                  </a:lnTo>
                  <a:lnTo>
                    <a:pt x="327929" y="18509"/>
                  </a:lnTo>
                  <a:lnTo>
                    <a:pt x="368025" y="40225"/>
                  </a:lnTo>
                  <a:lnTo>
                    <a:pt x="402959" y="68986"/>
                  </a:lnTo>
                  <a:lnTo>
                    <a:pt x="431782" y="103844"/>
                  </a:lnTo>
                  <a:lnTo>
                    <a:pt x="453545" y="143854"/>
                  </a:lnTo>
                  <a:lnTo>
                    <a:pt x="467299" y="188067"/>
                  </a:lnTo>
                  <a:lnTo>
                    <a:pt x="472095" y="235536"/>
                  </a:lnTo>
                  <a:close/>
                </a:path>
              </a:pathLst>
            </a:custGeom>
            <a:ln w="21822">
              <a:solidFill>
                <a:srgbClr val="007DA8"/>
              </a:solidFill>
            </a:ln>
          </p:spPr>
          <p:txBody>
            <a:bodyPr wrap="square" lIns="0" tIns="0" rIns="0" bIns="0" rtlCol="0"/>
            <a:lstStyle/>
            <a:p>
              <a:endParaRPr dirty="0"/>
            </a:p>
          </p:txBody>
        </p:sp>
        <p:sp>
          <p:nvSpPr>
            <p:cNvPr id="118" name="object 118"/>
            <p:cNvSpPr/>
            <p:nvPr/>
          </p:nvSpPr>
          <p:spPr>
            <a:xfrm>
              <a:off x="9220870" y="5185449"/>
              <a:ext cx="276860" cy="60325"/>
            </a:xfrm>
            <a:custGeom>
              <a:avLst/>
              <a:gdLst/>
              <a:ahLst/>
              <a:cxnLst/>
              <a:rect l="l" t="t" r="r" b="b"/>
              <a:pathLst>
                <a:path w="276859" h="60325">
                  <a:moveTo>
                    <a:pt x="192353" y="0"/>
                  </a:moveTo>
                  <a:lnTo>
                    <a:pt x="261108" y="0"/>
                  </a:lnTo>
                  <a:lnTo>
                    <a:pt x="268458" y="16369"/>
                  </a:lnTo>
                  <a:lnTo>
                    <a:pt x="276713" y="49592"/>
                  </a:lnTo>
                  <a:lnTo>
                    <a:pt x="276600" y="56840"/>
                  </a:lnTo>
                  <a:lnTo>
                    <a:pt x="276487" y="59919"/>
                  </a:lnTo>
                  <a:lnTo>
                    <a:pt x="565" y="59919"/>
                  </a:lnTo>
                  <a:lnTo>
                    <a:pt x="70" y="48797"/>
                  </a:lnTo>
                  <a:lnTo>
                    <a:pt x="0" y="42442"/>
                  </a:lnTo>
                  <a:lnTo>
                    <a:pt x="438" y="38470"/>
                  </a:lnTo>
                  <a:lnTo>
                    <a:pt x="1470" y="34498"/>
                  </a:lnTo>
                  <a:lnTo>
                    <a:pt x="4735" y="26427"/>
                  </a:lnTo>
                  <a:lnTo>
                    <a:pt x="9272" y="14866"/>
                  </a:lnTo>
                  <a:lnTo>
                    <a:pt x="13301" y="4496"/>
                  </a:lnTo>
                  <a:lnTo>
                    <a:pt x="15040" y="0"/>
                  </a:lnTo>
                  <a:lnTo>
                    <a:pt x="80175" y="0"/>
                  </a:lnTo>
                  <a:lnTo>
                    <a:pt x="192353" y="0"/>
                  </a:lnTo>
                  <a:close/>
                </a:path>
              </a:pathLst>
            </a:custGeom>
            <a:ln w="21948">
              <a:solidFill>
                <a:srgbClr val="007DA8"/>
              </a:solidFill>
            </a:ln>
          </p:spPr>
          <p:txBody>
            <a:bodyPr wrap="square" lIns="0" tIns="0" rIns="0" bIns="0" rtlCol="0"/>
            <a:lstStyle/>
            <a:p>
              <a:endParaRPr dirty="0"/>
            </a:p>
          </p:txBody>
        </p:sp>
        <p:sp>
          <p:nvSpPr>
            <p:cNvPr id="119" name="object 119"/>
            <p:cNvSpPr/>
            <p:nvPr/>
          </p:nvSpPr>
          <p:spPr>
            <a:xfrm>
              <a:off x="9236814" y="5244461"/>
              <a:ext cx="244475" cy="137160"/>
            </a:xfrm>
            <a:custGeom>
              <a:avLst/>
              <a:gdLst/>
              <a:ahLst/>
              <a:cxnLst/>
              <a:rect l="l" t="t" r="r" b="b"/>
              <a:pathLst>
                <a:path w="244475" h="137160">
                  <a:moveTo>
                    <a:pt x="244258" y="0"/>
                  </a:moveTo>
                  <a:lnTo>
                    <a:pt x="244258" y="137087"/>
                  </a:lnTo>
                  <a:lnTo>
                    <a:pt x="0" y="137087"/>
                  </a:lnTo>
                  <a:lnTo>
                    <a:pt x="0" y="0"/>
                  </a:lnTo>
                </a:path>
              </a:pathLst>
            </a:custGeom>
            <a:ln w="21933">
              <a:solidFill>
                <a:srgbClr val="007DA8"/>
              </a:solidFill>
            </a:ln>
          </p:spPr>
          <p:txBody>
            <a:bodyPr wrap="square" lIns="0" tIns="0" rIns="0" bIns="0" rtlCol="0"/>
            <a:lstStyle/>
            <a:p>
              <a:endParaRPr dirty="0"/>
            </a:p>
          </p:txBody>
        </p:sp>
        <p:sp>
          <p:nvSpPr>
            <p:cNvPr id="120" name="object 120"/>
            <p:cNvSpPr/>
            <p:nvPr/>
          </p:nvSpPr>
          <p:spPr>
            <a:xfrm>
              <a:off x="9236814" y="5122807"/>
              <a:ext cx="244475" cy="62865"/>
            </a:xfrm>
            <a:custGeom>
              <a:avLst/>
              <a:gdLst/>
              <a:ahLst/>
              <a:cxnLst/>
              <a:rect l="l" t="t" r="r" b="b"/>
              <a:pathLst>
                <a:path w="244475" h="62864">
                  <a:moveTo>
                    <a:pt x="0" y="59919"/>
                  </a:moveTo>
                  <a:lnTo>
                    <a:pt x="0" y="0"/>
                  </a:lnTo>
                  <a:lnTo>
                    <a:pt x="244258" y="0"/>
                  </a:lnTo>
                  <a:lnTo>
                    <a:pt x="244258" y="62642"/>
                  </a:lnTo>
                </a:path>
              </a:pathLst>
            </a:custGeom>
            <a:ln w="21947">
              <a:solidFill>
                <a:srgbClr val="007DA8"/>
              </a:solidFill>
            </a:ln>
          </p:spPr>
          <p:txBody>
            <a:bodyPr wrap="square" lIns="0" tIns="0" rIns="0" bIns="0" rtlCol="0"/>
            <a:lstStyle/>
            <a:p>
              <a:endParaRPr dirty="0"/>
            </a:p>
          </p:txBody>
        </p:sp>
        <p:sp>
          <p:nvSpPr>
            <p:cNvPr id="121" name="object 121"/>
            <p:cNvSpPr/>
            <p:nvPr/>
          </p:nvSpPr>
          <p:spPr>
            <a:xfrm>
              <a:off x="8848714" y="5381549"/>
              <a:ext cx="725170" cy="0"/>
            </a:xfrm>
            <a:custGeom>
              <a:avLst/>
              <a:gdLst/>
              <a:ahLst/>
              <a:cxnLst/>
              <a:rect l="l" t="t" r="r" b="b"/>
              <a:pathLst>
                <a:path w="725170">
                  <a:moveTo>
                    <a:pt x="0" y="0"/>
                  </a:moveTo>
                  <a:lnTo>
                    <a:pt x="724634" y="0"/>
                  </a:lnTo>
                </a:path>
              </a:pathLst>
            </a:custGeom>
            <a:ln w="21952">
              <a:solidFill>
                <a:srgbClr val="007DA8"/>
              </a:solidFill>
            </a:ln>
          </p:spPr>
          <p:txBody>
            <a:bodyPr wrap="square" lIns="0" tIns="0" rIns="0" bIns="0" rtlCol="0"/>
            <a:lstStyle/>
            <a:p>
              <a:endParaRPr dirty="0"/>
            </a:p>
          </p:txBody>
        </p:sp>
        <p:sp>
          <p:nvSpPr>
            <p:cNvPr id="122" name="object 122"/>
            <p:cNvSpPr/>
            <p:nvPr/>
          </p:nvSpPr>
          <p:spPr>
            <a:xfrm>
              <a:off x="9274811" y="5277146"/>
              <a:ext cx="168275" cy="104775"/>
            </a:xfrm>
            <a:custGeom>
              <a:avLst/>
              <a:gdLst/>
              <a:ahLst/>
              <a:cxnLst/>
              <a:rect l="l" t="t" r="r" b="b"/>
              <a:pathLst>
                <a:path w="168275" h="104775">
                  <a:moveTo>
                    <a:pt x="120320" y="0"/>
                  </a:moveTo>
                  <a:lnTo>
                    <a:pt x="168267" y="0"/>
                  </a:lnTo>
                  <a:lnTo>
                    <a:pt x="168267" y="104404"/>
                  </a:lnTo>
                  <a:lnTo>
                    <a:pt x="120320" y="104404"/>
                  </a:lnTo>
                  <a:lnTo>
                    <a:pt x="120320" y="0"/>
                  </a:lnTo>
                  <a:close/>
                </a:path>
                <a:path w="168275" h="104775">
                  <a:moveTo>
                    <a:pt x="0" y="0"/>
                  </a:moveTo>
                  <a:lnTo>
                    <a:pt x="80514" y="0"/>
                  </a:lnTo>
                  <a:lnTo>
                    <a:pt x="80514" y="59919"/>
                  </a:lnTo>
                  <a:lnTo>
                    <a:pt x="0" y="59919"/>
                  </a:lnTo>
                  <a:lnTo>
                    <a:pt x="0" y="0"/>
                  </a:lnTo>
                  <a:close/>
                </a:path>
              </a:pathLst>
            </a:custGeom>
            <a:ln w="21913">
              <a:solidFill>
                <a:srgbClr val="007DA8"/>
              </a:solidFill>
            </a:ln>
          </p:spPr>
          <p:txBody>
            <a:bodyPr wrap="square" lIns="0" tIns="0" rIns="0" bIns="0" rtlCol="0"/>
            <a:lstStyle/>
            <a:p>
              <a:endParaRPr dirty="0"/>
            </a:p>
          </p:txBody>
        </p:sp>
        <p:sp>
          <p:nvSpPr>
            <p:cNvPr id="123" name="object 123"/>
            <p:cNvSpPr/>
            <p:nvPr/>
          </p:nvSpPr>
          <p:spPr>
            <a:xfrm>
              <a:off x="8723871" y="4912184"/>
              <a:ext cx="328930" cy="364490"/>
            </a:xfrm>
            <a:custGeom>
              <a:avLst/>
              <a:gdLst/>
              <a:ahLst/>
              <a:cxnLst/>
              <a:rect l="l" t="t" r="r" b="b"/>
              <a:pathLst>
                <a:path w="328929" h="364489">
                  <a:moveTo>
                    <a:pt x="328392" y="211532"/>
                  </a:moveTo>
                  <a:lnTo>
                    <a:pt x="326597" y="198112"/>
                  </a:lnTo>
                  <a:lnTo>
                    <a:pt x="321494" y="187246"/>
                  </a:lnTo>
                  <a:lnTo>
                    <a:pt x="313507" y="178083"/>
                  </a:lnTo>
                  <a:lnTo>
                    <a:pt x="303061" y="169770"/>
                  </a:lnTo>
                  <a:lnTo>
                    <a:pt x="305959" y="162805"/>
                  </a:lnTo>
                  <a:lnTo>
                    <a:pt x="307924" y="155585"/>
                  </a:lnTo>
                  <a:lnTo>
                    <a:pt x="309040" y="148194"/>
                  </a:lnTo>
                  <a:lnTo>
                    <a:pt x="309394" y="140718"/>
                  </a:lnTo>
                  <a:lnTo>
                    <a:pt x="307274" y="123625"/>
                  </a:lnTo>
                  <a:lnTo>
                    <a:pt x="301252" y="108149"/>
                  </a:lnTo>
                  <a:lnTo>
                    <a:pt x="291838" y="94885"/>
                  </a:lnTo>
                  <a:lnTo>
                    <a:pt x="279540" y="84431"/>
                  </a:lnTo>
                  <a:lnTo>
                    <a:pt x="280445" y="80799"/>
                  </a:lnTo>
                  <a:lnTo>
                    <a:pt x="280445" y="77168"/>
                  </a:lnTo>
                  <a:lnTo>
                    <a:pt x="280445" y="72629"/>
                  </a:lnTo>
                  <a:lnTo>
                    <a:pt x="275851" y="50145"/>
                  </a:lnTo>
                  <a:lnTo>
                    <a:pt x="263369" y="31661"/>
                  </a:lnTo>
                  <a:lnTo>
                    <a:pt x="244951" y="19136"/>
                  </a:lnTo>
                  <a:lnTo>
                    <a:pt x="222546" y="14525"/>
                  </a:lnTo>
                  <a:lnTo>
                    <a:pt x="213500" y="14525"/>
                  </a:lnTo>
                  <a:lnTo>
                    <a:pt x="205358" y="16341"/>
                  </a:lnTo>
                  <a:lnTo>
                    <a:pt x="198120" y="19973"/>
                  </a:lnTo>
                  <a:lnTo>
                    <a:pt x="187957" y="11490"/>
                  </a:lnTo>
                  <a:lnTo>
                    <a:pt x="176522" y="5220"/>
                  </a:lnTo>
                  <a:lnTo>
                    <a:pt x="163899" y="1333"/>
                  </a:lnTo>
                  <a:lnTo>
                    <a:pt x="150173" y="0"/>
                  </a:lnTo>
                  <a:lnTo>
                    <a:pt x="127006" y="4028"/>
                  </a:lnTo>
                  <a:lnTo>
                    <a:pt x="107315" y="15206"/>
                  </a:lnTo>
                  <a:lnTo>
                    <a:pt x="92544" y="32172"/>
                  </a:lnTo>
                  <a:lnTo>
                    <a:pt x="84133" y="53563"/>
                  </a:lnTo>
                  <a:lnTo>
                    <a:pt x="58831" y="59734"/>
                  </a:lnTo>
                  <a:lnTo>
                    <a:pt x="38448" y="74331"/>
                  </a:lnTo>
                  <a:lnTo>
                    <a:pt x="24849" y="95566"/>
                  </a:lnTo>
                  <a:lnTo>
                    <a:pt x="19902" y="121653"/>
                  </a:lnTo>
                  <a:lnTo>
                    <a:pt x="21697" y="136903"/>
                  </a:lnTo>
                  <a:lnTo>
                    <a:pt x="26800" y="151045"/>
                  </a:lnTo>
                  <a:lnTo>
                    <a:pt x="34787" y="163656"/>
                  </a:lnTo>
                  <a:lnTo>
                    <a:pt x="45233" y="174309"/>
                  </a:lnTo>
                  <a:lnTo>
                    <a:pt x="26715" y="184367"/>
                  </a:lnTo>
                  <a:lnTo>
                    <a:pt x="12439" y="198935"/>
                  </a:lnTo>
                  <a:lnTo>
                    <a:pt x="3251" y="217078"/>
                  </a:lnTo>
                  <a:lnTo>
                    <a:pt x="0" y="237860"/>
                  </a:lnTo>
                  <a:lnTo>
                    <a:pt x="5258" y="264202"/>
                  </a:lnTo>
                  <a:lnTo>
                    <a:pt x="19676" y="285863"/>
                  </a:lnTo>
                  <a:lnTo>
                    <a:pt x="41218" y="300545"/>
                  </a:lnTo>
                  <a:lnTo>
                    <a:pt x="67849" y="305950"/>
                  </a:lnTo>
                  <a:lnTo>
                    <a:pt x="71468" y="305950"/>
                  </a:lnTo>
                  <a:lnTo>
                    <a:pt x="75086" y="305950"/>
                  </a:lnTo>
                  <a:lnTo>
                    <a:pt x="77800" y="305042"/>
                  </a:lnTo>
                  <a:lnTo>
                    <a:pt x="85335" y="328434"/>
                  </a:lnTo>
                  <a:lnTo>
                    <a:pt x="100078" y="347144"/>
                  </a:lnTo>
                  <a:lnTo>
                    <a:pt x="120418" y="359556"/>
                  </a:lnTo>
                  <a:lnTo>
                    <a:pt x="144745" y="364053"/>
                  </a:lnTo>
                  <a:lnTo>
                    <a:pt x="161114" y="362081"/>
                  </a:lnTo>
                  <a:lnTo>
                    <a:pt x="175956" y="356450"/>
                  </a:lnTo>
                  <a:lnTo>
                    <a:pt x="188763" y="347584"/>
                  </a:lnTo>
                  <a:lnTo>
                    <a:pt x="199025" y="335909"/>
                  </a:lnTo>
                  <a:lnTo>
                    <a:pt x="215535" y="341981"/>
                  </a:lnTo>
                  <a:lnTo>
                    <a:pt x="230688" y="342945"/>
                  </a:lnTo>
                  <a:lnTo>
                    <a:pt x="243806" y="341527"/>
                  </a:lnTo>
                  <a:lnTo>
                    <a:pt x="254209" y="340449"/>
                  </a:lnTo>
                </a:path>
              </a:pathLst>
            </a:custGeom>
            <a:ln w="21909">
              <a:solidFill>
                <a:srgbClr val="007DA8"/>
              </a:solidFill>
            </a:ln>
          </p:spPr>
          <p:txBody>
            <a:bodyPr wrap="square" lIns="0" tIns="0" rIns="0" bIns="0" rtlCol="0"/>
            <a:lstStyle/>
            <a:p>
              <a:endParaRPr dirty="0"/>
            </a:p>
          </p:txBody>
        </p:sp>
        <p:sp>
          <p:nvSpPr>
            <p:cNvPr id="124" name="object 124"/>
            <p:cNvSpPr/>
            <p:nvPr/>
          </p:nvSpPr>
          <p:spPr>
            <a:xfrm>
              <a:off x="8806195" y="4912185"/>
              <a:ext cx="67945" cy="68580"/>
            </a:xfrm>
            <a:custGeom>
              <a:avLst/>
              <a:gdLst/>
              <a:ahLst/>
              <a:cxnLst/>
              <a:rect l="l" t="t" r="r" b="b"/>
              <a:pathLst>
                <a:path w="67945" h="68579">
                  <a:moveTo>
                    <a:pt x="0" y="68089"/>
                  </a:moveTo>
                  <a:lnTo>
                    <a:pt x="5258" y="41747"/>
                  </a:lnTo>
                  <a:lnTo>
                    <a:pt x="19676" y="20086"/>
                  </a:lnTo>
                  <a:lnTo>
                    <a:pt x="41218" y="5404"/>
                  </a:lnTo>
                  <a:lnTo>
                    <a:pt x="67849" y="0"/>
                  </a:lnTo>
                </a:path>
              </a:pathLst>
            </a:custGeom>
            <a:ln w="21913">
              <a:solidFill>
                <a:srgbClr val="007DA8"/>
              </a:solidFill>
            </a:ln>
          </p:spPr>
          <p:txBody>
            <a:bodyPr wrap="square" lIns="0" tIns="0" rIns="0" bIns="0" rtlCol="0"/>
            <a:lstStyle/>
            <a:p>
              <a:endParaRPr dirty="0"/>
            </a:p>
          </p:txBody>
        </p:sp>
        <p:sp>
          <p:nvSpPr>
            <p:cNvPr id="125" name="object 125"/>
            <p:cNvSpPr/>
            <p:nvPr/>
          </p:nvSpPr>
          <p:spPr>
            <a:xfrm>
              <a:off x="8742869" y="4965749"/>
              <a:ext cx="67945" cy="136525"/>
            </a:xfrm>
            <a:custGeom>
              <a:avLst/>
              <a:gdLst/>
              <a:ahLst/>
              <a:cxnLst/>
              <a:rect l="l" t="t" r="r" b="b"/>
              <a:pathLst>
                <a:path w="67945" h="136525">
                  <a:moveTo>
                    <a:pt x="67849" y="136179"/>
                  </a:moveTo>
                  <a:lnTo>
                    <a:pt x="41600" y="130902"/>
                  </a:lnTo>
                  <a:lnTo>
                    <a:pt x="20015" y="116433"/>
                  </a:lnTo>
                  <a:lnTo>
                    <a:pt x="5385" y="94815"/>
                  </a:lnTo>
                  <a:lnTo>
                    <a:pt x="0" y="68089"/>
                  </a:lnTo>
                  <a:lnTo>
                    <a:pt x="5258" y="41364"/>
                  </a:lnTo>
                  <a:lnTo>
                    <a:pt x="19676" y="19746"/>
                  </a:lnTo>
                  <a:lnTo>
                    <a:pt x="41218" y="5276"/>
                  </a:lnTo>
                  <a:lnTo>
                    <a:pt x="67849" y="0"/>
                  </a:lnTo>
                </a:path>
              </a:pathLst>
            </a:custGeom>
            <a:ln w="21890">
              <a:solidFill>
                <a:srgbClr val="007DA8"/>
              </a:solidFill>
            </a:ln>
          </p:spPr>
          <p:txBody>
            <a:bodyPr wrap="square" lIns="0" tIns="0" rIns="0" bIns="0" rtlCol="0"/>
            <a:lstStyle/>
            <a:p>
              <a:endParaRPr dirty="0"/>
            </a:p>
          </p:txBody>
        </p:sp>
        <p:sp>
          <p:nvSpPr>
            <p:cNvPr id="126" name="object 126"/>
            <p:cNvSpPr/>
            <p:nvPr/>
          </p:nvSpPr>
          <p:spPr>
            <a:xfrm>
              <a:off x="8994365" y="5072877"/>
              <a:ext cx="58419" cy="58419"/>
            </a:xfrm>
            <a:custGeom>
              <a:avLst/>
              <a:gdLst/>
              <a:ahLst/>
              <a:cxnLst/>
              <a:rect l="l" t="t" r="r" b="b"/>
              <a:pathLst>
                <a:path w="58420" h="58420">
                  <a:moveTo>
                    <a:pt x="0" y="0"/>
                  </a:moveTo>
                  <a:lnTo>
                    <a:pt x="22404" y="4610"/>
                  </a:lnTo>
                  <a:lnTo>
                    <a:pt x="40822" y="17135"/>
                  </a:lnTo>
                  <a:lnTo>
                    <a:pt x="53304" y="35619"/>
                  </a:lnTo>
                  <a:lnTo>
                    <a:pt x="57898" y="58103"/>
                  </a:lnTo>
                </a:path>
              </a:pathLst>
            </a:custGeom>
            <a:ln w="21913">
              <a:solidFill>
                <a:srgbClr val="007DA8"/>
              </a:solidFill>
            </a:ln>
          </p:spPr>
          <p:txBody>
            <a:bodyPr wrap="square" lIns="0" tIns="0" rIns="0" bIns="0" rtlCol="0"/>
            <a:lstStyle/>
            <a:p>
              <a:endParaRPr dirty="0"/>
            </a:p>
          </p:txBody>
        </p:sp>
        <p:sp>
          <p:nvSpPr>
            <p:cNvPr id="127" name="object 127"/>
            <p:cNvSpPr/>
            <p:nvPr/>
          </p:nvSpPr>
          <p:spPr>
            <a:xfrm>
              <a:off x="8888520" y="4927620"/>
              <a:ext cx="58419" cy="58419"/>
            </a:xfrm>
            <a:custGeom>
              <a:avLst/>
              <a:gdLst/>
              <a:ahLst/>
              <a:cxnLst/>
              <a:rect l="l" t="t" r="r" b="b"/>
              <a:pathLst>
                <a:path w="58420" h="58420">
                  <a:moveTo>
                    <a:pt x="0" y="58103"/>
                  </a:moveTo>
                  <a:lnTo>
                    <a:pt x="4593" y="35619"/>
                  </a:lnTo>
                  <a:lnTo>
                    <a:pt x="17075" y="17135"/>
                  </a:lnTo>
                  <a:lnTo>
                    <a:pt x="35493" y="4610"/>
                  </a:lnTo>
                  <a:lnTo>
                    <a:pt x="57898" y="0"/>
                  </a:lnTo>
                </a:path>
              </a:pathLst>
            </a:custGeom>
            <a:ln w="21913">
              <a:solidFill>
                <a:srgbClr val="007DA8"/>
              </a:solidFill>
            </a:ln>
          </p:spPr>
          <p:txBody>
            <a:bodyPr wrap="square" lIns="0" tIns="0" rIns="0" bIns="0" rtlCol="0"/>
            <a:lstStyle/>
            <a:p>
              <a:endParaRPr dirty="0"/>
            </a:p>
          </p:txBody>
        </p:sp>
        <p:sp>
          <p:nvSpPr>
            <p:cNvPr id="128" name="object 128"/>
            <p:cNvSpPr/>
            <p:nvPr/>
          </p:nvSpPr>
          <p:spPr>
            <a:xfrm>
              <a:off x="8839668" y="5014775"/>
              <a:ext cx="58419" cy="358775"/>
            </a:xfrm>
            <a:custGeom>
              <a:avLst/>
              <a:gdLst/>
              <a:ahLst/>
              <a:cxnLst/>
              <a:rect l="l" t="t" r="r" b="b"/>
              <a:pathLst>
                <a:path w="58420" h="358775">
                  <a:moveTo>
                    <a:pt x="0" y="0"/>
                  </a:moveTo>
                  <a:lnTo>
                    <a:pt x="57898" y="48116"/>
                  </a:lnTo>
                  <a:lnTo>
                    <a:pt x="57898" y="358606"/>
                  </a:lnTo>
                </a:path>
              </a:pathLst>
            </a:custGeom>
            <a:ln w="21876">
              <a:solidFill>
                <a:srgbClr val="007DA8"/>
              </a:solidFill>
            </a:ln>
          </p:spPr>
          <p:txBody>
            <a:bodyPr wrap="square" lIns="0" tIns="0" rIns="0" bIns="0" rtlCol="0"/>
            <a:lstStyle/>
            <a:p>
              <a:endParaRPr dirty="0"/>
            </a:p>
          </p:txBody>
        </p:sp>
        <p:sp>
          <p:nvSpPr>
            <p:cNvPr id="129" name="object 129"/>
            <p:cNvSpPr/>
            <p:nvPr/>
          </p:nvSpPr>
          <p:spPr>
            <a:xfrm>
              <a:off x="8839668" y="5160033"/>
              <a:ext cx="58419" cy="39370"/>
            </a:xfrm>
            <a:custGeom>
              <a:avLst/>
              <a:gdLst/>
              <a:ahLst/>
              <a:cxnLst/>
              <a:rect l="l" t="t" r="r" b="b"/>
              <a:pathLst>
                <a:path w="58420" h="39370">
                  <a:moveTo>
                    <a:pt x="57898" y="907"/>
                  </a:moveTo>
                  <a:lnTo>
                    <a:pt x="57898" y="39038"/>
                  </a:lnTo>
                  <a:lnTo>
                    <a:pt x="0" y="0"/>
                  </a:lnTo>
                </a:path>
              </a:pathLst>
            </a:custGeom>
            <a:ln w="21927">
              <a:solidFill>
                <a:srgbClr val="007DA8"/>
              </a:solidFill>
            </a:ln>
          </p:spPr>
          <p:txBody>
            <a:bodyPr wrap="square" lIns="0" tIns="0" rIns="0" bIns="0" rtlCol="0"/>
            <a:lstStyle/>
            <a:p>
              <a:endParaRPr dirty="0"/>
            </a:p>
          </p:txBody>
        </p:sp>
        <p:sp>
          <p:nvSpPr>
            <p:cNvPr id="130" name="object 130"/>
            <p:cNvSpPr/>
            <p:nvPr/>
          </p:nvSpPr>
          <p:spPr>
            <a:xfrm>
              <a:off x="8897566" y="5043827"/>
              <a:ext cx="29209" cy="19685"/>
            </a:xfrm>
            <a:custGeom>
              <a:avLst/>
              <a:gdLst/>
              <a:ahLst/>
              <a:cxnLst/>
              <a:rect l="l" t="t" r="r" b="b"/>
              <a:pathLst>
                <a:path w="29209" h="19685">
                  <a:moveTo>
                    <a:pt x="0" y="19065"/>
                  </a:moveTo>
                  <a:lnTo>
                    <a:pt x="28949" y="0"/>
                  </a:lnTo>
                </a:path>
              </a:pathLst>
            </a:custGeom>
            <a:ln w="21928">
              <a:solidFill>
                <a:srgbClr val="007DA8"/>
              </a:solidFill>
            </a:ln>
          </p:spPr>
          <p:txBody>
            <a:bodyPr wrap="square" lIns="0" tIns="0" rIns="0" bIns="0" rtlCol="0"/>
            <a:lstStyle/>
            <a:p>
              <a:endParaRPr dirty="0"/>
            </a:p>
          </p:txBody>
        </p:sp>
        <p:sp>
          <p:nvSpPr>
            <p:cNvPr id="131" name="object 131"/>
            <p:cNvSpPr/>
            <p:nvPr/>
          </p:nvSpPr>
          <p:spPr>
            <a:xfrm>
              <a:off x="8978081" y="5122812"/>
              <a:ext cx="259079" cy="259079"/>
            </a:xfrm>
            <a:custGeom>
              <a:avLst/>
              <a:gdLst/>
              <a:ahLst/>
              <a:cxnLst/>
              <a:rect l="l" t="t" r="r" b="b"/>
              <a:pathLst>
                <a:path w="259079" h="259079">
                  <a:moveTo>
                    <a:pt x="0" y="258741"/>
                  </a:moveTo>
                  <a:lnTo>
                    <a:pt x="0" y="0"/>
                  </a:lnTo>
                  <a:lnTo>
                    <a:pt x="258733" y="0"/>
                  </a:lnTo>
                  <a:lnTo>
                    <a:pt x="258733" y="43577"/>
                  </a:lnTo>
                </a:path>
              </a:pathLst>
            </a:custGeom>
            <a:ln w="21913">
              <a:solidFill>
                <a:srgbClr val="007DA8"/>
              </a:solidFill>
            </a:ln>
          </p:spPr>
          <p:txBody>
            <a:bodyPr wrap="square" lIns="0" tIns="0" rIns="0" bIns="0" rtlCol="0"/>
            <a:lstStyle/>
            <a:p>
              <a:endParaRPr dirty="0"/>
            </a:p>
          </p:txBody>
        </p:sp>
        <p:sp>
          <p:nvSpPr>
            <p:cNvPr id="132" name="object 132"/>
            <p:cNvSpPr/>
            <p:nvPr/>
          </p:nvSpPr>
          <p:spPr>
            <a:xfrm>
              <a:off x="9024220" y="5185456"/>
              <a:ext cx="156845" cy="43815"/>
            </a:xfrm>
            <a:custGeom>
              <a:avLst/>
              <a:gdLst/>
              <a:ahLst/>
              <a:cxnLst/>
              <a:rect l="l" t="t" r="r" b="b"/>
              <a:pathLst>
                <a:path w="156845" h="43814">
                  <a:moveTo>
                    <a:pt x="0" y="0"/>
                  </a:moveTo>
                  <a:lnTo>
                    <a:pt x="156506" y="0"/>
                  </a:lnTo>
                  <a:lnTo>
                    <a:pt x="156506" y="43577"/>
                  </a:lnTo>
                  <a:lnTo>
                    <a:pt x="0" y="43577"/>
                  </a:lnTo>
                  <a:lnTo>
                    <a:pt x="0" y="0"/>
                  </a:lnTo>
                  <a:close/>
                </a:path>
              </a:pathLst>
            </a:custGeom>
            <a:ln w="21946">
              <a:solidFill>
                <a:srgbClr val="007DA8"/>
              </a:solidFill>
            </a:ln>
          </p:spPr>
          <p:txBody>
            <a:bodyPr wrap="square" lIns="0" tIns="0" rIns="0" bIns="0" rtlCol="0"/>
            <a:lstStyle/>
            <a:p>
              <a:endParaRPr dirty="0"/>
            </a:p>
          </p:txBody>
        </p:sp>
        <p:sp>
          <p:nvSpPr>
            <p:cNvPr id="133" name="object 133"/>
            <p:cNvSpPr/>
            <p:nvPr/>
          </p:nvSpPr>
          <p:spPr>
            <a:xfrm>
              <a:off x="9028745" y="5277986"/>
              <a:ext cx="168910" cy="104775"/>
            </a:xfrm>
            <a:custGeom>
              <a:avLst/>
              <a:gdLst/>
              <a:ahLst/>
              <a:cxnLst/>
              <a:rect l="l" t="t" r="r" b="b"/>
              <a:pathLst>
                <a:path w="168909" h="104775">
                  <a:moveTo>
                    <a:pt x="47947" y="104404"/>
                  </a:moveTo>
                  <a:lnTo>
                    <a:pt x="0" y="104404"/>
                  </a:lnTo>
                  <a:lnTo>
                    <a:pt x="0" y="0"/>
                  </a:lnTo>
                  <a:lnTo>
                    <a:pt x="47947" y="0"/>
                  </a:lnTo>
                  <a:lnTo>
                    <a:pt x="47947" y="104404"/>
                  </a:lnTo>
                  <a:close/>
                </a:path>
                <a:path w="168909" h="104775">
                  <a:moveTo>
                    <a:pt x="168339" y="60191"/>
                  </a:moveTo>
                  <a:lnTo>
                    <a:pt x="87824" y="60191"/>
                  </a:lnTo>
                  <a:lnTo>
                    <a:pt x="87824" y="272"/>
                  </a:lnTo>
                  <a:lnTo>
                    <a:pt x="168339" y="272"/>
                  </a:lnTo>
                  <a:lnTo>
                    <a:pt x="168339" y="60191"/>
                  </a:lnTo>
                  <a:close/>
                </a:path>
              </a:pathLst>
            </a:custGeom>
            <a:ln w="21913">
              <a:solidFill>
                <a:srgbClr val="007DA8"/>
              </a:solidFill>
            </a:ln>
          </p:spPr>
          <p:txBody>
            <a:bodyPr wrap="square" lIns="0" tIns="0" rIns="0" bIns="0" rtlCol="0"/>
            <a:lstStyle/>
            <a:p>
              <a:endParaRPr dirty="0"/>
            </a:p>
          </p:txBody>
        </p:sp>
        <p:sp>
          <p:nvSpPr>
            <p:cNvPr id="134" name="object 134"/>
            <p:cNvSpPr/>
            <p:nvPr/>
          </p:nvSpPr>
          <p:spPr>
            <a:xfrm>
              <a:off x="9536257" y="5061986"/>
              <a:ext cx="0" cy="323215"/>
            </a:xfrm>
            <a:custGeom>
              <a:avLst/>
              <a:gdLst/>
              <a:ahLst/>
              <a:cxnLst/>
              <a:rect l="l" t="t" r="r" b="b"/>
              <a:pathLst>
                <a:path h="323214">
                  <a:moveTo>
                    <a:pt x="0" y="0"/>
                  </a:moveTo>
                  <a:lnTo>
                    <a:pt x="0" y="323199"/>
                  </a:lnTo>
                </a:path>
              </a:pathLst>
            </a:custGeom>
            <a:ln w="21874">
              <a:solidFill>
                <a:srgbClr val="007DA8"/>
              </a:solidFill>
            </a:ln>
          </p:spPr>
          <p:txBody>
            <a:bodyPr wrap="square" lIns="0" tIns="0" rIns="0" bIns="0" rtlCol="0"/>
            <a:lstStyle/>
            <a:p>
              <a:endParaRPr dirty="0"/>
            </a:p>
          </p:txBody>
        </p:sp>
        <p:sp>
          <p:nvSpPr>
            <p:cNvPr id="135" name="object 135"/>
            <p:cNvSpPr/>
            <p:nvPr/>
          </p:nvSpPr>
          <p:spPr>
            <a:xfrm>
              <a:off x="9536257" y="5155496"/>
              <a:ext cx="50800" cy="45720"/>
            </a:xfrm>
            <a:custGeom>
              <a:avLst/>
              <a:gdLst/>
              <a:ahLst/>
              <a:cxnLst/>
              <a:rect l="l" t="t" r="r" b="b"/>
              <a:pathLst>
                <a:path w="50800" h="45720">
                  <a:moveTo>
                    <a:pt x="0" y="0"/>
                  </a:moveTo>
                  <a:lnTo>
                    <a:pt x="0" y="45393"/>
                  </a:lnTo>
                  <a:lnTo>
                    <a:pt x="50661" y="8170"/>
                  </a:lnTo>
                </a:path>
              </a:pathLst>
            </a:custGeom>
            <a:ln w="21917">
              <a:solidFill>
                <a:srgbClr val="007DA8"/>
              </a:solidFill>
            </a:ln>
          </p:spPr>
          <p:txBody>
            <a:bodyPr wrap="square" lIns="0" tIns="0" rIns="0" bIns="0" rtlCol="0"/>
            <a:lstStyle/>
            <a:p>
              <a:endParaRPr dirty="0"/>
            </a:p>
          </p:txBody>
        </p:sp>
        <p:sp>
          <p:nvSpPr>
            <p:cNvPr id="136" name="object 136"/>
            <p:cNvSpPr/>
            <p:nvPr/>
          </p:nvSpPr>
          <p:spPr>
            <a:xfrm>
              <a:off x="9536258" y="5087407"/>
              <a:ext cx="42545" cy="135890"/>
            </a:xfrm>
            <a:custGeom>
              <a:avLst/>
              <a:gdLst/>
              <a:ahLst/>
              <a:cxnLst/>
              <a:rect l="l" t="t" r="r" b="b"/>
              <a:pathLst>
                <a:path w="42545" h="135889">
                  <a:moveTo>
                    <a:pt x="42519" y="0"/>
                  </a:moveTo>
                  <a:lnTo>
                    <a:pt x="0" y="43577"/>
                  </a:lnTo>
                  <a:lnTo>
                    <a:pt x="0" y="135271"/>
                  </a:lnTo>
                </a:path>
              </a:pathLst>
            </a:custGeom>
            <a:ln w="21881">
              <a:solidFill>
                <a:srgbClr val="007DA8"/>
              </a:solidFill>
            </a:ln>
          </p:spPr>
          <p:txBody>
            <a:bodyPr wrap="square" lIns="0" tIns="0" rIns="0" bIns="0" rtlCol="0"/>
            <a:lstStyle/>
            <a:p>
              <a:endParaRPr dirty="0"/>
            </a:p>
          </p:txBody>
        </p:sp>
        <p:sp>
          <p:nvSpPr>
            <p:cNvPr id="137" name="object 137"/>
            <p:cNvSpPr/>
            <p:nvPr/>
          </p:nvSpPr>
          <p:spPr>
            <a:xfrm>
              <a:off x="9443078" y="4985726"/>
              <a:ext cx="194945" cy="323215"/>
            </a:xfrm>
            <a:custGeom>
              <a:avLst/>
              <a:gdLst/>
              <a:ahLst/>
              <a:cxnLst/>
              <a:rect l="l" t="t" r="r" b="b"/>
              <a:pathLst>
                <a:path w="194945" h="323214">
                  <a:moveTo>
                    <a:pt x="37995" y="306858"/>
                  </a:moveTo>
                  <a:lnTo>
                    <a:pt x="50053" y="313624"/>
                  </a:lnTo>
                  <a:lnTo>
                    <a:pt x="63213" y="318773"/>
                  </a:lnTo>
                  <a:lnTo>
                    <a:pt x="77560" y="322050"/>
                  </a:lnTo>
                  <a:lnTo>
                    <a:pt x="93180" y="323199"/>
                  </a:lnTo>
                  <a:lnTo>
                    <a:pt x="136490" y="313808"/>
                  </a:lnTo>
                  <a:lnTo>
                    <a:pt x="168267" y="288246"/>
                  </a:lnTo>
                  <a:lnTo>
                    <a:pt x="187830" y="250428"/>
                  </a:lnTo>
                  <a:lnTo>
                    <a:pt x="194502" y="204269"/>
                  </a:lnTo>
                  <a:lnTo>
                    <a:pt x="190217" y="157924"/>
                  </a:lnTo>
                  <a:lnTo>
                    <a:pt x="177595" y="104128"/>
                  </a:lnTo>
                  <a:lnTo>
                    <a:pt x="156984" y="53077"/>
                  </a:lnTo>
                  <a:lnTo>
                    <a:pt x="128729" y="14968"/>
                  </a:lnTo>
                  <a:lnTo>
                    <a:pt x="93180" y="0"/>
                  </a:lnTo>
                  <a:lnTo>
                    <a:pt x="51777" y="16440"/>
                  </a:lnTo>
                  <a:lnTo>
                    <a:pt x="24538" y="55266"/>
                  </a:lnTo>
                  <a:lnTo>
                    <a:pt x="8325" y="100730"/>
                  </a:lnTo>
                  <a:lnTo>
                    <a:pt x="0" y="137087"/>
                  </a:lnTo>
                </a:path>
              </a:pathLst>
            </a:custGeom>
            <a:ln w="21895">
              <a:solidFill>
                <a:srgbClr val="007DA8"/>
              </a:solidFill>
            </a:ln>
          </p:spPr>
          <p:txBody>
            <a:bodyPr wrap="square" lIns="0" tIns="0" rIns="0" bIns="0" rtlCol="0"/>
            <a:lstStyle/>
            <a:p>
              <a:endParaRPr dirty="0"/>
            </a:p>
          </p:txBody>
        </p:sp>
        <p:pic>
          <p:nvPicPr>
            <p:cNvPr id="138" name="object 138"/>
            <p:cNvPicPr/>
            <p:nvPr/>
          </p:nvPicPr>
          <p:blipFill>
            <a:blip r:embed="rId13" cstate="print"/>
            <a:stretch>
              <a:fillRect/>
            </a:stretch>
          </p:blipFill>
          <p:spPr>
            <a:xfrm>
              <a:off x="9274811" y="4824129"/>
              <a:ext cx="192692" cy="193375"/>
            </a:xfrm>
            <a:prstGeom prst="rect">
              <a:avLst/>
            </a:prstGeom>
          </p:spPr>
        </p:pic>
        <p:sp>
          <p:nvSpPr>
            <p:cNvPr id="139" name="object 139"/>
            <p:cNvSpPr/>
            <p:nvPr/>
          </p:nvSpPr>
          <p:spPr>
            <a:xfrm>
              <a:off x="9070357" y="5058359"/>
              <a:ext cx="107314" cy="0"/>
            </a:xfrm>
            <a:custGeom>
              <a:avLst/>
              <a:gdLst/>
              <a:ahLst/>
              <a:cxnLst/>
              <a:rect l="l" t="t" r="r" b="b"/>
              <a:pathLst>
                <a:path w="107315">
                  <a:moveTo>
                    <a:pt x="0" y="0"/>
                  </a:moveTo>
                  <a:lnTo>
                    <a:pt x="106750" y="0"/>
                  </a:lnTo>
                </a:path>
              </a:pathLst>
            </a:custGeom>
            <a:ln w="21952">
              <a:solidFill>
                <a:srgbClr val="007DA8"/>
              </a:solidFill>
            </a:ln>
          </p:spPr>
          <p:txBody>
            <a:bodyPr wrap="square" lIns="0" tIns="0" rIns="0" bIns="0" rtlCol="0"/>
            <a:lstStyle/>
            <a:p>
              <a:endParaRPr dirty="0"/>
            </a:p>
          </p:txBody>
        </p:sp>
        <p:sp>
          <p:nvSpPr>
            <p:cNvPr id="140" name="object 140"/>
            <p:cNvSpPr/>
            <p:nvPr/>
          </p:nvSpPr>
          <p:spPr>
            <a:xfrm>
              <a:off x="9057691" y="5001164"/>
              <a:ext cx="120014" cy="0"/>
            </a:xfrm>
            <a:custGeom>
              <a:avLst/>
              <a:gdLst/>
              <a:ahLst/>
              <a:cxnLst/>
              <a:rect l="l" t="t" r="r" b="b"/>
              <a:pathLst>
                <a:path w="120015">
                  <a:moveTo>
                    <a:pt x="0" y="0"/>
                  </a:moveTo>
                  <a:lnTo>
                    <a:pt x="119415" y="0"/>
                  </a:lnTo>
                </a:path>
              </a:pathLst>
            </a:custGeom>
            <a:ln w="21952">
              <a:solidFill>
                <a:srgbClr val="007DA8"/>
              </a:solidFill>
            </a:ln>
          </p:spPr>
          <p:txBody>
            <a:bodyPr wrap="square" lIns="0" tIns="0" rIns="0" bIns="0" rtlCol="0"/>
            <a:lstStyle/>
            <a:p>
              <a:endParaRPr dirty="0"/>
            </a:p>
          </p:txBody>
        </p:sp>
        <p:sp>
          <p:nvSpPr>
            <p:cNvPr id="141" name="object 141"/>
            <p:cNvSpPr/>
            <p:nvPr/>
          </p:nvSpPr>
          <p:spPr>
            <a:xfrm>
              <a:off x="9025124" y="4944877"/>
              <a:ext cx="152400" cy="0"/>
            </a:xfrm>
            <a:custGeom>
              <a:avLst/>
              <a:gdLst/>
              <a:ahLst/>
              <a:cxnLst/>
              <a:rect l="l" t="t" r="r" b="b"/>
              <a:pathLst>
                <a:path w="152400">
                  <a:moveTo>
                    <a:pt x="0" y="0"/>
                  </a:moveTo>
                  <a:lnTo>
                    <a:pt x="151983" y="0"/>
                  </a:lnTo>
                </a:path>
              </a:pathLst>
            </a:custGeom>
            <a:ln w="21952">
              <a:solidFill>
                <a:srgbClr val="007DA8"/>
              </a:solidFill>
            </a:ln>
          </p:spPr>
          <p:txBody>
            <a:bodyPr wrap="square" lIns="0" tIns="0" rIns="0" bIns="0" rtlCol="0"/>
            <a:lstStyle/>
            <a:p>
              <a:endParaRPr dirty="0"/>
            </a:p>
          </p:txBody>
        </p:sp>
        <p:sp>
          <p:nvSpPr>
            <p:cNvPr id="142" name="object 142"/>
            <p:cNvSpPr/>
            <p:nvPr/>
          </p:nvSpPr>
          <p:spPr>
            <a:xfrm>
              <a:off x="8978986" y="4888590"/>
              <a:ext cx="198120" cy="0"/>
            </a:xfrm>
            <a:custGeom>
              <a:avLst/>
              <a:gdLst/>
              <a:ahLst/>
              <a:cxnLst/>
              <a:rect l="l" t="t" r="r" b="b"/>
              <a:pathLst>
                <a:path w="198120">
                  <a:moveTo>
                    <a:pt x="0" y="0"/>
                  </a:moveTo>
                  <a:lnTo>
                    <a:pt x="198120" y="0"/>
                  </a:lnTo>
                </a:path>
              </a:pathLst>
            </a:custGeom>
            <a:ln w="21952">
              <a:solidFill>
                <a:srgbClr val="007DA8"/>
              </a:solidFill>
            </a:ln>
          </p:spPr>
          <p:txBody>
            <a:bodyPr wrap="square" lIns="0" tIns="0" rIns="0" bIns="0" rtlCol="0"/>
            <a:lstStyle/>
            <a:p>
              <a:endParaRPr dirty="0"/>
            </a:p>
          </p:txBody>
        </p:sp>
        <p:sp>
          <p:nvSpPr>
            <p:cNvPr id="143" name="object 143"/>
            <p:cNvSpPr/>
            <p:nvPr/>
          </p:nvSpPr>
          <p:spPr>
            <a:xfrm>
              <a:off x="8978986" y="4831395"/>
              <a:ext cx="198120" cy="0"/>
            </a:xfrm>
            <a:custGeom>
              <a:avLst/>
              <a:gdLst/>
              <a:ahLst/>
              <a:cxnLst/>
              <a:rect l="l" t="t" r="r" b="b"/>
              <a:pathLst>
                <a:path w="198120">
                  <a:moveTo>
                    <a:pt x="0" y="0"/>
                  </a:moveTo>
                  <a:lnTo>
                    <a:pt x="198120" y="0"/>
                  </a:lnTo>
                </a:path>
              </a:pathLst>
            </a:custGeom>
            <a:ln w="21952">
              <a:solidFill>
                <a:srgbClr val="007DA8"/>
              </a:solidFill>
            </a:ln>
          </p:spPr>
          <p:txBody>
            <a:bodyPr wrap="square" lIns="0" tIns="0" rIns="0" bIns="0" rtlCol="0"/>
            <a:lstStyle/>
            <a:p>
              <a:endParaRPr dirty="0"/>
            </a:p>
          </p:txBody>
        </p:sp>
        <p:sp>
          <p:nvSpPr>
            <p:cNvPr id="144" name="object 144"/>
            <p:cNvSpPr/>
            <p:nvPr/>
          </p:nvSpPr>
          <p:spPr>
            <a:xfrm>
              <a:off x="8978986" y="4775108"/>
              <a:ext cx="198120" cy="0"/>
            </a:xfrm>
            <a:custGeom>
              <a:avLst/>
              <a:gdLst/>
              <a:ahLst/>
              <a:cxnLst/>
              <a:rect l="l" t="t" r="r" b="b"/>
              <a:pathLst>
                <a:path w="198120">
                  <a:moveTo>
                    <a:pt x="0" y="0"/>
                  </a:moveTo>
                  <a:lnTo>
                    <a:pt x="198120" y="0"/>
                  </a:lnTo>
                </a:path>
              </a:pathLst>
            </a:custGeom>
            <a:ln w="21952">
              <a:solidFill>
                <a:srgbClr val="007DA8"/>
              </a:solidFill>
            </a:ln>
          </p:spPr>
          <p:txBody>
            <a:bodyPr wrap="square" lIns="0" tIns="0" rIns="0" bIns="0" rtlCol="0"/>
            <a:lstStyle/>
            <a:p>
              <a:endParaRPr dirty="0"/>
            </a:p>
          </p:txBody>
        </p:sp>
        <p:pic>
          <p:nvPicPr>
            <p:cNvPr id="145" name="object 145"/>
            <p:cNvPicPr/>
            <p:nvPr/>
          </p:nvPicPr>
          <p:blipFill>
            <a:blip r:embed="rId14" cstate="print"/>
            <a:stretch>
              <a:fillRect/>
            </a:stretch>
          </p:blipFill>
          <p:spPr>
            <a:xfrm>
              <a:off x="8968013" y="4506380"/>
              <a:ext cx="220067" cy="223414"/>
            </a:xfrm>
            <a:prstGeom prst="rect">
              <a:avLst/>
            </a:prstGeom>
          </p:spPr>
        </p:pic>
        <p:sp>
          <p:nvSpPr>
            <p:cNvPr id="146" name="object 146"/>
            <p:cNvSpPr/>
            <p:nvPr/>
          </p:nvSpPr>
          <p:spPr>
            <a:xfrm>
              <a:off x="8937371" y="4718822"/>
              <a:ext cx="281940" cy="405130"/>
            </a:xfrm>
            <a:custGeom>
              <a:avLst/>
              <a:gdLst/>
              <a:ahLst/>
              <a:cxnLst/>
              <a:rect l="l" t="t" r="r" b="b"/>
              <a:pathLst>
                <a:path w="281940" h="405129">
                  <a:moveTo>
                    <a:pt x="0" y="208808"/>
                  </a:moveTo>
                  <a:lnTo>
                    <a:pt x="0" y="0"/>
                  </a:lnTo>
                  <a:lnTo>
                    <a:pt x="281349" y="0"/>
                  </a:lnTo>
                  <a:lnTo>
                    <a:pt x="281349" y="404907"/>
                  </a:lnTo>
                </a:path>
              </a:pathLst>
            </a:custGeom>
            <a:ln w="21899">
              <a:solidFill>
                <a:srgbClr val="007DA8"/>
              </a:solidFill>
            </a:ln>
          </p:spPr>
          <p:txBody>
            <a:bodyPr wrap="square" lIns="0" tIns="0" rIns="0" bIns="0" rtlCol="0"/>
            <a:lstStyle/>
            <a:p>
              <a:endParaRP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C327-E209-B8A7-198D-753E73D8BA49}"/>
              </a:ext>
            </a:extLst>
          </p:cNvPr>
          <p:cNvSpPr>
            <a:spLocks noGrp="1"/>
          </p:cNvSpPr>
          <p:nvPr>
            <p:ph type="title"/>
          </p:nvPr>
        </p:nvSpPr>
        <p:spPr/>
        <p:txBody>
          <a:bodyPr/>
          <a:lstStyle/>
          <a:p>
            <a:r>
              <a:rPr lang="en-US" dirty="0">
                <a:solidFill>
                  <a:schemeClr val="accent2">
                    <a:lumMod val="75000"/>
                  </a:schemeClr>
                </a:solidFill>
              </a:rPr>
              <a:t>FOUR GUIDING PRINCIPALS</a:t>
            </a:r>
          </a:p>
        </p:txBody>
      </p:sp>
      <p:sp>
        <p:nvSpPr>
          <p:cNvPr id="3" name="Text Placeholder 2">
            <a:extLst>
              <a:ext uri="{FF2B5EF4-FFF2-40B4-BE49-F238E27FC236}">
                <a16:creationId xmlns:a16="http://schemas.microsoft.com/office/drawing/2014/main" id="{346943AF-681E-F117-65FF-ADF8C7773CCB}"/>
              </a:ext>
            </a:extLst>
          </p:cNvPr>
          <p:cNvSpPr>
            <a:spLocks noGrp="1"/>
          </p:cNvSpPr>
          <p:nvPr>
            <p:ph type="body" idx="1"/>
          </p:nvPr>
        </p:nvSpPr>
        <p:spPr>
          <a:xfrm>
            <a:off x="257314" y="1365224"/>
            <a:ext cx="11430000" cy="4801314"/>
          </a:xfrm>
        </p:spPr>
        <p:txBody>
          <a:bodyPr/>
          <a:lstStyle/>
          <a:p>
            <a:r>
              <a:rPr lang="en-US" sz="2400" b="1" dirty="0"/>
              <a:t>Investment and Growth </a:t>
            </a:r>
          </a:p>
          <a:p>
            <a:r>
              <a:rPr lang="en-US" sz="2400" dirty="0"/>
              <a:t>Drive investment and economic growth through job creation as well as business development and real estate development</a:t>
            </a:r>
          </a:p>
          <a:p>
            <a:endParaRPr lang="en-US" sz="2400" dirty="0"/>
          </a:p>
          <a:p>
            <a:r>
              <a:rPr lang="en-US" sz="2400" b="1" dirty="0"/>
              <a:t>Globally Competitive </a:t>
            </a:r>
          </a:p>
          <a:p>
            <a:r>
              <a:rPr lang="en-US" sz="2400" dirty="0"/>
              <a:t>Position the City of Dallas as the globally competitive destination for business.</a:t>
            </a:r>
          </a:p>
          <a:p>
            <a:endParaRPr lang="en-US" sz="2400" dirty="0"/>
          </a:p>
          <a:p>
            <a:r>
              <a:rPr lang="en-US" sz="2400" b="1" dirty="0"/>
              <a:t>Inclusive and Equitable</a:t>
            </a:r>
          </a:p>
          <a:p>
            <a:r>
              <a:rPr lang="en-US" sz="2400" dirty="0"/>
              <a:t>Prioritize actions and investments that create access to economic opportunity for all.</a:t>
            </a:r>
          </a:p>
          <a:p>
            <a:endParaRPr lang="en-US" sz="2400" dirty="0"/>
          </a:p>
          <a:p>
            <a:r>
              <a:rPr lang="en-US" sz="2400" b="1" dirty="0"/>
              <a:t>Stewardship</a:t>
            </a:r>
          </a:p>
          <a:p>
            <a:r>
              <a:rPr lang="en-US" sz="2400" dirty="0"/>
              <a:t>Strategically manage investments in the DEDC to ensure economic benefits for the City of Dallas</a:t>
            </a:r>
          </a:p>
        </p:txBody>
      </p:sp>
    </p:spTree>
    <p:extLst>
      <p:ext uri="{BB962C8B-B14F-4D97-AF65-F5344CB8AC3E}">
        <p14:creationId xmlns:p14="http://schemas.microsoft.com/office/powerpoint/2010/main" val="9964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314" y="229783"/>
            <a:ext cx="6908165" cy="635635"/>
          </a:xfrm>
          <a:prstGeom prst="rect">
            <a:avLst/>
          </a:prstGeom>
        </p:spPr>
        <p:txBody>
          <a:bodyPr vert="horz" wrap="square" lIns="0" tIns="12700" rIns="0" bIns="0" rtlCol="0">
            <a:spAutoFit/>
          </a:bodyPr>
          <a:lstStyle/>
          <a:p>
            <a:pPr marL="12700">
              <a:lnSpc>
                <a:spcPct val="100000"/>
              </a:lnSpc>
              <a:spcBef>
                <a:spcPts val="100"/>
              </a:spcBef>
            </a:pPr>
            <a:r>
              <a:rPr spc="610" dirty="0">
                <a:solidFill>
                  <a:srgbClr val="C00000"/>
                </a:solidFill>
              </a:rPr>
              <a:t>AUTHORIZED</a:t>
            </a:r>
            <a:r>
              <a:rPr spc="229" dirty="0">
                <a:solidFill>
                  <a:srgbClr val="C00000"/>
                </a:solidFill>
              </a:rPr>
              <a:t> </a:t>
            </a:r>
            <a:r>
              <a:rPr spc="575" dirty="0">
                <a:solidFill>
                  <a:srgbClr val="C00000"/>
                </a:solidFill>
              </a:rPr>
              <a:t>FUNCTIONS</a:t>
            </a:r>
          </a:p>
        </p:txBody>
      </p:sp>
      <p:sp>
        <p:nvSpPr>
          <p:cNvPr id="3" name="object 3"/>
          <p:cNvSpPr txBox="1"/>
          <p:nvPr/>
        </p:nvSpPr>
        <p:spPr>
          <a:xfrm>
            <a:off x="6182105" y="913638"/>
            <a:ext cx="5693410" cy="462280"/>
          </a:xfrm>
          <a:prstGeom prst="rect">
            <a:avLst/>
          </a:prstGeom>
          <a:solidFill>
            <a:srgbClr val="2781A8"/>
          </a:solidFill>
        </p:spPr>
        <p:txBody>
          <a:bodyPr vert="horz" wrap="square" lIns="0" tIns="38100" rIns="0" bIns="0" rtlCol="0">
            <a:spAutoFit/>
          </a:bodyPr>
          <a:lstStyle/>
          <a:p>
            <a:pPr marL="90805">
              <a:lnSpc>
                <a:spcPct val="100000"/>
              </a:lnSpc>
              <a:spcBef>
                <a:spcPts val="300"/>
              </a:spcBef>
            </a:pPr>
            <a:r>
              <a:rPr sz="2400" spc="-55" dirty="0">
                <a:solidFill>
                  <a:srgbClr val="FFFFFF"/>
                </a:solidFill>
                <a:latin typeface="Arial"/>
                <a:cs typeface="Arial"/>
              </a:rPr>
              <a:t>BUSINESS</a:t>
            </a:r>
            <a:r>
              <a:rPr sz="2400" spc="-100" dirty="0">
                <a:solidFill>
                  <a:srgbClr val="FFFFFF"/>
                </a:solidFill>
                <a:latin typeface="Arial"/>
                <a:cs typeface="Arial"/>
              </a:rPr>
              <a:t> </a:t>
            </a:r>
            <a:r>
              <a:rPr sz="2400" spc="-10" dirty="0">
                <a:solidFill>
                  <a:srgbClr val="FFFFFF"/>
                </a:solidFill>
                <a:latin typeface="Arial"/>
                <a:cs typeface="Arial"/>
              </a:rPr>
              <a:t>DEVELOPMENT</a:t>
            </a:r>
            <a:endParaRPr sz="2400" dirty="0">
              <a:latin typeface="Arial"/>
              <a:cs typeface="Arial"/>
            </a:endParaRPr>
          </a:p>
        </p:txBody>
      </p:sp>
      <p:sp>
        <p:nvSpPr>
          <p:cNvPr id="4" name="object 4"/>
          <p:cNvSpPr txBox="1"/>
          <p:nvPr/>
        </p:nvSpPr>
        <p:spPr>
          <a:xfrm>
            <a:off x="6182105" y="1375410"/>
            <a:ext cx="5693410" cy="4657044"/>
          </a:xfrm>
          <a:prstGeom prst="rect">
            <a:avLst/>
          </a:prstGeom>
          <a:solidFill>
            <a:srgbClr val="E6E6E6"/>
          </a:solidFill>
        </p:spPr>
        <p:txBody>
          <a:bodyPr vert="horz" wrap="square" lIns="0" tIns="40005" rIns="0" bIns="0" rtlCol="0">
            <a:spAutoFit/>
          </a:bodyPr>
          <a:lstStyle/>
          <a:p>
            <a:pPr marL="376555" marR="137160" indent="-285750">
              <a:lnSpc>
                <a:spcPct val="100000"/>
              </a:lnSpc>
              <a:spcBef>
                <a:spcPts val="315"/>
              </a:spcBef>
            </a:pPr>
            <a:r>
              <a:rPr sz="1800" dirty="0">
                <a:solidFill>
                  <a:srgbClr val="2781A8"/>
                </a:solidFill>
                <a:latin typeface="Cambria"/>
                <a:cs typeface="Cambria"/>
              </a:rPr>
              <a:t>▸</a:t>
            </a:r>
            <a:r>
              <a:rPr sz="1800" spc="280" dirty="0">
                <a:solidFill>
                  <a:srgbClr val="2781A8"/>
                </a:solidFill>
                <a:latin typeface="Cambria"/>
                <a:cs typeface="Cambria"/>
              </a:rPr>
              <a:t> </a:t>
            </a:r>
            <a:r>
              <a:rPr sz="1800" b="1" spc="-10" dirty="0">
                <a:latin typeface="Arial"/>
                <a:cs typeface="Arial"/>
              </a:rPr>
              <a:t>Outbound</a:t>
            </a:r>
            <a:r>
              <a:rPr sz="1800" b="1" spc="-90" dirty="0">
                <a:latin typeface="Arial"/>
                <a:cs typeface="Arial"/>
              </a:rPr>
              <a:t> </a:t>
            </a:r>
            <a:r>
              <a:rPr sz="1800" b="1" spc="-10" dirty="0">
                <a:latin typeface="Arial"/>
                <a:cs typeface="Arial"/>
              </a:rPr>
              <a:t>marketing</a:t>
            </a:r>
            <a:r>
              <a:rPr sz="1800" spc="-10" dirty="0">
                <a:latin typeface="Arial"/>
                <a:cs typeface="Arial"/>
              </a:rPr>
              <a:t>:</a:t>
            </a:r>
            <a:r>
              <a:rPr sz="1800" spc="-55" dirty="0">
                <a:latin typeface="Arial"/>
                <a:cs typeface="Arial"/>
              </a:rPr>
              <a:t> </a:t>
            </a:r>
            <a:r>
              <a:rPr sz="1800" spc="-10" dirty="0">
                <a:latin typeface="Arial"/>
                <a:cs typeface="Arial"/>
              </a:rPr>
              <a:t>marketing missions</a:t>
            </a:r>
            <a:r>
              <a:rPr lang="en-US" sz="1800" spc="-10" dirty="0">
                <a:latin typeface="Arial"/>
                <a:cs typeface="Arial"/>
              </a:rPr>
              <a:t>-domestically and internationally</a:t>
            </a:r>
            <a:r>
              <a:rPr sz="1800" spc="-10" dirty="0">
                <a:latin typeface="Arial"/>
                <a:cs typeface="Arial"/>
              </a:rPr>
              <a:t>,</a:t>
            </a:r>
            <a:r>
              <a:rPr sz="1800" spc="-65" dirty="0">
                <a:latin typeface="Arial"/>
                <a:cs typeface="Arial"/>
              </a:rPr>
              <a:t> </a:t>
            </a:r>
            <a:r>
              <a:rPr sz="1800" spc="-10" dirty="0">
                <a:latin typeface="Arial"/>
                <a:cs typeface="Arial"/>
              </a:rPr>
              <a:t>national</a:t>
            </a:r>
            <a:r>
              <a:rPr sz="1800" spc="-85" dirty="0">
                <a:latin typeface="Arial"/>
                <a:cs typeface="Arial"/>
              </a:rPr>
              <a:t> </a:t>
            </a:r>
            <a:r>
              <a:rPr sz="1800" dirty="0">
                <a:latin typeface="Arial"/>
                <a:cs typeface="Arial"/>
              </a:rPr>
              <a:t>a</a:t>
            </a:r>
            <a:r>
              <a:rPr lang="en-US" sz="1800" dirty="0">
                <a:latin typeface="Arial"/>
                <a:cs typeface="Arial"/>
              </a:rPr>
              <a:t>wareness campaigns</a:t>
            </a:r>
            <a:r>
              <a:rPr sz="1800" dirty="0">
                <a:latin typeface="Arial"/>
                <a:cs typeface="Arial"/>
              </a:rPr>
              <a:t>,</a:t>
            </a:r>
            <a:r>
              <a:rPr sz="1800" spc="-75" dirty="0">
                <a:latin typeface="Arial"/>
                <a:cs typeface="Arial"/>
              </a:rPr>
              <a:t> </a:t>
            </a:r>
            <a:r>
              <a:rPr sz="1800" spc="-10" dirty="0">
                <a:latin typeface="Arial"/>
                <a:cs typeface="Arial"/>
              </a:rPr>
              <a:t>conferences</a:t>
            </a:r>
            <a:r>
              <a:rPr lang="en-US" sz="1800" spc="-10" dirty="0">
                <a:latin typeface="Arial"/>
                <a:cs typeface="Arial"/>
              </a:rPr>
              <a:t>.  Hosting international delegations. </a:t>
            </a:r>
          </a:p>
          <a:p>
            <a:pPr marL="376555" marR="167005" indent="-285750">
              <a:lnSpc>
                <a:spcPct val="100000"/>
              </a:lnSpc>
              <a:spcBef>
                <a:spcPts val="1200"/>
              </a:spcBef>
            </a:pPr>
            <a:r>
              <a:rPr sz="1800" dirty="0">
                <a:solidFill>
                  <a:srgbClr val="2781A8"/>
                </a:solidFill>
                <a:latin typeface="Cambria"/>
                <a:cs typeface="Cambria"/>
              </a:rPr>
              <a:t>▸</a:t>
            </a:r>
            <a:r>
              <a:rPr sz="1800" spc="330" dirty="0">
                <a:solidFill>
                  <a:srgbClr val="2781A8"/>
                </a:solidFill>
                <a:latin typeface="Cambria"/>
                <a:cs typeface="Cambria"/>
              </a:rPr>
              <a:t> </a:t>
            </a:r>
            <a:r>
              <a:rPr sz="1800" b="1" spc="-20" dirty="0">
                <a:latin typeface="Arial"/>
                <a:cs typeface="Arial"/>
              </a:rPr>
              <a:t>Inbound</a:t>
            </a:r>
            <a:r>
              <a:rPr sz="1800" b="1" spc="-65" dirty="0">
                <a:latin typeface="Arial"/>
                <a:cs typeface="Arial"/>
              </a:rPr>
              <a:t> </a:t>
            </a:r>
            <a:r>
              <a:rPr sz="1800" b="1" spc="-10" dirty="0">
                <a:latin typeface="Arial"/>
                <a:cs typeface="Arial"/>
              </a:rPr>
              <a:t>marketing</a:t>
            </a:r>
            <a:r>
              <a:rPr sz="1800" spc="-10" dirty="0">
                <a:latin typeface="Arial"/>
                <a:cs typeface="Arial"/>
              </a:rPr>
              <a:t>:</a:t>
            </a:r>
            <a:r>
              <a:rPr sz="1800" spc="-25" dirty="0">
                <a:latin typeface="Arial"/>
                <a:cs typeface="Arial"/>
              </a:rPr>
              <a:t> </a:t>
            </a:r>
            <a:r>
              <a:rPr sz="1800" spc="-20" dirty="0">
                <a:latin typeface="Arial"/>
                <a:cs typeface="Arial"/>
              </a:rPr>
              <a:t>familiarization</a:t>
            </a:r>
            <a:r>
              <a:rPr sz="1800" spc="-15" dirty="0">
                <a:latin typeface="Arial"/>
                <a:cs typeface="Arial"/>
              </a:rPr>
              <a:t> </a:t>
            </a:r>
            <a:r>
              <a:rPr sz="1800" spc="-10" dirty="0">
                <a:latin typeface="Arial"/>
                <a:cs typeface="Arial"/>
              </a:rPr>
              <a:t>tours, </a:t>
            </a:r>
            <a:r>
              <a:rPr sz="1800" dirty="0">
                <a:latin typeface="Arial"/>
                <a:cs typeface="Arial"/>
              </a:rPr>
              <a:t>networking</a:t>
            </a:r>
            <a:r>
              <a:rPr sz="1800" spc="-45" dirty="0">
                <a:latin typeface="Arial"/>
                <a:cs typeface="Arial"/>
              </a:rPr>
              <a:t> </a:t>
            </a:r>
            <a:r>
              <a:rPr sz="1800" dirty="0">
                <a:latin typeface="Arial"/>
                <a:cs typeface="Arial"/>
              </a:rPr>
              <a:t>with</a:t>
            </a:r>
            <a:r>
              <a:rPr sz="1800" spc="-40" dirty="0">
                <a:latin typeface="Arial"/>
                <a:cs typeface="Arial"/>
              </a:rPr>
              <a:t> </a:t>
            </a:r>
            <a:r>
              <a:rPr lang="en-US" sz="1800" spc="-40" dirty="0">
                <a:latin typeface="Arial"/>
                <a:cs typeface="Arial"/>
              </a:rPr>
              <a:t>site selectors, </a:t>
            </a:r>
            <a:r>
              <a:rPr sz="1800" dirty="0">
                <a:latin typeface="Arial"/>
                <a:cs typeface="Arial"/>
              </a:rPr>
              <a:t>real</a:t>
            </a:r>
            <a:r>
              <a:rPr sz="1800" spc="-35" dirty="0">
                <a:latin typeface="Arial"/>
                <a:cs typeface="Arial"/>
              </a:rPr>
              <a:t> </a:t>
            </a:r>
            <a:r>
              <a:rPr sz="1800" spc="-10" dirty="0">
                <a:latin typeface="Arial"/>
                <a:cs typeface="Arial"/>
              </a:rPr>
              <a:t>estate</a:t>
            </a:r>
            <a:r>
              <a:rPr sz="1800" spc="-30" dirty="0">
                <a:latin typeface="Arial"/>
                <a:cs typeface="Arial"/>
              </a:rPr>
              <a:t> </a:t>
            </a:r>
            <a:r>
              <a:rPr sz="1800" dirty="0">
                <a:latin typeface="Arial"/>
                <a:cs typeface="Arial"/>
              </a:rPr>
              <a:t>brokers</a:t>
            </a:r>
            <a:r>
              <a:rPr sz="1800" spc="-25" dirty="0">
                <a:latin typeface="Arial"/>
                <a:cs typeface="Arial"/>
              </a:rPr>
              <a:t> </a:t>
            </a:r>
            <a:r>
              <a:rPr sz="1800" dirty="0">
                <a:latin typeface="Arial"/>
                <a:cs typeface="Arial"/>
              </a:rPr>
              <a:t>and</a:t>
            </a:r>
            <a:r>
              <a:rPr sz="1800" spc="-45" dirty="0">
                <a:latin typeface="Arial"/>
                <a:cs typeface="Arial"/>
              </a:rPr>
              <a:t> </a:t>
            </a:r>
            <a:r>
              <a:rPr sz="1800" spc="-10" dirty="0">
                <a:latin typeface="Arial"/>
                <a:cs typeface="Arial"/>
              </a:rPr>
              <a:t>developers</a:t>
            </a:r>
            <a:r>
              <a:rPr lang="en-US" sz="1800" spc="-10" dirty="0">
                <a:latin typeface="Arial"/>
                <a:cs typeface="Arial"/>
              </a:rPr>
              <a:t> as well as existing businesses located in Dallas seeking to expand</a:t>
            </a:r>
          </a:p>
          <a:p>
            <a:pPr marL="376555" marR="147320" indent="-285750">
              <a:lnSpc>
                <a:spcPct val="100000"/>
              </a:lnSpc>
              <a:spcBef>
                <a:spcPts val="1200"/>
              </a:spcBef>
            </a:pPr>
            <a:r>
              <a:rPr sz="1800" dirty="0">
                <a:solidFill>
                  <a:srgbClr val="2781A8"/>
                </a:solidFill>
                <a:latin typeface="Cambria"/>
                <a:cs typeface="Cambria"/>
              </a:rPr>
              <a:t>▸</a:t>
            </a:r>
            <a:r>
              <a:rPr sz="1800" spc="300" dirty="0">
                <a:solidFill>
                  <a:srgbClr val="2781A8"/>
                </a:solidFill>
                <a:latin typeface="Cambria"/>
                <a:cs typeface="Cambria"/>
              </a:rPr>
              <a:t> </a:t>
            </a:r>
            <a:r>
              <a:rPr sz="1800" b="1" spc="-25" dirty="0">
                <a:latin typeface="Arial"/>
                <a:cs typeface="Arial"/>
              </a:rPr>
              <a:t>Branding:</a:t>
            </a:r>
            <a:r>
              <a:rPr sz="1800" b="1" spc="-95" dirty="0">
                <a:latin typeface="Arial"/>
                <a:cs typeface="Arial"/>
              </a:rPr>
              <a:t> </a:t>
            </a:r>
            <a:r>
              <a:rPr sz="1800" dirty="0">
                <a:latin typeface="Arial"/>
                <a:cs typeface="Arial"/>
              </a:rPr>
              <a:t>strengthen</a:t>
            </a:r>
            <a:r>
              <a:rPr lang="en-US" sz="1800" dirty="0">
                <a:latin typeface="Arial"/>
                <a:cs typeface="Arial"/>
              </a:rPr>
              <a:t>ing</a:t>
            </a:r>
            <a:r>
              <a:rPr sz="1800" spc="-20" dirty="0">
                <a:latin typeface="Arial"/>
                <a:cs typeface="Arial"/>
              </a:rPr>
              <a:t> </a:t>
            </a:r>
            <a:r>
              <a:rPr sz="1800" spc="-35" dirty="0">
                <a:latin typeface="Arial"/>
                <a:cs typeface="Arial"/>
              </a:rPr>
              <a:t>Dallas’s</a:t>
            </a:r>
            <a:r>
              <a:rPr sz="1800" spc="-45" dirty="0">
                <a:latin typeface="Arial"/>
                <a:cs typeface="Arial"/>
              </a:rPr>
              <a:t> </a:t>
            </a:r>
            <a:r>
              <a:rPr sz="1800" dirty="0">
                <a:latin typeface="Arial"/>
                <a:cs typeface="Arial"/>
              </a:rPr>
              <a:t>brand</a:t>
            </a:r>
            <a:r>
              <a:rPr sz="1800" spc="-50" dirty="0">
                <a:latin typeface="Arial"/>
                <a:cs typeface="Arial"/>
              </a:rPr>
              <a:t> </a:t>
            </a:r>
            <a:r>
              <a:rPr sz="1800" dirty="0">
                <a:latin typeface="Arial"/>
                <a:cs typeface="Arial"/>
              </a:rPr>
              <a:t>as</a:t>
            </a:r>
            <a:r>
              <a:rPr sz="1800" spc="-30" dirty="0">
                <a:latin typeface="Arial"/>
                <a:cs typeface="Arial"/>
              </a:rPr>
              <a:t> </a:t>
            </a:r>
            <a:r>
              <a:rPr lang="en-US" sz="1800" spc="-30" dirty="0">
                <a:latin typeface="Arial"/>
                <a:cs typeface="Arial"/>
              </a:rPr>
              <a:t>the global epicenter of business</a:t>
            </a:r>
          </a:p>
          <a:p>
            <a:pPr marL="376555" marR="902335" indent="-285750">
              <a:lnSpc>
                <a:spcPct val="100000"/>
              </a:lnSpc>
              <a:spcBef>
                <a:spcPts val="1200"/>
              </a:spcBef>
            </a:pPr>
            <a:r>
              <a:rPr sz="1800" dirty="0">
                <a:solidFill>
                  <a:srgbClr val="2781A8"/>
                </a:solidFill>
                <a:latin typeface="Cambria"/>
                <a:cs typeface="Cambria"/>
              </a:rPr>
              <a:t>▸</a:t>
            </a:r>
            <a:r>
              <a:rPr sz="1800" spc="345" dirty="0">
                <a:solidFill>
                  <a:srgbClr val="2781A8"/>
                </a:solidFill>
                <a:latin typeface="Cambria"/>
                <a:cs typeface="Cambria"/>
              </a:rPr>
              <a:t> </a:t>
            </a:r>
            <a:r>
              <a:rPr sz="1800" b="1" spc="-45" dirty="0">
                <a:latin typeface="Arial"/>
                <a:cs typeface="Arial"/>
              </a:rPr>
              <a:t>Business</a:t>
            </a:r>
            <a:r>
              <a:rPr sz="1800" b="1" spc="-65" dirty="0">
                <a:latin typeface="Arial"/>
                <a:cs typeface="Arial"/>
              </a:rPr>
              <a:t> </a:t>
            </a:r>
            <a:r>
              <a:rPr sz="1800" b="1" spc="-10" dirty="0">
                <a:latin typeface="Arial"/>
                <a:cs typeface="Arial"/>
              </a:rPr>
              <a:t>retention</a:t>
            </a:r>
            <a:r>
              <a:rPr sz="1800" b="1" spc="-65" dirty="0">
                <a:latin typeface="Arial"/>
                <a:cs typeface="Arial"/>
              </a:rPr>
              <a:t> </a:t>
            </a:r>
            <a:r>
              <a:rPr sz="1800" b="1" dirty="0">
                <a:latin typeface="Arial"/>
                <a:cs typeface="Arial"/>
              </a:rPr>
              <a:t>&amp;</a:t>
            </a:r>
            <a:r>
              <a:rPr sz="1800" b="1" spc="-55" dirty="0">
                <a:latin typeface="Arial"/>
                <a:cs typeface="Arial"/>
              </a:rPr>
              <a:t> </a:t>
            </a:r>
            <a:r>
              <a:rPr sz="1800" b="1" spc="-25" dirty="0">
                <a:latin typeface="Arial"/>
                <a:cs typeface="Arial"/>
              </a:rPr>
              <a:t>expansion</a:t>
            </a:r>
            <a:r>
              <a:rPr sz="1800" spc="-25" dirty="0">
                <a:latin typeface="Arial"/>
                <a:cs typeface="Arial"/>
              </a:rPr>
              <a:t>:</a:t>
            </a:r>
            <a:r>
              <a:rPr sz="1800" spc="-20" dirty="0">
                <a:latin typeface="Arial"/>
                <a:cs typeface="Arial"/>
              </a:rPr>
              <a:t> </a:t>
            </a:r>
            <a:r>
              <a:rPr sz="1800" spc="-10" dirty="0">
                <a:latin typeface="Arial"/>
                <a:cs typeface="Arial"/>
              </a:rPr>
              <a:t>business </a:t>
            </a:r>
            <a:r>
              <a:rPr sz="1800" spc="-20" dirty="0">
                <a:latin typeface="Arial"/>
                <a:cs typeface="Arial"/>
              </a:rPr>
              <a:t>visitations,</a:t>
            </a:r>
            <a:r>
              <a:rPr sz="1800" spc="-25" dirty="0">
                <a:latin typeface="Arial"/>
                <a:cs typeface="Arial"/>
              </a:rPr>
              <a:t> </a:t>
            </a:r>
            <a:r>
              <a:rPr sz="1800" dirty="0">
                <a:latin typeface="Arial"/>
                <a:cs typeface="Arial"/>
              </a:rPr>
              <a:t>networking,</a:t>
            </a:r>
            <a:r>
              <a:rPr sz="1800" spc="-35" dirty="0">
                <a:latin typeface="Arial"/>
                <a:cs typeface="Arial"/>
              </a:rPr>
              <a:t> </a:t>
            </a:r>
            <a:r>
              <a:rPr sz="1800" dirty="0">
                <a:latin typeface="Arial"/>
                <a:cs typeface="Arial"/>
              </a:rPr>
              <a:t>and</a:t>
            </a:r>
            <a:r>
              <a:rPr sz="1800" spc="-40" dirty="0">
                <a:latin typeface="Arial"/>
                <a:cs typeface="Arial"/>
              </a:rPr>
              <a:t> </a:t>
            </a:r>
            <a:r>
              <a:rPr sz="1800" spc="-10" dirty="0">
                <a:latin typeface="Arial"/>
                <a:cs typeface="Arial"/>
              </a:rPr>
              <a:t>events</a:t>
            </a:r>
            <a:r>
              <a:rPr lang="en-US" sz="1800" spc="-10" dirty="0">
                <a:latin typeface="Arial"/>
                <a:cs typeface="Arial"/>
              </a:rPr>
              <a:t>.  Working with other institutions to ensure adequate and trained workforce for industry clusters.</a:t>
            </a:r>
            <a:endParaRPr sz="1800" dirty="0">
              <a:latin typeface="Arial"/>
              <a:cs typeface="Arial"/>
            </a:endParaRPr>
          </a:p>
        </p:txBody>
      </p:sp>
      <p:grpSp>
        <p:nvGrpSpPr>
          <p:cNvPr id="5" name="object 5"/>
          <p:cNvGrpSpPr/>
          <p:nvPr/>
        </p:nvGrpSpPr>
        <p:grpSpPr>
          <a:xfrm>
            <a:off x="250697" y="913638"/>
            <a:ext cx="5693410" cy="5602605"/>
            <a:chOff x="250697" y="913638"/>
            <a:chExt cx="5693410" cy="5602605"/>
          </a:xfrm>
        </p:grpSpPr>
        <p:sp>
          <p:nvSpPr>
            <p:cNvPr id="6" name="object 6"/>
            <p:cNvSpPr/>
            <p:nvPr/>
          </p:nvSpPr>
          <p:spPr>
            <a:xfrm>
              <a:off x="250697" y="913638"/>
              <a:ext cx="5693410" cy="462280"/>
            </a:xfrm>
            <a:custGeom>
              <a:avLst/>
              <a:gdLst/>
              <a:ahLst/>
              <a:cxnLst/>
              <a:rect l="l" t="t" r="r" b="b"/>
              <a:pathLst>
                <a:path w="5693410" h="462280">
                  <a:moveTo>
                    <a:pt x="5692902" y="0"/>
                  </a:moveTo>
                  <a:lnTo>
                    <a:pt x="0" y="0"/>
                  </a:lnTo>
                  <a:lnTo>
                    <a:pt x="0" y="461772"/>
                  </a:lnTo>
                  <a:lnTo>
                    <a:pt x="5692902" y="461772"/>
                  </a:lnTo>
                  <a:lnTo>
                    <a:pt x="5692902" y="0"/>
                  </a:lnTo>
                  <a:close/>
                </a:path>
              </a:pathLst>
            </a:custGeom>
            <a:solidFill>
              <a:srgbClr val="B8393D"/>
            </a:solidFill>
          </p:spPr>
          <p:txBody>
            <a:bodyPr wrap="square" lIns="0" tIns="0" rIns="0" bIns="0" rtlCol="0"/>
            <a:lstStyle/>
            <a:p>
              <a:endParaRPr dirty="0"/>
            </a:p>
          </p:txBody>
        </p:sp>
        <p:sp>
          <p:nvSpPr>
            <p:cNvPr id="7" name="object 7"/>
            <p:cNvSpPr/>
            <p:nvPr/>
          </p:nvSpPr>
          <p:spPr>
            <a:xfrm>
              <a:off x="250697" y="1375410"/>
              <a:ext cx="5693410" cy="5140960"/>
            </a:xfrm>
            <a:custGeom>
              <a:avLst/>
              <a:gdLst/>
              <a:ahLst/>
              <a:cxnLst/>
              <a:rect l="l" t="t" r="r" b="b"/>
              <a:pathLst>
                <a:path w="5693410" h="5140959">
                  <a:moveTo>
                    <a:pt x="5692902" y="0"/>
                  </a:moveTo>
                  <a:lnTo>
                    <a:pt x="0" y="0"/>
                  </a:lnTo>
                  <a:lnTo>
                    <a:pt x="0" y="5140452"/>
                  </a:lnTo>
                  <a:lnTo>
                    <a:pt x="5692902" y="5140452"/>
                  </a:lnTo>
                  <a:lnTo>
                    <a:pt x="5692902" y="0"/>
                  </a:lnTo>
                  <a:close/>
                </a:path>
              </a:pathLst>
            </a:custGeom>
            <a:solidFill>
              <a:srgbClr val="E6E6E6"/>
            </a:solidFill>
          </p:spPr>
          <p:txBody>
            <a:bodyPr wrap="square" lIns="0" tIns="0" rIns="0" bIns="0" rtlCol="0"/>
            <a:lstStyle/>
            <a:p>
              <a:endParaRPr dirty="0"/>
            </a:p>
          </p:txBody>
        </p:sp>
      </p:grpSp>
      <p:sp>
        <p:nvSpPr>
          <p:cNvPr id="8" name="object 8"/>
          <p:cNvSpPr txBox="1"/>
          <p:nvPr/>
        </p:nvSpPr>
        <p:spPr>
          <a:xfrm>
            <a:off x="329097" y="809498"/>
            <a:ext cx="5461000" cy="5940088"/>
          </a:xfrm>
          <a:prstGeom prst="rect">
            <a:avLst/>
          </a:prstGeom>
        </p:spPr>
        <p:txBody>
          <a:bodyPr vert="horz" wrap="square" lIns="0" tIns="142240" rIns="0" bIns="0" rtlCol="0">
            <a:spAutoFit/>
          </a:bodyPr>
          <a:lstStyle/>
          <a:p>
            <a:pPr marL="12700">
              <a:lnSpc>
                <a:spcPct val="100000"/>
              </a:lnSpc>
              <a:spcBef>
                <a:spcPts val="1120"/>
              </a:spcBef>
            </a:pPr>
            <a:r>
              <a:rPr sz="2400" spc="-50" dirty="0">
                <a:solidFill>
                  <a:srgbClr val="FFFFFF"/>
                </a:solidFill>
                <a:latin typeface="Arial"/>
                <a:cs typeface="Arial"/>
              </a:rPr>
              <a:t>PUBLIC</a:t>
            </a:r>
            <a:r>
              <a:rPr sz="2400" spc="-75" dirty="0">
                <a:solidFill>
                  <a:srgbClr val="FFFFFF"/>
                </a:solidFill>
                <a:latin typeface="Arial"/>
                <a:cs typeface="Arial"/>
              </a:rPr>
              <a:t> </a:t>
            </a:r>
            <a:r>
              <a:rPr sz="2400" spc="-10" dirty="0">
                <a:solidFill>
                  <a:srgbClr val="FFFFFF"/>
                </a:solidFill>
                <a:latin typeface="Arial"/>
                <a:cs typeface="Arial"/>
              </a:rPr>
              <a:t>DEVELOPER</a:t>
            </a:r>
            <a:endParaRPr sz="2400" dirty="0">
              <a:latin typeface="Arial"/>
              <a:cs typeface="Arial"/>
            </a:endParaRPr>
          </a:p>
          <a:p>
            <a:pPr marL="355600" marR="5080" indent="-342900">
              <a:lnSpc>
                <a:spcPct val="100000"/>
              </a:lnSpc>
              <a:spcBef>
                <a:spcPts val="770"/>
              </a:spcBef>
              <a:tabLst>
                <a:tab pos="354965" algn="l"/>
              </a:tabLst>
            </a:pPr>
            <a:r>
              <a:rPr sz="1800" spc="-50" dirty="0">
                <a:solidFill>
                  <a:srgbClr val="B8232D"/>
                </a:solidFill>
                <a:latin typeface="Cambria"/>
                <a:cs typeface="Cambria"/>
              </a:rPr>
              <a:t>▸</a:t>
            </a:r>
            <a:r>
              <a:rPr sz="1800" dirty="0">
                <a:solidFill>
                  <a:srgbClr val="B8232D"/>
                </a:solidFill>
                <a:latin typeface="Cambria"/>
                <a:cs typeface="Cambria"/>
              </a:rPr>
              <a:t>	</a:t>
            </a:r>
            <a:r>
              <a:rPr sz="1800" b="1" spc="-30" dirty="0">
                <a:latin typeface="Arial"/>
                <a:cs typeface="Arial"/>
              </a:rPr>
              <a:t>Public</a:t>
            </a:r>
            <a:r>
              <a:rPr sz="1800" b="1" spc="-95" dirty="0">
                <a:latin typeface="Arial"/>
                <a:cs typeface="Arial"/>
              </a:rPr>
              <a:t> </a:t>
            </a:r>
            <a:r>
              <a:rPr sz="1800" b="1" spc="-10" dirty="0">
                <a:latin typeface="Arial"/>
                <a:cs typeface="Arial"/>
              </a:rPr>
              <a:t>development</a:t>
            </a:r>
            <a:r>
              <a:rPr sz="1800" spc="-10" dirty="0">
                <a:latin typeface="Arial"/>
                <a:cs typeface="Arial"/>
              </a:rPr>
              <a:t>:</a:t>
            </a:r>
            <a:r>
              <a:rPr sz="1800" spc="-65" dirty="0">
                <a:latin typeface="Arial"/>
                <a:cs typeface="Arial"/>
              </a:rPr>
              <a:t> </a:t>
            </a:r>
            <a:r>
              <a:rPr sz="1800" dirty="0">
                <a:latin typeface="Arial"/>
                <a:cs typeface="Arial"/>
              </a:rPr>
              <a:t>serve</a:t>
            </a:r>
            <a:r>
              <a:rPr sz="1800" spc="-30" dirty="0">
                <a:latin typeface="Arial"/>
                <a:cs typeface="Arial"/>
              </a:rPr>
              <a:t> </a:t>
            </a:r>
            <a:r>
              <a:rPr sz="1800" dirty="0">
                <a:latin typeface="Arial"/>
                <a:cs typeface="Arial"/>
              </a:rPr>
              <a:t>as</a:t>
            </a:r>
            <a:r>
              <a:rPr sz="1800" spc="-45" dirty="0">
                <a:latin typeface="Arial"/>
                <a:cs typeface="Arial"/>
              </a:rPr>
              <a:t> </a:t>
            </a:r>
            <a:r>
              <a:rPr sz="1800" dirty="0">
                <a:latin typeface="Arial"/>
                <a:cs typeface="Arial"/>
              </a:rPr>
              <a:t>a</a:t>
            </a:r>
            <a:r>
              <a:rPr sz="1800" spc="-45" dirty="0">
                <a:latin typeface="Arial"/>
                <a:cs typeface="Arial"/>
              </a:rPr>
              <a:t> </a:t>
            </a:r>
            <a:r>
              <a:rPr sz="1800" dirty="0">
                <a:latin typeface="Arial"/>
                <a:cs typeface="Arial"/>
              </a:rPr>
              <a:t>public</a:t>
            </a:r>
            <a:r>
              <a:rPr sz="1800" spc="-60" dirty="0">
                <a:latin typeface="Arial"/>
                <a:cs typeface="Arial"/>
              </a:rPr>
              <a:t> </a:t>
            </a:r>
            <a:r>
              <a:rPr sz="1800" spc="-10" dirty="0">
                <a:latin typeface="Arial"/>
                <a:cs typeface="Arial"/>
              </a:rPr>
              <a:t>developer </a:t>
            </a:r>
            <a:r>
              <a:rPr sz="1800" dirty="0">
                <a:latin typeface="Arial"/>
                <a:cs typeface="Arial"/>
              </a:rPr>
              <a:t>of</a:t>
            </a:r>
            <a:r>
              <a:rPr sz="1800" spc="15" dirty="0">
                <a:latin typeface="Arial"/>
                <a:cs typeface="Arial"/>
              </a:rPr>
              <a:t> </a:t>
            </a:r>
            <a:r>
              <a:rPr sz="1800" dirty="0">
                <a:latin typeface="Arial"/>
                <a:cs typeface="Arial"/>
              </a:rPr>
              <a:t>City-owned</a:t>
            </a:r>
            <a:r>
              <a:rPr sz="1800" spc="10" dirty="0">
                <a:latin typeface="Arial"/>
                <a:cs typeface="Arial"/>
              </a:rPr>
              <a:t> </a:t>
            </a:r>
            <a:r>
              <a:rPr sz="1800" dirty="0">
                <a:latin typeface="Arial"/>
                <a:cs typeface="Arial"/>
              </a:rPr>
              <a:t>properties</a:t>
            </a:r>
            <a:r>
              <a:rPr sz="1800" spc="25" dirty="0">
                <a:latin typeface="Arial"/>
                <a:cs typeface="Arial"/>
              </a:rPr>
              <a:t> </a:t>
            </a:r>
            <a:r>
              <a:rPr sz="1800" dirty="0">
                <a:latin typeface="Arial"/>
                <a:cs typeface="Arial"/>
              </a:rPr>
              <a:t>and</a:t>
            </a:r>
            <a:r>
              <a:rPr sz="1800" spc="5" dirty="0">
                <a:latin typeface="Arial"/>
                <a:cs typeface="Arial"/>
              </a:rPr>
              <a:t> </a:t>
            </a:r>
            <a:r>
              <a:rPr sz="1800" dirty="0">
                <a:latin typeface="Arial"/>
                <a:cs typeface="Arial"/>
              </a:rPr>
              <a:t>conduct</a:t>
            </a:r>
            <a:r>
              <a:rPr sz="1800" spc="5" dirty="0">
                <a:latin typeface="Arial"/>
                <a:cs typeface="Arial"/>
              </a:rPr>
              <a:t> </a:t>
            </a:r>
            <a:r>
              <a:rPr sz="1800" spc="-20" dirty="0">
                <a:latin typeface="Arial"/>
                <a:cs typeface="Arial"/>
              </a:rPr>
              <a:t>land </a:t>
            </a:r>
            <a:r>
              <a:rPr sz="1800" dirty="0">
                <a:latin typeface="Arial"/>
                <a:cs typeface="Arial"/>
              </a:rPr>
              <a:t>acquisition</a:t>
            </a:r>
            <a:r>
              <a:rPr sz="1800" spc="-65" dirty="0">
                <a:latin typeface="Arial"/>
                <a:cs typeface="Arial"/>
              </a:rPr>
              <a:t> </a:t>
            </a:r>
            <a:r>
              <a:rPr sz="1800" dirty="0">
                <a:latin typeface="Arial"/>
                <a:cs typeface="Arial"/>
              </a:rPr>
              <a:t>to</a:t>
            </a:r>
            <a:r>
              <a:rPr sz="1800" spc="-45" dirty="0">
                <a:latin typeface="Arial"/>
                <a:cs typeface="Arial"/>
              </a:rPr>
              <a:t> </a:t>
            </a:r>
            <a:r>
              <a:rPr sz="1800" spc="-10" dirty="0">
                <a:latin typeface="Arial"/>
                <a:cs typeface="Arial"/>
              </a:rPr>
              <a:t>advance</a:t>
            </a:r>
            <a:r>
              <a:rPr sz="1800" spc="-65" dirty="0">
                <a:latin typeface="Arial"/>
                <a:cs typeface="Arial"/>
              </a:rPr>
              <a:t> </a:t>
            </a:r>
            <a:r>
              <a:rPr sz="1800" dirty="0">
                <a:latin typeface="Arial"/>
                <a:cs typeface="Arial"/>
              </a:rPr>
              <a:t>real</a:t>
            </a:r>
            <a:r>
              <a:rPr sz="1800" spc="-40" dirty="0">
                <a:latin typeface="Arial"/>
                <a:cs typeface="Arial"/>
              </a:rPr>
              <a:t> </a:t>
            </a:r>
            <a:r>
              <a:rPr sz="1800" spc="-10" dirty="0">
                <a:latin typeface="Arial"/>
                <a:cs typeface="Arial"/>
              </a:rPr>
              <a:t>estate</a:t>
            </a:r>
            <a:r>
              <a:rPr sz="1800" spc="-40" dirty="0">
                <a:latin typeface="Arial"/>
                <a:cs typeface="Arial"/>
              </a:rPr>
              <a:t> </a:t>
            </a:r>
            <a:r>
              <a:rPr sz="1800" dirty="0">
                <a:latin typeface="Arial"/>
                <a:cs typeface="Arial"/>
              </a:rPr>
              <a:t>projects</a:t>
            </a:r>
            <a:r>
              <a:rPr sz="1800" spc="-45" dirty="0">
                <a:latin typeface="Arial"/>
                <a:cs typeface="Arial"/>
              </a:rPr>
              <a:t> </a:t>
            </a:r>
            <a:r>
              <a:rPr sz="1800" dirty="0">
                <a:latin typeface="Arial"/>
                <a:cs typeface="Arial"/>
              </a:rPr>
              <a:t>that</a:t>
            </a:r>
            <a:r>
              <a:rPr sz="1800" spc="-50" dirty="0">
                <a:latin typeface="Arial"/>
                <a:cs typeface="Arial"/>
              </a:rPr>
              <a:t> </a:t>
            </a:r>
            <a:r>
              <a:rPr sz="1800" spc="-25" dirty="0">
                <a:latin typeface="Arial"/>
                <a:cs typeface="Arial"/>
              </a:rPr>
              <a:t>the </a:t>
            </a:r>
            <a:r>
              <a:rPr sz="1800" dirty="0">
                <a:latin typeface="Arial"/>
                <a:cs typeface="Arial"/>
              </a:rPr>
              <a:t>City</a:t>
            </a:r>
            <a:r>
              <a:rPr sz="1800" spc="-20" dirty="0">
                <a:latin typeface="Arial"/>
                <a:cs typeface="Arial"/>
              </a:rPr>
              <a:t> </a:t>
            </a:r>
            <a:r>
              <a:rPr sz="1800" dirty="0">
                <a:latin typeface="Arial"/>
                <a:cs typeface="Arial"/>
              </a:rPr>
              <a:t>could</a:t>
            </a:r>
            <a:r>
              <a:rPr sz="1800" spc="-25" dirty="0">
                <a:latin typeface="Arial"/>
                <a:cs typeface="Arial"/>
              </a:rPr>
              <a:t> </a:t>
            </a:r>
            <a:r>
              <a:rPr sz="1800" dirty="0">
                <a:latin typeface="Arial"/>
                <a:cs typeface="Arial"/>
              </a:rPr>
              <a:t>not</a:t>
            </a:r>
            <a:r>
              <a:rPr sz="1800" spc="-10" dirty="0">
                <a:latin typeface="Arial"/>
                <a:cs typeface="Arial"/>
              </a:rPr>
              <a:t> </a:t>
            </a:r>
            <a:r>
              <a:rPr sz="1800" dirty="0">
                <a:latin typeface="Arial"/>
                <a:cs typeface="Arial"/>
              </a:rPr>
              <a:t>do</a:t>
            </a:r>
            <a:r>
              <a:rPr sz="1800" spc="-15" dirty="0">
                <a:latin typeface="Arial"/>
                <a:cs typeface="Arial"/>
              </a:rPr>
              <a:t> </a:t>
            </a:r>
            <a:r>
              <a:rPr sz="1800" dirty="0">
                <a:latin typeface="Arial"/>
                <a:cs typeface="Arial"/>
              </a:rPr>
              <a:t>on</a:t>
            </a:r>
            <a:r>
              <a:rPr sz="1800" spc="-5" dirty="0">
                <a:latin typeface="Arial"/>
                <a:cs typeface="Arial"/>
              </a:rPr>
              <a:t> </a:t>
            </a:r>
            <a:r>
              <a:rPr sz="1800" dirty="0">
                <a:latin typeface="Arial"/>
                <a:cs typeface="Arial"/>
              </a:rPr>
              <a:t>its own,</a:t>
            </a:r>
            <a:r>
              <a:rPr sz="1800" spc="-15" dirty="0">
                <a:latin typeface="Arial"/>
                <a:cs typeface="Arial"/>
              </a:rPr>
              <a:t> </a:t>
            </a:r>
            <a:r>
              <a:rPr sz="1800" spc="-10" dirty="0">
                <a:latin typeface="Arial"/>
                <a:cs typeface="Arial"/>
              </a:rPr>
              <a:t>especially</a:t>
            </a:r>
            <a:r>
              <a:rPr sz="1800" spc="-20" dirty="0">
                <a:latin typeface="Arial"/>
                <a:cs typeface="Arial"/>
              </a:rPr>
              <a:t> </a:t>
            </a:r>
            <a:r>
              <a:rPr sz="1800" dirty="0">
                <a:latin typeface="Arial"/>
                <a:cs typeface="Arial"/>
              </a:rPr>
              <a:t>in</a:t>
            </a:r>
            <a:r>
              <a:rPr sz="1800" spc="-5" dirty="0">
                <a:latin typeface="Arial"/>
                <a:cs typeface="Arial"/>
              </a:rPr>
              <a:t> </a:t>
            </a:r>
            <a:r>
              <a:rPr sz="1800" spc="-10" dirty="0">
                <a:latin typeface="Arial"/>
                <a:cs typeface="Arial"/>
              </a:rPr>
              <a:t>strategic areas</a:t>
            </a:r>
            <a:r>
              <a:rPr lang="en-US" sz="1800" spc="-10" dirty="0">
                <a:latin typeface="Arial"/>
                <a:cs typeface="Arial"/>
              </a:rPr>
              <a:t> – Public development can be done with other entities</a:t>
            </a:r>
            <a:endParaRPr sz="1800" dirty="0">
              <a:latin typeface="Arial"/>
              <a:cs typeface="Arial"/>
            </a:endParaRPr>
          </a:p>
          <a:p>
            <a:pPr marL="355600" marR="193675" indent="-342900">
              <a:lnSpc>
                <a:spcPct val="100000"/>
              </a:lnSpc>
              <a:spcBef>
                <a:spcPts val="1200"/>
              </a:spcBef>
              <a:tabLst>
                <a:tab pos="354965" algn="l"/>
              </a:tabLst>
            </a:pPr>
            <a:r>
              <a:rPr sz="1800" spc="-50" dirty="0">
                <a:solidFill>
                  <a:srgbClr val="B8232D"/>
                </a:solidFill>
                <a:latin typeface="Cambria"/>
                <a:cs typeface="Cambria"/>
              </a:rPr>
              <a:t>▸</a:t>
            </a:r>
            <a:r>
              <a:rPr sz="1800" dirty="0">
                <a:solidFill>
                  <a:srgbClr val="B8232D"/>
                </a:solidFill>
                <a:latin typeface="Cambria"/>
                <a:cs typeface="Cambria"/>
              </a:rPr>
              <a:t>	</a:t>
            </a:r>
            <a:r>
              <a:rPr sz="1800" b="1" spc="-30" dirty="0">
                <a:latin typeface="Arial"/>
                <a:cs typeface="Arial"/>
              </a:rPr>
              <a:t>Existing</a:t>
            </a:r>
            <a:r>
              <a:rPr sz="1800" b="1" spc="-70" dirty="0">
                <a:latin typeface="Arial"/>
                <a:cs typeface="Arial"/>
              </a:rPr>
              <a:t> </a:t>
            </a:r>
            <a:r>
              <a:rPr sz="1800" b="1" spc="-30" dirty="0">
                <a:latin typeface="Arial"/>
                <a:cs typeface="Arial"/>
              </a:rPr>
              <a:t>asset</a:t>
            </a:r>
            <a:r>
              <a:rPr sz="1800" b="1" spc="-60" dirty="0">
                <a:latin typeface="Arial"/>
                <a:cs typeface="Arial"/>
              </a:rPr>
              <a:t> </a:t>
            </a:r>
            <a:r>
              <a:rPr sz="1800" b="1" dirty="0">
                <a:latin typeface="Arial"/>
                <a:cs typeface="Arial"/>
              </a:rPr>
              <a:t>support</a:t>
            </a:r>
            <a:r>
              <a:rPr sz="1800" dirty="0">
                <a:latin typeface="Arial"/>
                <a:cs typeface="Arial"/>
              </a:rPr>
              <a:t>:</a:t>
            </a:r>
            <a:r>
              <a:rPr sz="1800" spc="-10" dirty="0">
                <a:latin typeface="Arial"/>
                <a:cs typeface="Arial"/>
              </a:rPr>
              <a:t> </a:t>
            </a:r>
            <a:r>
              <a:rPr sz="1800" dirty="0">
                <a:latin typeface="Arial"/>
                <a:cs typeface="Arial"/>
              </a:rPr>
              <a:t>to support</a:t>
            </a:r>
            <a:r>
              <a:rPr sz="1800" spc="-5" dirty="0">
                <a:latin typeface="Arial"/>
                <a:cs typeface="Arial"/>
              </a:rPr>
              <a:t> </a:t>
            </a:r>
            <a:r>
              <a:rPr sz="1800" spc="-10" dirty="0">
                <a:latin typeface="Arial"/>
                <a:cs typeface="Arial"/>
              </a:rPr>
              <a:t>major </a:t>
            </a:r>
            <a:r>
              <a:rPr sz="1800" dirty="0">
                <a:latin typeface="Arial"/>
                <a:cs typeface="Arial"/>
              </a:rPr>
              <a:t>development</a:t>
            </a:r>
            <a:r>
              <a:rPr sz="1800" spc="-75" dirty="0">
                <a:latin typeface="Arial"/>
                <a:cs typeface="Arial"/>
              </a:rPr>
              <a:t> </a:t>
            </a:r>
            <a:r>
              <a:rPr sz="1800" dirty="0">
                <a:latin typeface="Arial"/>
                <a:cs typeface="Arial"/>
              </a:rPr>
              <a:t>projects</a:t>
            </a:r>
            <a:r>
              <a:rPr sz="1800" spc="-65" dirty="0">
                <a:latin typeface="Arial"/>
                <a:cs typeface="Arial"/>
              </a:rPr>
              <a:t> </a:t>
            </a:r>
            <a:r>
              <a:rPr sz="1800" spc="-35" dirty="0">
                <a:latin typeface="Arial"/>
                <a:cs typeface="Arial"/>
              </a:rPr>
              <a:t>(e.g.,</a:t>
            </a:r>
            <a:r>
              <a:rPr sz="1800" spc="-70" dirty="0">
                <a:latin typeface="Arial"/>
                <a:cs typeface="Arial"/>
              </a:rPr>
              <a:t> </a:t>
            </a:r>
            <a:r>
              <a:rPr sz="1800" spc="-50" dirty="0">
                <a:latin typeface="Arial"/>
                <a:cs typeface="Arial"/>
              </a:rPr>
              <a:t>Kay</a:t>
            </a:r>
            <a:r>
              <a:rPr sz="1800" spc="-75" dirty="0">
                <a:latin typeface="Arial"/>
                <a:cs typeface="Arial"/>
              </a:rPr>
              <a:t> </a:t>
            </a:r>
            <a:r>
              <a:rPr sz="1800" spc="-10" dirty="0">
                <a:latin typeface="Arial"/>
                <a:cs typeface="Arial"/>
              </a:rPr>
              <a:t>Bailey</a:t>
            </a:r>
            <a:r>
              <a:rPr sz="1800" spc="-70" dirty="0">
                <a:latin typeface="Arial"/>
                <a:cs typeface="Arial"/>
              </a:rPr>
              <a:t> </a:t>
            </a:r>
            <a:r>
              <a:rPr sz="1800" spc="-10" dirty="0">
                <a:latin typeface="Arial"/>
                <a:cs typeface="Arial"/>
              </a:rPr>
              <a:t>Hutchison </a:t>
            </a:r>
            <a:r>
              <a:rPr sz="1800" dirty="0">
                <a:latin typeface="Arial"/>
                <a:cs typeface="Arial"/>
              </a:rPr>
              <a:t>Convention</a:t>
            </a:r>
            <a:r>
              <a:rPr sz="1800" spc="-40" dirty="0">
                <a:latin typeface="Arial"/>
                <a:cs typeface="Arial"/>
              </a:rPr>
              <a:t> </a:t>
            </a:r>
            <a:r>
              <a:rPr sz="1800" spc="-20" dirty="0">
                <a:latin typeface="Arial"/>
                <a:cs typeface="Arial"/>
              </a:rPr>
              <a:t>Center,</a:t>
            </a:r>
            <a:r>
              <a:rPr sz="1800" spc="-35" dirty="0">
                <a:latin typeface="Arial"/>
                <a:cs typeface="Arial"/>
              </a:rPr>
              <a:t> </a:t>
            </a:r>
            <a:r>
              <a:rPr lang="en-US" sz="1800" dirty="0">
                <a:latin typeface="Arial"/>
                <a:cs typeface="Arial"/>
              </a:rPr>
              <a:t>Dallas Executive Airport, </a:t>
            </a:r>
            <a:r>
              <a:rPr sz="1800" dirty="0">
                <a:latin typeface="Arial"/>
                <a:cs typeface="Arial"/>
              </a:rPr>
              <a:t>he</a:t>
            </a:r>
            <a:r>
              <a:rPr sz="1800" spc="-30" dirty="0">
                <a:latin typeface="Arial"/>
                <a:cs typeface="Arial"/>
              </a:rPr>
              <a:t> </a:t>
            </a:r>
            <a:r>
              <a:rPr sz="1800" dirty="0">
                <a:latin typeface="Arial"/>
                <a:cs typeface="Arial"/>
              </a:rPr>
              <a:t>Streetcar</a:t>
            </a:r>
            <a:r>
              <a:rPr sz="1800" spc="-30" dirty="0">
                <a:latin typeface="Arial"/>
                <a:cs typeface="Arial"/>
              </a:rPr>
              <a:t> </a:t>
            </a:r>
            <a:r>
              <a:rPr sz="1800" dirty="0">
                <a:latin typeface="Arial"/>
                <a:cs typeface="Arial"/>
              </a:rPr>
              <a:t>project,</a:t>
            </a:r>
            <a:r>
              <a:rPr sz="1800" spc="-40" dirty="0">
                <a:latin typeface="Arial"/>
                <a:cs typeface="Arial"/>
              </a:rPr>
              <a:t> </a:t>
            </a:r>
            <a:r>
              <a:rPr sz="1800" spc="-25" dirty="0">
                <a:latin typeface="Arial"/>
                <a:cs typeface="Arial"/>
              </a:rPr>
              <a:t>and </a:t>
            </a:r>
            <a:r>
              <a:rPr sz="1800" spc="-10" dirty="0">
                <a:latin typeface="Arial"/>
                <a:cs typeface="Arial"/>
              </a:rPr>
              <a:t>Hensley</a:t>
            </a:r>
            <a:r>
              <a:rPr sz="1800" spc="-114" dirty="0">
                <a:latin typeface="Arial"/>
                <a:cs typeface="Arial"/>
              </a:rPr>
              <a:t> </a:t>
            </a:r>
            <a:r>
              <a:rPr sz="1800" spc="-10" dirty="0">
                <a:latin typeface="Arial"/>
                <a:cs typeface="Arial"/>
              </a:rPr>
              <a:t>Field)</a:t>
            </a:r>
            <a:endParaRPr sz="1800" dirty="0">
              <a:latin typeface="Arial"/>
              <a:cs typeface="Arial"/>
            </a:endParaRPr>
          </a:p>
          <a:p>
            <a:pPr marL="355600" marR="875030" indent="-342900">
              <a:lnSpc>
                <a:spcPct val="100000"/>
              </a:lnSpc>
              <a:spcBef>
                <a:spcPts val="1200"/>
              </a:spcBef>
              <a:tabLst>
                <a:tab pos="354965" algn="l"/>
              </a:tabLst>
            </a:pPr>
            <a:r>
              <a:rPr sz="1800" spc="-50" dirty="0">
                <a:solidFill>
                  <a:srgbClr val="B8232D"/>
                </a:solidFill>
                <a:latin typeface="Cambria"/>
                <a:cs typeface="Cambria"/>
              </a:rPr>
              <a:t>▸</a:t>
            </a:r>
            <a:r>
              <a:rPr sz="1800" dirty="0">
                <a:solidFill>
                  <a:srgbClr val="B8232D"/>
                </a:solidFill>
                <a:latin typeface="Cambria"/>
                <a:cs typeface="Cambria"/>
              </a:rPr>
              <a:t>	</a:t>
            </a:r>
            <a:r>
              <a:rPr sz="1800" b="1" spc="-40" dirty="0">
                <a:latin typeface="Arial"/>
                <a:cs typeface="Arial"/>
              </a:rPr>
              <a:t>Transaction</a:t>
            </a:r>
            <a:r>
              <a:rPr sz="1800" b="1" spc="-85" dirty="0">
                <a:latin typeface="Arial"/>
                <a:cs typeface="Arial"/>
              </a:rPr>
              <a:t> </a:t>
            </a:r>
            <a:r>
              <a:rPr sz="1800" b="1" dirty="0">
                <a:latin typeface="Arial"/>
                <a:cs typeface="Arial"/>
              </a:rPr>
              <a:t>Support</a:t>
            </a:r>
            <a:r>
              <a:rPr sz="1800" dirty="0">
                <a:latin typeface="Arial"/>
                <a:cs typeface="Arial"/>
              </a:rPr>
              <a:t>:</a:t>
            </a:r>
            <a:r>
              <a:rPr sz="1800" spc="-30" dirty="0">
                <a:latin typeface="Arial"/>
                <a:cs typeface="Arial"/>
              </a:rPr>
              <a:t> </a:t>
            </a:r>
            <a:r>
              <a:rPr sz="1800" dirty="0">
                <a:latin typeface="Arial"/>
                <a:cs typeface="Arial"/>
              </a:rPr>
              <a:t>perform</a:t>
            </a:r>
            <a:r>
              <a:rPr sz="1800" spc="-15" dirty="0">
                <a:latin typeface="Arial"/>
                <a:cs typeface="Arial"/>
              </a:rPr>
              <a:t> </a:t>
            </a:r>
            <a:r>
              <a:rPr sz="1800" dirty="0">
                <a:latin typeface="Arial"/>
                <a:cs typeface="Arial"/>
              </a:rPr>
              <a:t>real</a:t>
            </a:r>
            <a:r>
              <a:rPr sz="1800" spc="-15" dirty="0">
                <a:latin typeface="Arial"/>
                <a:cs typeface="Arial"/>
              </a:rPr>
              <a:t> </a:t>
            </a:r>
            <a:r>
              <a:rPr sz="1800" spc="-10" dirty="0">
                <a:latin typeface="Arial"/>
                <a:cs typeface="Arial"/>
              </a:rPr>
              <a:t>estate transactions</a:t>
            </a:r>
            <a:r>
              <a:rPr sz="1800" spc="-70" dirty="0">
                <a:latin typeface="Arial"/>
                <a:cs typeface="Arial"/>
              </a:rPr>
              <a:t> </a:t>
            </a:r>
            <a:r>
              <a:rPr sz="1800" spc="-25" dirty="0">
                <a:latin typeface="Arial"/>
                <a:cs typeface="Arial"/>
              </a:rPr>
              <a:t>(lease,</a:t>
            </a:r>
            <a:r>
              <a:rPr sz="1800" spc="-60" dirty="0">
                <a:latin typeface="Arial"/>
                <a:cs typeface="Arial"/>
              </a:rPr>
              <a:t> </a:t>
            </a:r>
            <a:r>
              <a:rPr sz="1800" spc="-25" dirty="0">
                <a:latin typeface="Arial"/>
                <a:cs typeface="Arial"/>
              </a:rPr>
              <a:t>sale,</a:t>
            </a:r>
            <a:r>
              <a:rPr sz="1800" spc="-60" dirty="0">
                <a:latin typeface="Arial"/>
                <a:cs typeface="Arial"/>
              </a:rPr>
              <a:t> </a:t>
            </a:r>
            <a:r>
              <a:rPr sz="1800" spc="-10" dirty="0">
                <a:latin typeface="Arial"/>
                <a:cs typeface="Arial"/>
              </a:rPr>
              <a:t>purchase)</a:t>
            </a:r>
            <a:endParaRPr sz="1800" dirty="0">
              <a:latin typeface="Arial"/>
              <a:cs typeface="Arial"/>
            </a:endParaRPr>
          </a:p>
          <a:p>
            <a:pPr marL="355600" marR="508634" indent="-342900">
              <a:lnSpc>
                <a:spcPct val="100000"/>
              </a:lnSpc>
              <a:spcBef>
                <a:spcPts val="1200"/>
              </a:spcBef>
              <a:tabLst>
                <a:tab pos="354965" algn="l"/>
              </a:tabLst>
            </a:pPr>
            <a:r>
              <a:rPr sz="1800" spc="-50" dirty="0">
                <a:solidFill>
                  <a:srgbClr val="B8232D"/>
                </a:solidFill>
                <a:latin typeface="Cambria"/>
                <a:cs typeface="Cambria"/>
              </a:rPr>
              <a:t>▸</a:t>
            </a:r>
            <a:r>
              <a:rPr sz="1800" dirty="0">
                <a:solidFill>
                  <a:srgbClr val="B8232D"/>
                </a:solidFill>
                <a:latin typeface="Cambria"/>
                <a:cs typeface="Cambria"/>
              </a:rPr>
              <a:t>	</a:t>
            </a:r>
            <a:r>
              <a:rPr sz="1800" b="1" spc="-35" dirty="0">
                <a:latin typeface="Arial"/>
                <a:cs typeface="Arial"/>
              </a:rPr>
              <a:t>Lease</a:t>
            </a:r>
            <a:r>
              <a:rPr sz="1800" b="1" spc="-75" dirty="0">
                <a:latin typeface="Arial"/>
                <a:cs typeface="Arial"/>
              </a:rPr>
              <a:t> </a:t>
            </a:r>
            <a:r>
              <a:rPr sz="1800" b="1" spc="-20" dirty="0">
                <a:latin typeface="Arial"/>
                <a:cs typeface="Arial"/>
              </a:rPr>
              <a:t>administration</a:t>
            </a:r>
            <a:r>
              <a:rPr sz="1800" spc="-20" dirty="0">
                <a:latin typeface="Arial"/>
                <a:cs typeface="Arial"/>
              </a:rPr>
              <a:t>: </a:t>
            </a:r>
            <a:r>
              <a:rPr sz="1800" spc="-10" dirty="0">
                <a:latin typeface="Arial"/>
                <a:cs typeface="Arial"/>
              </a:rPr>
              <a:t>manage </a:t>
            </a:r>
            <a:r>
              <a:rPr sz="1800" dirty="0">
                <a:latin typeface="Arial"/>
                <a:cs typeface="Arial"/>
              </a:rPr>
              <a:t>properties</a:t>
            </a:r>
            <a:r>
              <a:rPr sz="1800" spc="5" dirty="0">
                <a:latin typeface="Arial"/>
                <a:cs typeface="Arial"/>
              </a:rPr>
              <a:t> </a:t>
            </a:r>
            <a:r>
              <a:rPr sz="1800" spc="-25" dirty="0">
                <a:latin typeface="Arial"/>
                <a:cs typeface="Arial"/>
              </a:rPr>
              <a:t>on </a:t>
            </a:r>
            <a:r>
              <a:rPr sz="1800" dirty="0">
                <a:latin typeface="Arial"/>
                <a:cs typeface="Arial"/>
              </a:rPr>
              <a:t>behalf</a:t>
            </a:r>
            <a:r>
              <a:rPr sz="1800" spc="-45" dirty="0">
                <a:latin typeface="Arial"/>
                <a:cs typeface="Arial"/>
              </a:rPr>
              <a:t> </a:t>
            </a:r>
            <a:r>
              <a:rPr sz="1800" dirty="0">
                <a:latin typeface="Arial"/>
                <a:cs typeface="Arial"/>
              </a:rPr>
              <a:t>of</a:t>
            </a:r>
            <a:r>
              <a:rPr sz="1800" spc="-30" dirty="0">
                <a:latin typeface="Arial"/>
                <a:cs typeface="Arial"/>
              </a:rPr>
              <a:t> </a:t>
            </a:r>
            <a:r>
              <a:rPr sz="1800" dirty="0">
                <a:latin typeface="Arial"/>
                <a:cs typeface="Arial"/>
              </a:rPr>
              <a:t>the</a:t>
            </a:r>
            <a:r>
              <a:rPr sz="1800" spc="-25" dirty="0">
                <a:latin typeface="Arial"/>
                <a:cs typeface="Arial"/>
              </a:rPr>
              <a:t> </a:t>
            </a:r>
            <a:r>
              <a:rPr sz="1800" spc="-20" dirty="0">
                <a:latin typeface="Arial"/>
                <a:cs typeface="Arial"/>
              </a:rPr>
              <a:t>City</a:t>
            </a:r>
            <a:endParaRPr sz="1800" dirty="0">
              <a:latin typeface="Arial"/>
              <a:cs typeface="Arial"/>
            </a:endParaRPr>
          </a:p>
          <a:p>
            <a:pPr marL="12700" marR="80645">
              <a:lnSpc>
                <a:spcPct val="100000"/>
              </a:lnSpc>
              <a:spcBef>
                <a:spcPts val="1200"/>
              </a:spcBef>
            </a:pPr>
            <a:r>
              <a:rPr sz="1800" i="1" dirty="0">
                <a:latin typeface="Arial"/>
                <a:cs typeface="Arial"/>
              </a:rPr>
              <a:t>*Note:</a:t>
            </a:r>
            <a:r>
              <a:rPr sz="1800" i="1" spc="-5" dirty="0">
                <a:latin typeface="Arial"/>
                <a:cs typeface="Arial"/>
              </a:rPr>
              <a:t> </a:t>
            </a:r>
            <a:r>
              <a:rPr sz="1800" i="1" dirty="0">
                <a:latin typeface="Arial"/>
                <a:cs typeface="Arial"/>
              </a:rPr>
              <a:t>Public</a:t>
            </a:r>
            <a:r>
              <a:rPr sz="1800" i="1" spc="-35" dirty="0">
                <a:latin typeface="Arial"/>
                <a:cs typeface="Arial"/>
              </a:rPr>
              <a:t> </a:t>
            </a:r>
            <a:r>
              <a:rPr sz="1800" i="1" dirty="0">
                <a:latin typeface="Arial"/>
                <a:cs typeface="Arial"/>
              </a:rPr>
              <a:t>developer</a:t>
            </a:r>
            <a:r>
              <a:rPr sz="1800" i="1" spc="-10" dirty="0">
                <a:latin typeface="Arial"/>
                <a:cs typeface="Arial"/>
              </a:rPr>
              <a:t> </a:t>
            </a:r>
            <a:r>
              <a:rPr sz="1800" i="1" dirty="0">
                <a:latin typeface="Arial"/>
                <a:cs typeface="Arial"/>
              </a:rPr>
              <a:t>activities</a:t>
            </a:r>
            <a:r>
              <a:rPr sz="1800" i="1" spc="-10" dirty="0">
                <a:latin typeface="Arial"/>
                <a:cs typeface="Arial"/>
              </a:rPr>
              <a:t> </a:t>
            </a:r>
            <a:r>
              <a:rPr sz="1800" i="1" dirty="0">
                <a:latin typeface="Arial"/>
                <a:cs typeface="Arial"/>
              </a:rPr>
              <a:t>on</a:t>
            </a:r>
            <a:r>
              <a:rPr sz="1800" i="1" spc="-15" dirty="0">
                <a:latin typeface="Arial"/>
                <a:cs typeface="Arial"/>
              </a:rPr>
              <a:t> </a:t>
            </a:r>
            <a:r>
              <a:rPr sz="1800" i="1" dirty="0">
                <a:latin typeface="Arial"/>
                <a:cs typeface="Arial"/>
              </a:rPr>
              <a:t>city</a:t>
            </a:r>
            <a:r>
              <a:rPr sz="1800" i="1" spc="-20" dirty="0">
                <a:latin typeface="Arial"/>
                <a:cs typeface="Arial"/>
              </a:rPr>
              <a:t> </a:t>
            </a:r>
            <a:r>
              <a:rPr sz="1800" i="1" dirty="0">
                <a:latin typeface="Arial"/>
                <a:cs typeface="Arial"/>
              </a:rPr>
              <a:t>property</a:t>
            </a:r>
            <a:r>
              <a:rPr sz="1800" i="1" spc="-25" dirty="0">
                <a:latin typeface="Arial"/>
                <a:cs typeface="Arial"/>
              </a:rPr>
              <a:t> are </a:t>
            </a:r>
            <a:r>
              <a:rPr sz="1800" i="1" dirty="0">
                <a:latin typeface="Arial"/>
                <a:cs typeface="Arial"/>
              </a:rPr>
              <a:t>subject</a:t>
            </a:r>
            <a:r>
              <a:rPr sz="1800" i="1" spc="-25" dirty="0">
                <a:latin typeface="Arial"/>
                <a:cs typeface="Arial"/>
              </a:rPr>
              <a:t> </a:t>
            </a:r>
            <a:r>
              <a:rPr sz="1800" i="1" dirty="0">
                <a:latin typeface="Arial"/>
                <a:cs typeface="Arial"/>
              </a:rPr>
              <a:t>to</a:t>
            </a:r>
            <a:r>
              <a:rPr sz="1800" i="1" spc="-25" dirty="0">
                <a:latin typeface="Arial"/>
                <a:cs typeface="Arial"/>
              </a:rPr>
              <a:t> </a:t>
            </a:r>
            <a:r>
              <a:rPr sz="1800" i="1" dirty="0">
                <a:latin typeface="Arial"/>
                <a:cs typeface="Arial"/>
              </a:rPr>
              <a:t>council</a:t>
            </a:r>
            <a:r>
              <a:rPr sz="1800" i="1" spc="-45" dirty="0">
                <a:latin typeface="Arial"/>
                <a:cs typeface="Arial"/>
              </a:rPr>
              <a:t> </a:t>
            </a:r>
            <a:r>
              <a:rPr sz="1800" i="1" spc="-10" dirty="0">
                <a:latin typeface="Arial"/>
                <a:cs typeface="Arial"/>
              </a:rPr>
              <a:t>approval</a:t>
            </a:r>
            <a:r>
              <a:rPr sz="1800" i="1" spc="-40" dirty="0">
                <a:latin typeface="Arial"/>
                <a:cs typeface="Arial"/>
              </a:rPr>
              <a:t> </a:t>
            </a:r>
            <a:r>
              <a:rPr sz="1800" i="1" dirty="0">
                <a:latin typeface="Arial"/>
                <a:cs typeface="Arial"/>
              </a:rPr>
              <a:t>of</a:t>
            </a:r>
            <a:r>
              <a:rPr sz="1800" i="1" spc="-20" dirty="0">
                <a:latin typeface="Arial"/>
                <a:cs typeface="Arial"/>
              </a:rPr>
              <a:t> </a:t>
            </a:r>
            <a:r>
              <a:rPr sz="1800" i="1" dirty="0">
                <a:latin typeface="Arial"/>
                <a:cs typeface="Arial"/>
              </a:rPr>
              <a:t>an</a:t>
            </a:r>
            <a:r>
              <a:rPr sz="1800" i="1" spc="-25" dirty="0">
                <a:latin typeface="Arial"/>
                <a:cs typeface="Arial"/>
              </a:rPr>
              <a:t> </a:t>
            </a:r>
            <a:r>
              <a:rPr sz="1800" i="1" dirty="0">
                <a:latin typeface="Arial"/>
                <a:cs typeface="Arial"/>
              </a:rPr>
              <a:t>amendment</a:t>
            </a:r>
            <a:r>
              <a:rPr sz="1800" i="1" spc="-20" dirty="0">
                <a:latin typeface="Arial"/>
                <a:cs typeface="Arial"/>
              </a:rPr>
              <a:t> </a:t>
            </a:r>
            <a:r>
              <a:rPr sz="1800" i="1" dirty="0">
                <a:latin typeface="Arial"/>
                <a:cs typeface="Arial"/>
              </a:rPr>
              <a:t>to</a:t>
            </a:r>
            <a:r>
              <a:rPr sz="1800" i="1" spc="-20" dirty="0">
                <a:latin typeface="Arial"/>
                <a:cs typeface="Arial"/>
              </a:rPr>
              <a:t> </a:t>
            </a:r>
            <a:r>
              <a:rPr sz="1800" i="1" spc="-25" dirty="0">
                <a:latin typeface="Arial"/>
                <a:cs typeface="Arial"/>
              </a:rPr>
              <a:t>the ILA</a:t>
            </a:r>
            <a:endParaRPr sz="18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2FF0-A508-15DD-3288-C43F8F2EA17E}"/>
              </a:ext>
            </a:extLst>
          </p:cNvPr>
          <p:cNvSpPr>
            <a:spLocks noGrp="1"/>
          </p:cNvSpPr>
          <p:nvPr>
            <p:ph type="title"/>
          </p:nvPr>
        </p:nvSpPr>
        <p:spPr>
          <a:xfrm>
            <a:off x="257314" y="229783"/>
            <a:ext cx="11248390" cy="1846659"/>
          </a:xfrm>
        </p:spPr>
        <p:txBody>
          <a:bodyPr/>
          <a:lstStyle/>
          <a:p>
            <a:r>
              <a:rPr lang="en-US" dirty="0">
                <a:solidFill>
                  <a:srgbClr val="C00000"/>
                </a:solidFill>
              </a:rPr>
              <a:t>Dallas-Fort Worth soon to be the 3</a:t>
            </a:r>
            <a:r>
              <a:rPr lang="en-US" baseline="30000" dirty="0">
                <a:solidFill>
                  <a:srgbClr val="C00000"/>
                </a:solidFill>
              </a:rPr>
              <a:t>rd</a:t>
            </a:r>
            <a:r>
              <a:rPr lang="en-US" dirty="0">
                <a:solidFill>
                  <a:srgbClr val="C00000"/>
                </a:solidFill>
              </a:rPr>
              <a:t> largest economy in the U.S. surpassing Chicago</a:t>
            </a:r>
            <a:br>
              <a:rPr lang="en-US" dirty="0"/>
            </a:br>
            <a:endParaRPr lang="en-US" dirty="0"/>
          </a:p>
        </p:txBody>
      </p:sp>
      <p:sp>
        <p:nvSpPr>
          <p:cNvPr id="3" name="Text Placeholder 2">
            <a:extLst>
              <a:ext uri="{FF2B5EF4-FFF2-40B4-BE49-F238E27FC236}">
                <a16:creationId xmlns:a16="http://schemas.microsoft.com/office/drawing/2014/main" id="{F96F694D-D923-DE22-C530-A0A8190B6CEA}"/>
              </a:ext>
            </a:extLst>
          </p:cNvPr>
          <p:cNvSpPr>
            <a:spLocks noGrp="1"/>
          </p:cNvSpPr>
          <p:nvPr>
            <p:ph type="body" idx="1"/>
          </p:nvPr>
        </p:nvSpPr>
        <p:spPr>
          <a:xfrm>
            <a:off x="257314" y="1905000"/>
            <a:ext cx="11430000" cy="4419600"/>
          </a:xfrm>
        </p:spPr>
        <p:txBody>
          <a:bodyPr/>
          <a:lstStyle/>
          <a:p>
            <a:r>
              <a:rPr lang="en-US" sz="2800" b="1" dirty="0"/>
              <a:t>2024 Dallas Population						1,356,479</a:t>
            </a:r>
          </a:p>
          <a:p>
            <a:endParaRPr lang="en-US" sz="2800" b="1" dirty="0"/>
          </a:p>
          <a:p>
            <a:r>
              <a:rPr lang="en-US" sz="2800" b="1" dirty="0"/>
              <a:t>2024 DFW Population							8,481,512</a:t>
            </a:r>
          </a:p>
          <a:p>
            <a:endParaRPr lang="en-US" sz="2800" b="1" dirty="0"/>
          </a:p>
          <a:p>
            <a:r>
              <a:rPr lang="en-US" sz="2800" b="1" dirty="0"/>
              <a:t>2030 Dallas- Fort Worth						10,000,000</a:t>
            </a:r>
          </a:p>
          <a:p>
            <a:endParaRPr lang="en-US" sz="2800" b="1" dirty="0"/>
          </a:p>
          <a:p>
            <a:endParaRPr lang="en-US" sz="2800" b="1" dirty="0"/>
          </a:p>
          <a:p>
            <a:endParaRPr lang="en-US" sz="2800" b="1" dirty="0"/>
          </a:p>
          <a:p>
            <a:r>
              <a:rPr lang="en-US" sz="2800" b="1" dirty="0"/>
              <a:t>Average influx of people to the region is 170,000+ people a year</a:t>
            </a:r>
          </a:p>
          <a:p>
            <a:endParaRPr lang="en-US" dirty="0"/>
          </a:p>
          <a:p>
            <a:endParaRPr lang="en-US" dirty="0"/>
          </a:p>
        </p:txBody>
      </p:sp>
    </p:spTree>
    <p:extLst>
      <p:ext uri="{BB962C8B-B14F-4D97-AF65-F5344CB8AC3E}">
        <p14:creationId xmlns:p14="http://schemas.microsoft.com/office/powerpoint/2010/main" val="263390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367A-C973-07BD-3435-F8E8A92DC574}"/>
              </a:ext>
            </a:extLst>
          </p:cNvPr>
          <p:cNvSpPr>
            <a:spLocks noGrp="1"/>
          </p:cNvSpPr>
          <p:nvPr>
            <p:ph type="title"/>
          </p:nvPr>
        </p:nvSpPr>
        <p:spPr/>
        <p:txBody>
          <a:bodyPr/>
          <a:lstStyle/>
          <a:p>
            <a:r>
              <a:rPr lang="en-US" dirty="0">
                <a:solidFill>
                  <a:srgbClr val="C00000"/>
                </a:solidFill>
              </a:rPr>
              <a:t>DFW Employment Trends</a:t>
            </a:r>
          </a:p>
        </p:txBody>
      </p:sp>
      <p:sp>
        <p:nvSpPr>
          <p:cNvPr id="11" name="TextBox 10">
            <a:extLst>
              <a:ext uri="{FF2B5EF4-FFF2-40B4-BE49-F238E27FC236}">
                <a16:creationId xmlns:a16="http://schemas.microsoft.com/office/drawing/2014/main" id="{6470CC07-3C77-2030-D5EE-5D57B95D210D}"/>
              </a:ext>
            </a:extLst>
          </p:cNvPr>
          <p:cNvSpPr txBox="1"/>
          <p:nvPr/>
        </p:nvSpPr>
        <p:spPr>
          <a:xfrm>
            <a:off x="533400" y="1676400"/>
            <a:ext cx="11049000" cy="295465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DFW Target Industries- Sample</a:t>
            </a:r>
          </a:p>
          <a:p>
            <a:r>
              <a:rPr lang="en-US" sz="2000" dirty="0"/>
              <a:t>2024 jobs in target industries with Median Income of less than $100,000		1,073,073</a:t>
            </a:r>
          </a:p>
          <a:p>
            <a:endParaRPr lang="en-US" sz="2000" dirty="0"/>
          </a:p>
          <a:p>
            <a:r>
              <a:rPr lang="en-US" sz="2000" dirty="0"/>
              <a:t>2024 jobs in target industries with Median Income of over $100,000		   179,512</a:t>
            </a:r>
          </a:p>
          <a:p>
            <a:endParaRPr lang="en-US" sz="2000" dirty="0"/>
          </a:p>
          <a:p>
            <a:endParaRPr lang="en-US" sz="2000" dirty="0"/>
          </a:p>
          <a:p>
            <a:r>
              <a:rPr lang="en-US" sz="2400" b="1" dirty="0"/>
              <a:t>Hospitality Industry </a:t>
            </a:r>
          </a:p>
          <a:p>
            <a:r>
              <a:rPr lang="en-US" sz="2000" dirty="0"/>
              <a:t>2024 jobs in the hospitality industry - Average Salary $55,000			1,220,770</a:t>
            </a:r>
          </a:p>
          <a:p>
            <a:endParaRPr lang="en-US" dirty="0"/>
          </a:p>
        </p:txBody>
      </p:sp>
    </p:spTree>
    <p:extLst>
      <p:ext uri="{BB962C8B-B14F-4D97-AF65-F5344CB8AC3E}">
        <p14:creationId xmlns:p14="http://schemas.microsoft.com/office/powerpoint/2010/main" val="3778498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668</TotalTime>
  <Words>2146</Words>
  <Application>Microsoft Macintosh PowerPoint</Application>
  <PresentationFormat>Widescreen</PresentationFormat>
  <Paragraphs>246</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Arial</vt:lpstr>
      <vt:lpstr>Arial Black</vt:lpstr>
      <vt:lpstr>Calibri</vt:lpstr>
      <vt:lpstr>Cambria</vt:lpstr>
      <vt:lpstr>Century Gothic</vt:lpstr>
      <vt:lpstr>Tahoma</vt:lpstr>
      <vt:lpstr>Trebuchet MS</vt:lpstr>
      <vt:lpstr>Wingdings</vt:lpstr>
      <vt:lpstr>Office Theme</vt:lpstr>
      <vt:lpstr>PowerPoint Presentation</vt:lpstr>
      <vt:lpstr>DALLAS IS THE EPICENTER OF BUSINESS</vt:lpstr>
      <vt:lpstr>DALLAS IS THE CAPITAL OF CAPITAL</vt:lpstr>
      <vt:lpstr>Dallas Economic Development Corporation (DEDC)</vt:lpstr>
      <vt:lpstr>STRATEGIC FRAMEWORK</vt:lpstr>
      <vt:lpstr>FOUR GUIDING PRINCIPALS</vt:lpstr>
      <vt:lpstr>AUTHORIZED FUNCTIONS</vt:lpstr>
      <vt:lpstr>Dallas-Fort Worth soon to be the 3rd largest economy in the U.S. surpassing Chicago </vt:lpstr>
      <vt:lpstr>DFW Employment Trends</vt:lpstr>
      <vt:lpstr>Dallas – Fort Worth by the Numbers</vt:lpstr>
      <vt:lpstr>Median Income not keeping pace with cost of housing </vt:lpstr>
      <vt:lpstr>Single Family Housing Price Index</vt:lpstr>
      <vt:lpstr>High Housing Costs| Mirroring national trends, rents began stabilizing in 2022 after steadily increasing over the last decade and rapidly increasing during the pandemic. While rent growth has slowed, rents remain high, and wage growth has not kept pace.</vt:lpstr>
      <vt:lpstr>The rental housing supply gap will begin to affect higher income households, with a gap of 62,747 units for households earning up to 80% of AMI.</vt:lpstr>
      <vt:lpstr>Why housing is a critical part of Economic Development  </vt:lpstr>
      <vt:lpstr>Economic Development Tools - Housing</vt:lpstr>
      <vt:lpstr>DEDC  STRATEGIC INITIATIVES</vt:lpstr>
      <vt:lpstr>Real Estate Development Opportunities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Microsoft Office User</cp:lastModifiedBy>
  <cp:revision>7</cp:revision>
  <cp:lastPrinted>2024-10-22T16:31:05Z</cp:lastPrinted>
  <dcterms:created xsi:type="dcterms:W3CDTF">2024-10-09T17:49:52Z</dcterms:created>
  <dcterms:modified xsi:type="dcterms:W3CDTF">2024-10-29T16:50:42Z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2024-10-04T00:00:00Z</vt:filetime>
  </property>
  <property fmtid="{D5CDD505-2E9C-101B-9397-08002B2CF9AE}" pid="3" name="Creator">
    <vt:lpwstr>Acrobat PDFMaker 24 for PowerPoint</vt:lpwstr>
  </property>
  <property fmtid="{D5CDD505-2E9C-101B-9397-08002B2CF9AE}" pid="4" name="LastSaved">
    <vt:filetime>2024-10-09T00:00:00Z</vt:filetime>
  </property>
  <property fmtid="{D5CDD505-2E9C-101B-9397-08002B2CF9AE}" pid="5" name="Producer">
    <vt:lpwstr>Adobe PDF Library 24.3.144</vt:lpwstr>
  </property>
</Properties>
</file>