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sldIdLst>
    <p:sldId id="2314" r:id="rId5"/>
    <p:sldId id="2317" r:id="rId6"/>
    <p:sldId id="2315" r:id="rId7"/>
    <p:sldId id="2316" r:id="rId8"/>
    <p:sldId id="2318" r:id="rId9"/>
    <p:sldId id="2313" r:id="rId10"/>
    <p:sldId id="3015" r:id="rId11"/>
    <p:sldId id="4149" r:id="rId12"/>
    <p:sldId id="4146" r:id="rId13"/>
    <p:sldId id="4157" r:id="rId14"/>
    <p:sldId id="4151" r:id="rId15"/>
    <p:sldId id="4156" r:id="rId16"/>
    <p:sldId id="4152" r:id="rId17"/>
    <p:sldId id="4155" r:id="rId18"/>
    <p:sldId id="4153" r:id="rId19"/>
    <p:sldId id="267" r:id="rId20"/>
    <p:sldId id="328" r:id="rId21"/>
    <p:sldId id="2427" r:id="rId22"/>
    <p:sldId id="2428" r:id="rId23"/>
    <p:sldId id="2452" r:id="rId24"/>
    <p:sldId id="2453" r:id="rId25"/>
  </p:sldIdLst>
  <p:sldSz cx="13817600" cy="77724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435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070"/>
    <a:srgbClr val="003B68"/>
    <a:srgbClr val="0D2D78"/>
    <a:srgbClr val="0060A8"/>
    <a:srgbClr val="005696"/>
    <a:srgbClr val="0069B8"/>
    <a:srgbClr val="0078D2"/>
    <a:srgbClr val="0083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94A939-F007-E660-2865-5BD82C5CDC49}" v="11" dt="2024-10-18T15:12:14.1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78"/>
    <p:restoredTop sz="94662"/>
  </p:normalViewPr>
  <p:slideViewPr>
    <p:cSldViewPr snapToGrid="0">
      <p:cViewPr varScale="1">
        <p:scale>
          <a:sx n="91" d="100"/>
          <a:sy n="91" d="100"/>
        </p:scale>
        <p:origin x="872" y="200"/>
      </p:cViewPr>
      <p:guideLst>
        <p:guide orient="horz" pos="2448"/>
        <p:guide pos="435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55387DD-71B8-4092-9BA4-8DABC516CF83}" type="datetimeFigureOut">
              <a:rPr lang="en-US" smtClean="0"/>
              <a:t>10/18/24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1327949-4D40-4989-997F-9ADCA2C6D368}" type="slidenum">
              <a:rPr lang="en-US" smtClean="0"/>
              <a:t>‹#›</a:t>
            </a:fld>
            <a:endParaRPr lang="en-US"/>
          </a:p>
        </p:txBody>
      </p:sp>
    </p:spTree>
    <p:extLst>
      <p:ext uri="{BB962C8B-B14F-4D97-AF65-F5344CB8AC3E}">
        <p14:creationId xmlns:p14="http://schemas.microsoft.com/office/powerpoint/2010/main" val="1521590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anantonioreport.org/federal-opportunity-zones-hold-potential-for-investors-san-antonio/"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0E0E0E"/>
              </a:solidFill>
              <a:effectLst/>
              <a:latin typeface=".SF NS"/>
            </a:endParaRPr>
          </a:p>
          <a:p>
            <a:endParaRPr lang="en-US"/>
          </a:p>
        </p:txBody>
      </p:sp>
      <p:sp>
        <p:nvSpPr>
          <p:cNvPr id="4" name="Slide Number Placeholder 3"/>
          <p:cNvSpPr>
            <a:spLocks noGrp="1"/>
          </p:cNvSpPr>
          <p:nvPr>
            <p:ph type="sldNum" sz="quarter" idx="5"/>
          </p:nvPr>
        </p:nvSpPr>
        <p:spPr/>
        <p:txBody>
          <a:bodyPr/>
          <a:lstStyle/>
          <a:p>
            <a:fld id="{71327949-4D40-4989-997F-9ADCA2C6D368}" type="slidenum">
              <a:rPr lang="en-US" smtClean="0"/>
              <a:t>1</a:t>
            </a:fld>
            <a:endParaRPr lang="en-US"/>
          </a:p>
        </p:txBody>
      </p:sp>
    </p:spTree>
    <p:extLst>
      <p:ext uri="{BB962C8B-B14F-4D97-AF65-F5344CB8AC3E}">
        <p14:creationId xmlns:p14="http://schemas.microsoft.com/office/powerpoint/2010/main" val="894452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111111"/>
                </a:solidFill>
                <a:effectLst/>
                <a:latin typeface="Open Sans" panose="020F0502020204030204" pitchFamily="34" charset="0"/>
              </a:rPr>
              <a:t>Decommissioned Air Force Base</a:t>
            </a:r>
          </a:p>
          <a:p>
            <a:pPr marL="171450" indent="-171450">
              <a:buFont typeface="Arial" panose="020B0604020202020204" pitchFamily="34" charset="0"/>
              <a:buChar char="•"/>
            </a:pPr>
            <a:r>
              <a:rPr lang="en-US" b="0" i="0" dirty="0">
                <a:solidFill>
                  <a:srgbClr val="000000"/>
                </a:solidFill>
                <a:effectLst/>
                <a:latin typeface="Raleway" panose="020F0502020204030204" pitchFamily="34" charset="0"/>
              </a:rPr>
              <a:t>Brooks is a 1,308-acre mixed-use community in San Antonio, Texas, owned and managed by the Brooks Development Authority. We are governed by an 11-member board of directors that is appointed by the San Antonio City Council. We are a true public-private partnership. Brooks was created in 2001 by the United States Congress, the State of Texas and the City of San Antonio to redevelop the former Brooks Air Force Base</a:t>
            </a:r>
          </a:p>
          <a:p>
            <a:pPr marL="171450" indent="-171450">
              <a:buFont typeface="Arial" panose="020B0604020202020204" pitchFamily="34" charset="0"/>
              <a:buChar char="•"/>
            </a:pPr>
            <a:r>
              <a:rPr lang="en-US" b="0" i="0" dirty="0">
                <a:solidFill>
                  <a:srgbClr val="FFFFFF"/>
                </a:solidFill>
                <a:effectLst/>
                <a:latin typeface="Raleway" pitchFamily="2" charset="77"/>
              </a:rPr>
              <a:t>More than </a:t>
            </a:r>
            <a:r>
              <a:rPr lang="en-US" b="1" i="0" dirty="0">
                <a:solidFill>
                  <a:srgbClr val="FFFFFF"/>
                </a:solidFill>
                <a:effectLst/>
                <a:latin typeface="Raleway" pitchFamily="2" charset="77"/>
              </a:rPr>
              <a:t>50 BUSINESSES</a:t>
            </a:r>
            <a:r>
              <a:rPr lang="en-US" b="0" i="0" dirty="0">
                <a:solidFill>
                  <a:srgbClr val="FFFFFF"/>
                </a:solidFill>
                <a:effectLst/>
                <a:latin typeface="Raleway" pitchFamily="2" charset="77"/>
              </a:rPr>
              <a:t> have made the move to Brooks. With $1.34B in development to date</a:t>
            </a:r>
            <a:endParaRPr lang="en-US" b="0" i="0" dirty="0">
              <a:solidFill>
                <a:srgbClr val="000000"/>
              </a:solidFill>
              <a:effectLst/>
              <a:latin typeface="Raleway" panose="020F0502020204030204" pitchFamily="34" charset="0"/>
            </a:endParaRPr>
          </a:p>
          <a:p>
            <a:pPr marL="171450" indent="-171450">
              <a:buFont typeface="Arial" panose="020B0604020202020204" pitchFamily="34" charset="0"/>
              <a:buChar char="•"/>
            </a:pPr>
            <a:r>
              <a:rPr lang="en-US" b="0" i="0" dirty="0">
                <a:solidFill>
                  <a:srgbClr val="FFFFFF"/>
                </a:solidFill>
                <a:effectLst/>
                <a:latin typeface="Raleway" pitchFamily="2" charset="77"/>
              </a:rPr>
              <a:t>1,308</a:t>
            </a:r>
            <a:r>
              <a:rPr lang="en-US" b="0" i="0" dirty="0">
                <a:solidFill>
                  <a:srgbClr val="000000"/>
                </a:solidFill>
                <a:effectLst/>
                <a:latin typeface="Raleway" panose="020F0502020204030204" pitchFamily="34" charset="0"/>
              </a:rPr>
              <a:t> Acres</a:t>
            </a:r>
          </a:p>
          <a:p>
            <a:pPr marL="171450" indent="-171450">
              <a:buFont typeface="Arial" panose="020B0604020202020204" pitchFamily="34" charset="0"/>
              <a:buChar char="•"/>
            </a:pPr>
            <a:r>
              <a:rPr lang="en-US" b="0" i="0" dirty="0">
                <a:solidFill>
                  <a:srgbClr val="000000"/>
                </a:solidFill>
                <a:effectLst/>
                <a:latin typeface="Raleway" panose="020F0502020204030204" pitchFamily="34" charset="0"/>
              </a:rPr>
              <a:t>5,300 Employees</a:t>
            </a:r>
          </a:p>
          <a:p>
            <a:pPr marL="171450" indent="-171450">
              <a:buFont typeface="Arial" panose="020B0604020202020204" pitchFamily="34" charset="0"/>
              <a:buChar char="•"/>
            </a:pPr>
            <a:r>
              <a:rPr lang="en-US" b="0" i="0" dirty="0">
                <a:solidFill>
                  <a:srgbClr val="111111"/>
                </a:solidFill>
                <a:effectLst/>
                <a:latin typeface="Open Sans" panose="020B0606030504020204" pitchFamily="34" charset="0"/>
              </a:rPr>
              <a:t>federally designated “</a:t>
            </a:r>
            <a:r>
              <a:rPr lang="en-US" b="0" i="0" u="sng" dirty="0">
                <a:effectLst/>
                <a:latin typeface="Open Sans" panose="020B0606030504020204" pitchFamily="34" charset="0"/>
                <a:hlinkClick r:id="rId3"/>
              </a:rPr>
              <a:t>opportunity zone</a:t>
            </a:r>
            <a:endParaRPr lang="en-US" b="0" i="0" u="sng" dirty="0">
              <a:solidFill>
                <a:srgbClr val="000000"/>
              </a:solidFill>
              <a:effectLst/>
              <a:latin typeface="Raleway" panose="020F0502020204030204" pitchFamily="34" charset="0"/>
            </a:endParaRPr>
          </a:p>
          <a:p>
            <a:pPr marL="171450" indent="-171450">
              <a:buFont typeface="Arial" panose="020B0604020202020204" pitchFamily="34" charset="0"/>
              <a:buChar char="•"/>
            </a:pPr>
            <a:r>
              <a:rPr lang="en-US" b="0" i="0" dirty="0">
                <a:solidFill>
                  <a:srgbClr val="000000"/>
                </a:solidFill>
                <a:effectLst/>
                <a:latin typeface="Raleway" panose="020F0502020204030204" pitchFamily="34" charset="0"/>
              </a:rPr>
              <a:t>TIRZ Created – roads, utilities, infrastructure</a:t>
            </a:r>
          </a:p>
          <a:p>
            <a:pPr marL="171450" indent="-171450">
              <a:buFont typeface="Arial" panose="020B0604020202020204" pitchFamily="34" charset="0"/>
              <a:buChar char="•"/>
            </a:pPr>
            <a:r>
              <a:rPr lang="en-US" b="0" i="0" dirty="0">
                <a:solidFill>
                  <a:srgbClr val="000000"/>
                </a:solidFill>
                <a:effectLst/>
                <a:latin typeface="Raleway" panose="020F0502020204030204" pitchFamily="34" charset="0"/>
              </a:rPr>
              <a:t>4 market rate apartment complexes</a:t>
            </a:r>
          </a:p>
          <a:p>
            <a:pPr marL="171450" indent="-171450">
              <a:buFont typeface="Arial" panose="020B0604020202020204" pitchFamily="34" charset="0"/>
              <a:buChar char="•"/>
            </a:pPr>
            <a:r>
              <a:rPr lang="en-US" b="0" i="0" dirty="0">
                <a:solidFill>
                  <a:srgbClr val="000000"/>
                </a:solidFill>
                <a:effectLst/>
                <a:latin typeface="Raleway" panose="020F0502020204030204" pitchFamily="34" charset="0"/>
              </a:rPr>
              <a:t>2 affordable housing projects underway (SAHT)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111111"/>
                </a:solidFill>
                <a:effectLst/>
                <a:latin typeface="Open Sans" panose="020B0606030504020204" pitchFamily="34" charset="0"/>
              </a:rPr>
              <a:t>500 single-family homes</a:t>
            </a:r>
            <a:endParaRPr lang="en-US" b="0" i="0" dirty="0">
              <a:solidFill>
                <a:srgbClr val="000000"/>
              </a:solidFill>
              <a:effectLst/>
              <a:latin typeface="Raleway" panose="020F0502020204030204" pitchFamily="34"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3DBEC8F-3145-954A-87DE-D0DF0FA14F58}" type="slidenum">
              <a:rPr lang="en-US" smtClean="0"/>
              <a:t>10</a:t>
            </a:fld>
            <a:endParaRPr lang="en-US"/>
          </a:p>
        </p:txBody>
      </p:sp>
    </p:spTree>
    <p:extLst>
      <p:ext uri="{BB962C8B-B14F-4D97-AF65-F5344CB8AC3E}">
        <p14:creationId xmlns:p14="http://schemas.microsoft.com/office/powerpoint/2010/main" val="3422593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26F0D-6FA6-149E-AF93-79BDE15139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9B0AC6-14E8-56A0-BF49-B1285DAAD59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A605867-3B89-90D4-485A-55EDEDB3DB30}"/>
              </a:ext>
            </a:extLst>
          </p:cNvPr>
          <p:cNvSpPr>
            <a:spLocks noGrp="1"/>
          </p:cNvSpPr>
          <p:nvPr>
            <p:ph type="body" idx="1"/>
          </p:nvPr>
        </p:nvSpPr>
        <p:spPr/>
        <p:txBody>
          <a:bodyPr/>
          <a:lstStyle/>
          <a:p>
            <a:pPr defTabSz="911476">
              <a:defRPr/>
            </a:pPr>
            <a:r>
              <a:rPr lang="en-US" b="0" i="0" dirty="0">
                <a:solidFill>
                  <a:srgbClr val="555555"/>
                </a:solidFill>
                <a:effectLst/>
                <a:latin typeface="Roboto" panose="020F0502020204030204" pitchFamily="34" charset="0"/>
              </a:rPr>
              <a:t>TIRZ Funding provided infrastructure for campus and access to adjacent roadways</a:t>
            </a:r>
          </a:p>
          <a:p>
            <a:pPr defTabSz="911476">
              <a:defRPr/>
            </a:pPr>
            <a:endParaRPr lang="en-US" b="0" i="0" dirty="0">
              <a:solidFill>
                <a:srgbClr val="555555"/>
              </a:solidFill>
              <a:effectLst/>
              <a:latin typeface="Roboto" panose="020F0502020204030204" pitchFamily="34" charset="0"/>
            </a:endParaRPr>
          </a:p>
          <a:p>
            <a:pPr defTabSz="911476">
              <a:defRPr/>
            </a:pPr>
            <a:r>
              <a:rPr lang="en-US" b="0" i="0" dirty="0">
                <a:solidFill>
                  <a:srgbClr val="555555"/>
                </a:solidFill>
                <a:effectLst/>
                <a:latin typeface="Roboto" panose="020F0502020204030204" pitchFamily="34" charset="0"/>
              </a:rPr>
              <a:t>The project is financed by four percent housing tax credits allocated by the Texas Department of Housing and Community Affairs ($36M); private activity bonds issued by Opportunity Home San Antonio ($38M); COSA 2022 Bond award funds ($2M); COSA HOME federal funds ($2.25M); COSA Neighborhood Stabilization Program (NSP) federal funds (nearly $1M);</a:t>
            </a:r>
            <a:endParaRPr lang="en-US" dirty="0"/>
          </a:p>
        </p:txBody>
      </p:sp>
      <p:sp>
        <p:nvSpPr>
          <p:cNvPr id="4" name="Slide Number Placeholder 3">
            <a:extLst>
              <a:ext uri="{FF2B5EF4-FFF2-40B4-BE49-F238E27FC236}">
                <a16:creationId xmlns:a16="http://schemas.microsoft.com/office/drawing/2014/main" id="{6F9155B5-E9D2-51BC-36F1-263A6F6B6CB7}"/>
              </a:ext>
            </a:extLst>
          </p:cNvPr>
          <p:cNvSpPr>
            <a:spLocks noGrp="1"/>
          </p:cNvSpPr>
          <p:nvPr>
            <p:ph type="sldNum" sz="quarter" idx="5"/>
          </p:nvPr>
        </p:nvSpPr>
        <p:spPr/>
        <p:txBody>
          <a:bodyPr/>
          <a:lstStyle/>
          <a:p>
            <a:pPr defTabSz="911476">
              <a:defRPr/>
            </a:pPr>
            <a:fld id="{B57FBACD-425B-48E0-9215-F54D1ABFA864}" type="slidenum">
              <a:rPr lang="en-US">
                <a:solidFill>
                  <a:prstClr val="black"/>
                </a:solidFill>
                <a:latin typeface="Calibri" panose="020F0502020204030204"/>
              </a:rPr>
              <a:pPr defTabSz="911476">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2674798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D56E6-F401-E3B3-602A-6F22DC615A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C33981-E8B5-1783-59A7-A5A3B4165A0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5EE1615-4D3C-34E5-D636-186D6E5FABEF}"/>
              </a:ext>
            </a:extLst>
          </p:cNvPr>
          <p:cNvSpPr>
            <a:spLocks noGrp="1"/>
          </p:cNvSpPr>
          <p:nvPr>
            <p:ph type="body" idx="1"/>
          </p:nvPr>
        </p:nvSpPr>
        <p:spPr/>
        <p:txBody>
          <a:bodyPr/>
          <a:lstStyle/>
          <a:p>
            <a:pPr defTabSz="911476">
              <a:defRPr/>
            </a:pPr>
            <a:endParaRPr lang="en-US" dirty="0"/>
          </a:p>
        </p:txBody>
      </p:sp>
      <p:sp>
        <p:nvSpPr>
          <p:cNvPr id="4" name="Slide Number Placeholder 3">
            <a:extLst>
              <a:ext uri="{FF2B5EF4-FFF2-40B4-BE49-F238E27FC236}">
                <a16:creationId xmlns:a16="http://schemas.microsoft.com/office/drawing/2014/main" id="{B0739474-414D-418C-6EE4-77C02A2A63CE}"/>
              </a:ext>
            </a:extLst>
          </p:cNvPr>
          <p:cNvSpPr>
            <a:spLocks noGrp="1"/>
          </p:cNvSpPr>
          <p:nvPr>
            <p:ph type="sldNum" sz="quarter" idx="5"/>
          </p:nvPr>
        </p:nvSpPr>
        <p:spPr/>
        <p:txBody>
          <a:bodyPr/>
          <a:lstStyle/>
          <a:p>
            <a:pPr defTabSz="911476">
              <a:defRPr/>
            </a:pPr>
            <a:fld id="{B57FBACD-425B-48E0-9215-F54D1ABFA864}" type="slidenum">
              <a:rPr lang="en-US">
                <a:solidFill>
                  <a:prstClr val="black"/>
                </a:solidFill>
                <a:latin typeface="Calibri" panose="020F0502020204030204"/>
              </a:rPr>
              <a:pPr defTabSz="911476">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2763914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532F7-296F-7171-239B-ABFAD444FB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AF4B32-D1D3-0244-829E-2EE1E35BBBAE}"/>
              </a:ext>
            </a:extLst>
          </p:cNvPr>
          <p:cNvSpPr>
            <a:spLocks noGrp="1" noRot="1" noChangeAspect="1"/>
          </p:cNvSpPr>
          <p:nvPr>
            <p:ph type="sldImg"/>
          </p:nvPr>
        </p:nvSpPr>
        <p:spPr>
          <a:xfrm>
            <a:off x="434975" y="709613"/>
            <a:ext cx="6310313" cy="3549650"/>
          </a:xfrm>
        </p:spPr>
      </p:sp>
      <p:sp>
        <p:nvSpPr>
          <p:cNvPr id="3" name="Notes Placeholder 2">
            <a:extLst>
              <a:ext uri="{FF2B5EF4-FFF2-40B4-BE49-F238E27FC236}">
                <a16:creationId xmlns:a16="http://schemas.microsoft.com/office/drawing/2014/main" id="{8AAB7A8B-E9E4-43EA-F9D2-2C7EFFC384A2}"/>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BE29EE80-4891-12A8-2710-B023BC7EF39E}"/>
              </a:ext>
            </a:extLst>
          </p:cNvPr>
          <p:cNvSpPr>
            <a:spLocks noGrp="1"/>
          </p:cNvSpPr>
          <p:nvPr>
            <p:ph type="sldNum" sz="quarter" idx="10"/>
          </p:nvPr>
        </p:nvSpPr>
        <p:spPr/>
        <p:txBody>
          <a:bodyPr/>
          <a:lstStyle/>
          <a:p>
            <a:fld id="{BC4FABD5-F8C1-40B1-82D3-D0E105269C94}" type="slidenum">
              <a:rPr lang="en-US" smtClean="0"/>
              <a:t>15</a:t>
            </a:fld>
            <a:endParaRPr lang="en-US" dirty="0"/>
          </a:p>
        </p:txBody>
      </p:sp>
    </p:spTree>
    <p:extLst>
      <p:ext uri="{BB962C8B-B14F-4D97-AF65-F5344CB8AC3E}">
        <p14:creationId xmlns:p14="http://schemas.microsoft.com/office/powerpoint/2010/main" val="3882668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2B657-E97F-4713-85E7-FBAAF61894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1755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2B657-E97F-4713-85E7-FBAAF61894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25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27949-4D40-4989-997F-9ADCA2C6D368}" type="slidenum">
              <a:rPr lang="en-US" smtClean="0"/>
              <a:t>2</a:t>
            </a:fld>
            <a:endParaRPr lang="en-US"/>
          </a:p>
        </p:txBody>
      </p:sp>
    </p:spTree>
    <p:extLst>
      <p:ext uri="{BB962C8B-B14F-4D97-AF65-F5344CB8AC3E}">
        <p14:creationId xmlns:p14="http://schemas.microsoft.com/office/powerpoint/2010/main" val="1199663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27949-4D40-4989-997F-9ADCA2C6D368}" type="slidenum">
              <a:rPr lang="en-US" smtClean="0"/>
              <a:t>3</a:t>
            </a:fld>
            <a:endParaRPr lang="en-US"/>
          </a:p>
        </p:txBody>
      </p:sp>
    </p:spTree>
    <p:extLst>
      <p:ext uri="{BB962C8B-B14F-4D97-AF65-F5344CB8AC3E}">
        <p14:creationId xmlns:p14="http://schemas.microsoft.com/office/powerpoint/2010/main" val="3519909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27949-4D40-4989-997F-9ADCA2C6D368}" type="slidenum">
              <a:rPr lang="en-US" smtClean="0"/>
              <a:t>4</a:t>
            </a:fld>
            <a:endParaRPr lang="en-US"/>
          </a:p>
        </p:txBody>
      </p:sp>
    </p:spTree>
    <p:extLst>
      <p:ext uri="{BB962C8B-B14F-4D97-AF65-F5344CB8AC3E}">
        <p14:creationId xmlns:p14="http://schemas.microsoft.com/office/powerpoint/2010/main" val="575408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27949-4D40-4989-997F-9ADCA2C6D368}" type="slidenum">
              <a:rPr lang="en-US" smtClean="0"/>
              <a:t>5</a:t>
            </a:fld>
            <a:endParaRPr lang="en-US"/>
          </a:p>
        </p:txBody>
      </p:sp>
    </p:spTree>
    <p:extLst>
      <p:ext uri="{BB962C8B-B14F-4D97-AF65-F5344CB8AC3E}">
        <p14:creationId xmlns:p14="http://schemas.microsoft.com/office/powerpoint/2010/main" val="907280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your notes:</a:t>
            </a:r>
          </a:p>
          <a:p>
            <a:endParaRPr lang="en-US"/>
          </a:p>
          <a:p>
            <a:pPr marL="228600" indent="-228600">
              <a:buFont typeface="+mj-lt"/>
              <a:buAutoNum type="arabicPeriod"/>
            </a:pPr>
            <a:r>
              <a:rPr lang="en-US"/>
              <a:t>SBA's SCORE program provides entrepreneurs with high-quality, personalized guidance through a vast network of volunteer mentors, including retired executives and experienced business owners. These volunteers offer tailored advice on critical areas such as business planning, financial management, marketing, and operations. SCORE's support is widely respected for its practical, real-world insights, making it a valuable resource in both the </a:t>
            </a:r>
            <a:r>
              <a:rPr lang="en-US" b="1"/>
              <a:t>Start-Up Support </a:t>
            </a:r>
            <a:r>
              <a:rPr lang="en-US"/>
              <a:t>and </a:t>
            </a:r>
            <a:r>
              <a:rPr lang="en-US" b="1"/>
              <a:t>Business Management </a:t>
            </a:r>
            <a:r>
              <a:rPr lang="en-US"/>
              <a:t>categories. By leveraging the diverse expertise of its volunteers, SCORE helps entrepreneurs refine their strategies and make informed decisions, significantly boosting their chances of success.</a:t>
            </a:r>
            <a:br>
              <a:rPr lang="en-US"/>
            </a:br>
            <a:endParaRPr lang="en-US"/>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err="1">
                <a:solidFill>
                  <a:srgbClr val="0E0E0E"/>
                </a:solidFill>
                <a:effectLst/>
                <a:latin typeface=".SF NS"/>
              </a:rPr>
              <a:t>LiftFund</a:t>
            </a:r>
            <a:r>
              <a:rPr lang="en-US">
                <a:solidFill>
                  <a:srgbClr val="0E0E0E"/>
                </a:solidFill>
                <a:effectLst/>
                <a:latin typeface=".SF NS"/>
              </a:rPr>
              <a:t>, a CDFI nonprofit lender, is a partner with the City of Arlington, Texas, offering zero percent interest loans of up to $50,000 for small businesses. This initiative is designed to provide critical financial support for activities like purchasing equipment and managing payroll, particularly benefiting minority-owned businesses that often face barriers to traditional financing (operating capital and fixed assets). This partnership is a key resource in the </a:t>
            </a:r>
            <a:r>
              <a:rPr lang="en-US" b="1">
                <a:solidFill>
                  <a:srgbClr val="0E0E0E"/>
                </a:solidFill>
                <a:effectLst/>
                <a:latin typeface=".SF NS"/>
              </a:rPr>
              <a:t>Access to Capital</a:t>
            </a:r>
            <a:r>
              <a:rPr lang="en-US">
                <a:solidFill>
                  <a:srgbClr val="0E0E0E"/>
                </a:solidFill>
                <a:effectLst/>
                <a:latin typeface=".SF NS"/>
              </a:rPr>
              <a:t> category, ensuring that small businesses in Arlington have the financial tools they need to stabilize and grow</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a:solidFill>
                <a:srgbClr val="0E0E0E"/>
              </a:solidFill>
              <a:effectLst/>
              <a:latin typeface=".SF N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solidFill>
                  <a:srgbClr val="0E0E0E"/>
                </a:solidFill>
                <a:effectLst/>
                <a:latin typeface=".SF NS"/>
              </a:rPr>
              <a:t>References: https://</a:t>
            </a:r>
            <a:r>
              <a:rPr lang="en-US" err="1">
                <a:solidFill>
                  <a:srgbClr val="0E0E0E"/>
                </a:solidFill>
                <a:effectLst/>
                <a:latin typeface=".SF NS"/>
              </a:rPr>
              <a:t>www.kauffman.org</a:t>
            </a:r>
            <a:r>
              <a:rPr lang="en-US">
                <a:solidFill>
                  <a:srgbClr val="0E0E0E"/>
                </a:solidFill>
                <a:effectLst/>
                <a:latin typeface=".SF NS"/>
              </a:rPr>
              <a:t>/currents/growing-local-economies-by-scaling-entrepreneurship/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a:solidFill>
                <a:srgbClr val="0E0E0E"/>
              </a:solidFill>
              <a:effectLst/>
              <a:latin typeface=".SF N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solidFill>
                  <a:srgbClr val="0E0E0E"/>
                </a:solidFill>
                <a:effectLst/>
                <a:latin typeface=".SF NS"/>
              </a:rPr>
              <a:t>Case Studies: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solidFill>
                  <a:srgbClr val="0E0E0E"/>
                </a:solidFill>
                <a:effectLst/>
                <a:latin typeface=".SF NS"/>
              </a:rPr>
              <a:t>Michigan Economic Development Corporation: https://</a:t>
            </a:r>
            <a:r>
              <a:rPr lang="en-US" err="1">
                <a:solidFill>
                  <a:srgbClr val="0E0E0E"/>
                </a:solidFill>
                <a:effectLst/>
                <a:latin typeface=".SF NS"/>
              </a:rPr>
              <a:t>www.michiganbusiness.org</a:t>
            </a:r>
            <a:r>
              <a:rPr lang="en-US">
                <a:solidFill>
                  <a:srgbClr val="0E0E0E"/>
                </a:solidFill>
                <a:effectLst/>
                <a:latin typeface=".SF NS"/>
              </a:rPr>
              <a:t>/services/small-business/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solidFill>
                  <a:srgbClr val="0E0E0E"/>
                </a:solidFill>
                <a:effectLst/>
                <a:latin typeface=".SF NS"/>
              </a:rPr>
              <a:t>Abilene, Texas: https://</a:t>
            </a:r>
            <a:r>
              <a:rPr lang="en-US" err="1">
                <a:solidFill>
                  <a:srgbClr val="0E0E0E"/>
                </a:solidFill>
                <a:effectLst/>
                <a:latin typeface=".SF NS"/>
              </a:rPr>
              <a:t>developabilene.com</a:t>
            </a:r>
            <a:r>
              <a:rPr lang="en-US">
                <a:solidFill>
                  <a:srgbClr val="0E0E0E"/>
                </a:solidFill>
                <a:effectLst/>
                <a:latin typeface=".SF NS"/>
              </a:rPr>
              <a:t>/why-</a:t>
            </a:r>
            <a:r>
              <a:rPr lang="en-US" err="1">
                <a:solidFill>
                  <a:srgbClr val="0E0E0E"/>
                </a:solidFill>
                <a:effectLst/>
                <a:latin typeface=".SF NS"/>
              </a:rPr>
              <a:t>abilene</a:t>
            </a:r>
            <a:r>
              <a:rPr lang="en-US">
                <a:solidFill>
                  <a:srgbClr val="0E0E0E"/>
                </a:solidFill>
                <a:effectLst/>
                <a:latin typeface=".SF NS"/>
              </a:rPr>
              <a:t>-</a:t>
            </a:r>
            <a:r>
              <a:rPr lang="en-US" err="1">
                <a:solidFill>
                  <a:srgbClr val="0E0E0E"/>
                </a:solidFill>
                <a:effectLst/>
                <a:latin typeface=".SF NS"/>
              </a:rPr>
              <a:t>texas</a:t>
            </a:r>
            <a:r>
              <a:rPr lang="en-US">
                <a:solidFill>
                  <a:srgbClr val="0E0E0E"/>
                </a:solidFill>
                <a:effectLst/>
                <a:latin typeface=".SF NS"/>
              </a:rPr>
              <a:t>/</a:t>
            </a:r>
            <a:r>
              <a:rPr lang="en-US" err="1">
                <a:solidFill>
                  <a:srgbClr val="0E0E0E"/>
                </a:solidFill>
                <a:effectLst/>
                <a:latin typeface=".SF NS"/>
              </a:rPr>
              <a:t>abilene</a:t>
            </a:r>
            <a:r>
              <a:rPr lang="en-US">
                <a:solidFill>
                  <a:srgbClr val="0E0E0E"/>
                </a:solidFill>
                <a:effectLst/>
                <a:latin typeface=".SF NS"/>
              </a:rPr>
              <a:t>-small-business-and-entrepreneurs/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solidFill>
                  <a:srgbClr val="0E0E0E"/>
                </a:solidFill>
                <a:effectLst/>
                <a:latin typeface=".SF NS"/>
              </a:rPr>
              <a:t>Brownsville, Texas: https://ebridgecenter.com</a:t>
            </a:r>
          </a:p>
          <a:p>
            <a:pPr marL="228600" indent="-228600">
              <a:buFont typeface="+mj-lt"/>
              <a:buAutoNum type="arabicPeriod"/>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0E0E0E"/>
              </a:solidFill>
              <a:effectLst/>
              <a:latin typeface=".SF NS"/>
            </a:endParaRPr>
          </a:p>
          <a:p>
            <a:endParaRPr lang="en-US"/>
          </a:p>
        </p:txBody>
      </p:sp>
      <p:sp>
        <p:nvSpPr>
          <p:cNvPr id="4" name="Slide Number Placeholder 3"/>
          <p:cNvSpPr>
            <a:spLocks noGrp="1"/>
          </p:cNvSpPr>
          <p:nvPr>
            <p:ph type="sldNum" sz="quarter" idx="5"/>
          </p:nvPr>
        </p:nvSpPr>
        <p:spPr/>
        <p:txBody>
          <a:bodyPr/>
          <a:lstStyle/>
          <a:p>
            <a:fld id="{71327949-4D40-4989-997F-9ADCA2C6D368}" type="slidenum">
              <a:rPr lang="en-US" smtClean="0"/>
              <a:t>6</a:t>
            </a:fld>
            <a:endParaRPr lang="en-US"/>
          </a:p>
        </p:txBody>
      </p:sp>
    </p:spTree>
    <p:extLst>
      <p:ext uri="{BB962C8B-B14F-4D97-AF65-F5344CB8AC3E}">
        <p14:creationId xmlns:p14="http://schemas.microsoft.com/office/powerpoint/2010/main" val="369561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4975" y="709613"/>
            <a:ext cx="6310313" cy="354965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BC4FABD5-F8C1-40B1-82D3-D0E105269C94}" type="slidenum">
              <a:rPr lang="en-US" smtClean="0"/>
              <a:t>7</a:t>
            </a:fld>
            <a:endParaRPr lang="en-US" dirty="0"/>
          </a:p>
        </p:txBody>
      </p:sp>
    </p:spTree>
    <p:extLst>
      <p:ext uri="{BB962C8B-B14F-4D97-AF65-F5344CB8AC3E}">
        <p14:creationId xmlns:p14="http://schemas.microsoft.com/office/powerpoint/2010/main" val="3823536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51552-1A6F-8684-8D04-6F4D8B7543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1A99DE-38C6-EE76-91EB-3E9D48810AB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DA5D11E-C0A1-249E-5BC3-94F2D6A04E9A}"/>
              </a:ext>
            </a:extLst>
          </p:cNvPr>
          <p:cNvSpPr>
            <a:spLocks noGrp="1"/>
          </p:cNvSpPr>
          <p:nvPr>
            <p:ph type="body" idx="1"/>
          </p:nvPr>
        </p:nvSpPr>
        <p:spPr/>
        <p:txBody>
          <a:bodyPr/>
          <a:lstStyle/>
          <a:p>
            <a:pPr defTabSz="911476">
              <a:defRPr/>
            </a:pPr>
            <a:endParaRPr lang="en-US" dirty="0"/>
          </a:p>
        </p:txBody>
      </p:sp>
      <p:sp>
        <p:nvSpPr>
          <p:cNvPr id="4" name="Slide Number Placeholder 3">
            <a:extLst>
              <a:ext uri="{FF2B5EF4-FFF2-40B4-BE49-F238E27FC236}">
                <a16:creationId xmlns:a16="http://schemas.microsoft.com/office/drawing/2014/main" id="{E91BC0D6-94C9-F233-24A2-8425DEB750B0}"/>
              </a:ext>
            </a:extLst>
          </p:cNvPr>
          <p:cNvSpPr>
            <a:spLocks noGrp="1"/>
          </p:cNvSpPr>
          <p:nvPr>
            <p:ph type="sldNum" sz="quarter" idx="5"/>
          </p:nvPr>
        </p:nvSpPr>
        <p:spPr/>
        <p:txBody>
          <a:bodyPr/>
          <a:lstStyle/>
          <a:p>
            <a:pPr defTabSz="911476">
              <a:defRPr/>
            </a:pPr>
            <a:fld id="{B57FBACD-425B-48E0-9215-F54D1ABFA864}" type="slidenum">
              <a:rPr lang="en-US">
                <a:solidFill>
                  <a:prstClr val="black"/>
                </a:solidFill>
                <a:latin typeface="Calibri" panose="020F0502020204030204"/>
              </a:rPr>
              <a:pPr defTabSz="911476">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4146324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ctr">
              <a:spcBef>
                <a:spcPts val="0"/>
              </a:spcBef>
              <a:spcAft>
                <a:spcPts val="0"/>
              </a:spcAft>
              <a:buFont typeface="Courier New" panose="02070309020205020404" pitchFamily="49" charset="0"/>
              <a:buChar char="o"/>
            </a:pPr>
            <a:r>
              <a:rPr lang="en-US" sz="1100" dirty="0">
                <a:effectLst/>
                <a:latin typeface="Franklin Gothic Book" panose="020B0503020102020204" pitchFamily="34" charset="0"/>
              </a:rPr>
              <a:t>We're now in our 3rd year of implementation. A major strength of the SHIP is that it has stayed relevant- quarterly updates to council committee and HC</a:t>
            </a:r>
          </a:p>
          <a:p>
            <a:pPr rtl="0" fontAlgn="ctr">
              <a:spcBef>
                <a:spcPts val="0"/>
              </a:spcBef>
              <a:spcAft>
                <a:spcPts val="0"/>
              </a:spcAft>
              <a:buFont typeface="Courier New" panose="02070309020205020404" pitchFamily="49" charset="0"/>
              <a:buChar char="o"/>
            </a:pPr>
            <a:r>
              <a:rPr lang="en-US" sz="1100" dirty="0">
                <a:effectLst/>
                <a:latin typeface="Franklin Gothic Book" panose="020B0503020102020204" pitchFamily="34" charset="0"/>
              </a:rPr>
              <a:t>We made a big commitment to keep reporting to the public. This was on the advice of our process consultant who wisely flagged that if you don't tell the public you did it, then it's as good as  you didn't do it. </a:t>
            </a:r>
          </a:p>
          <a:p>
            <a:pPr marL="742950" lvl="1" indent="-285750" rtl="0" fontAlgn="ctr">
              <a:spcBef>
                <a:spcPts val="0"/>
              </a:spcBef>
              <a:spcAft>
                <a:spcPts val="0"/>
              </a:spcAft>
              <a:buFont typeface="Arial" panose="020B0604020202020204" pitchFamily="34" charset="0"/>
              <a:buChar char="•"/>
            </a:pPr>
            <a:r>
              <a:rPr lang="en-US" sz="1100" dirty="0">
                <a:effectLst/>
                <a:latin typeface="Franklin Gothic Book" panose="020B0503020102020204" pitchFamily="34" charset="0"/>
              </a:rPr>
              <a:t>Annual report</a:t>
            </a:r>
          </a:p>
          <a:p>
            <a:pPr marL="742950" lvl="1" indent="-285750" rtl="0" fontAlgn="ctr">
              <a:spcBef>
                <a:spcPts val="0"/>
              </a:spcBef>
              <a:spcAft>
                <a:spcPts val="0"/>
              </a:spcAft>
              <a:buFont typeface="Arial" panose="020B0604020202020204" pitchFamily="34" charset="0"/>
              <a:buChar char="•"/>
            </a:pPr>
            <a:r>
              <a:rPr lang="en-US" sz="1100" dirty="0">
                <a:effectLst/>
                <a:latin typeface="Franklin Gothic Book" panose="020B0503020102020204" pitchFamily="34" charset="0"/>
              </a:rPr>
              <a:t>Dashboard</a:t>
            </a:r>
          </a:p>
          <a:p>
            <a:pPr marL="742950" lvl="1" indent="-285750" rtl="0" fontAlgn="ctr">
              <a:spcBef>
                <a:spcPts val="0"/>
              </a:spcBef>
              <a:spcAft>
                <a:spcPts val="0"/>
              </a:spcAft>
              <a:buFont typeface="Arial" panose="020B0604020202020204" pitchFamily="34" charset="0"/>
              <a:buChar char="•"/>
            </a:pPr>
            <a:r>
              <a:rPr lang="en-US" sz="1100" dirty="0">
                <a:effectLst/>
                <a:latin typeface="Franklin Gothic Book" panose="020B0503020102020204" pitchFamily="34" charset="0"/>
              </a:rPr>
              <a:t>Annual event</a:t>
            </a:r>
          </a:p>
          <a:p>
            <a:pPr rtl="0" fontAlgn="ctr">
              <a:spcBef>
                <a:spcPts val="0"/>
              </a:spcBef>
              <a:spcAft>
                <a:spcPts val="0"/>
              </a:spcAft>
              <a:buFont typeface="Courier New" panose="02070309020205020404" pitchFamily="49" charset="0"/>
              <a:buChar char="o"/>
            </a:pPr>
            <a:r>
              <a:rPr lang="en-US" sz="1100" dirty="0">
                <a:effectLst/>
                <a:latin typeface="Franklin Gothic Book" panose="020B0503020102020204" pitchFamily="34" charset="0"/>
              </a:rPr>
              <a:t>Show snap shots of these</a:t>
            </a:r>
          </a:p>
          <a:p>
            <a:pPr rtl="0" fontAlgn="ctr">
              <a:spcBef>
                <a:spcPts val="0"/>
              </a:spcBef>
              <a:spcAft>
                <a:spcPts val="0"/>
              </a:spcAft>
              <a:buFont typeface="Arial" panose="020B0604020202020204" pitchFamily="34" charset="0"/>
              <a:buChar char="•"/>
            </a:pPr>
            <a:r>
              <a:rPr lang="en-US" sz="1100" dirty="0">
                <a:effectLst/>
                <a:latin typeface="Franklin Gothic Book" panose="020B0503020102020204" pitchFamily="34" charset="0"/>
              </a:rPr>
              <a:t>In year 5 we will likely do a 'refresh' and so we'll soon start thinking about what that will all entail. </a:t>
            </a:r>
          </a:p>
          <a:p>
            <a:pPr algn="l"/>
            <a:endParaRPr lang="en-US" dirty="0">
              <a:solidFill>
                <a:srgbClr val="000000"/>
              </a:solidFill>
              <a:latin typeface="Calibri"/>
              <a:cs typeface="Calibri"/>
            </a:endParaRPr>
          </a:p>
        </p:txBody>
      </p:sp>
    </p:spTree>
    <p:extLst>
      <p:ext uri="{BB962C8B-B14F-4D97-AF65-F5344CB8AC3E}">
        <p14:creationId xmlns:p14="http://schemas.microsoft.com/office/powerpoint/2010/main" val="2304419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26" name="Picture Placeholder 24">
            <a:extLst>
              <a:ext uri="{FF2B5EF4-FFF2-40B4-BE49-F238E27FC236}">
                <a16:creationId xmlns:a16="http://schemas.microsoft.com/office/drawing/2014/main" id="{A1AE2DD5-B409-4195-BCAA-51F07D05C90F}"/>
              </a:ext>
            </a:extLst>
          </p:cNvPr>
          <p:cNvSpPr>
            <a:spLocks noGrp="1"/>
          </p:cNvSpPr>
          <p:nvPr>
            <p:ph type="pic" sz="quarter" idx="14"/>
          </p:nvPr>
        </p:nvSpPr>
        <p:spPr>
          <a:xfrm>
            <a:off x="9220104" y="0"/>
            <a:ext cx="4584927" cy="7772395"/>
          </a:xfrm>
        </p:spPr>
        <p:txBody>
          <a:bodyPr anchor="ctr"/>
          <a:lstStyle>
            <a:lvl1pPr marL="0" indent="0" algn="ctr">
              <a:buFont typeface="Arial" panose="020B0604020202020204" pitchFamily="34" charset="0"/>
              <a:buNone/>
              <a:defRPr/>
            </a:lvl1pPr>
          </a:lstStyle>
          <a:p>
            <a:r>
              <a:rPr lang="en-US"/>
              <a:t>Click icon to add picture</a:t>
            </a:r>
          </a:p>
        </p:txBody>
      </p:sp>
      <p:sp>
        <p:nvSpPr>
          <p:cNvPr id="25" name="Picture Placeholder 24">
            <a:extLst>
              <a:ext uri="{FF2B5EF4-FFF2-40B4-BE49-F238E27FC236}">
                <a16:creationId xmlns:a16="http://schemas.microsoft.com/office/drawing/2014/main" id="{719DC747-7CF6-4CCB-AD63-815D60FC6F3E}"/>
              </a:ext>
            </a:extLst>
          </p:cNvPr>
          <p:cNvSpPr>
            <a:spLocks noGrp="1"/>
          </p:cNvSpPr>
          <p:nvPr>
            <p:ph type="pic" sz="quarter" idx="13"/>
          </p:nvPr>
        </p:nvSpPr>
        <p:spPr>
          <a:xfrm>
            <a:off x="1" y="3886200"/>
            <a:ext cx="4584927" cy="3886200"/>
          </a:xfrm>
        </p:spPr>
        <p:txBody>
          <a:bodyPr anchor="ctr"/>
          <a:lstStyle>
            <a:lvl1pPr marL="0" indent="0" algn="ctr">
              <a:buFont typeface="Arial" panose="020B0604020202020204" pitchFamily="34" charset="0"/>
              <a:buNone/>
              <a:defRPr/>
            </a:lvl1pPr>
          </a:lstStyle>
          <a:p>
            <a:r>
              <a:rPr lang="en-US"/>
              <a:t>Click icon to add picture</a:t>
            </a:r>
          </a:p>
        </p:txBody>
      </p:sp>
      <p:sp>
        <p:nvSpPr>
          <p:cNvPr id="9" name="Rectangle 8">
            <a:extLst>
              <a:ext uri="{FF2B5EF4-FFF2-40B4-BE49-F238E27FC236}">
                <a16:creationId xmlns:a16="http://schemas.microsoft.com/office/drawing/2014/main" id="{D4D62240-1E88-4AF1-B533-E4A44C81DEF1}"/>
              </a:ext>
            </a:extLst>
          </p:cNvPr>
          <p:cNvSpPr/>
          <p:nvPr userDrawn="1"/>
        </p:nvSpPr>
        <p:spPr>
          <a:xfrm>
            <a:off x="4597496" y="3886200"/>
            <a:ext cx="4635177"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9818D87-9017-48E8-9B89-B4C276E5C06B}"/>
              </a:ext>
            </a:extLst>
          </p:cNvPr>
          <p:cNvSpPr>
            <a:spLocks noGrp="1"/>
          </p:cNvSpPr>
          <p:nvPr>
            <p:ph type="ctrTitle" hasCustomPrompt="1"/>
          </p:nvPr>
        </p:nvSpPr>
        <p:spPr>
          <a:xfrm>
            <a:off x="4911529" y="768096"/>
            <a:ext cx="3994543" cy="365760"/>
          </a:xfrm>
          <a:prstGeom prst="rect">
            <a:avLst/>
          </a:prstGeom>
        </p:spPr>
        <p:txBody>
          <a:bodyPr vert="horz" lIns="0" tIns="45720" rIns="0" bIns="45720" rtlCol="0" anchor="ctr">
            <a:noAutofit/>
          </a:bodyPr>
          <a:lstStyle>
            <a:lvl1pPr>
              <a:defRPr lang="en-US" sz="2400" b="1" i="0" spc="0" baseline="0" dirty="0">
                <a:solidFill>
                  <a:schemeClr val="accent1"/>
                </a:solidFill>
                <a:ea typeface="+mn-ea"/>
                <a:cs typeface="+mn-cs"/>
              </a:defRPr>
            </a:lvl1pPr>
          </a:lstStyle>
          <a:p>
            <a:pPr marL="0" lvl="0" indent="0" defTabSz="914400">
              <a:lnSpc>
                <a:spcPct val="100000"/>
              </a:lnSpc>
              <a:spcBef>
                <a:spcPts val="1000"/>
              </a:spcBef>
              <a:buFont typeface="Arial" panose="020B0604020202020204" pitchFamily="34" charset="0"/>
            </a:pPr>
            <a:r>
              <a:rPr lang="en-US"/>
              <a:t>Add Headline Here</a:t>
            </a:r>
          </a:p>
        </p:txBody>
      </p:sp>
      <p:sp>
        <p:nvSpPr>
          <p:cNvPr id="8" name="Rectangle 7">
            <a:extLst>
              <a:ext uri="{FF2B5EF4-FFF2-40B4-BE49-F238E27FC236}">
                <a16:creationId xmlns:a16="http://schemas.microsoft.com/office/drawing/2014/main" id="{0F0B1261-A13A-4E9E-AA95-EED10F4CFA0E}"/>
              </a:ext>
            </a:extLst>
          </p:cNvPr>
          <p:cNvSpPr/>
          <p:nvPr userDrawn="1"/>
        </p:nvSpPr>
        <p:spPr>
          <a:xfrm>
            <a:off x="-12557" y="0"/>
            <a:ext cx="4610054" cy="3886200"/>
          </a:xfrm>
          <a:prstGeom prst="rect">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a:solidFill>
                <a:schemeClr val="accent3"/>
              </a:solidFill>
            </a:endParaRPr>
          </a:p>
        </p:txBody>
      </p:sp>
      <p:cxnSp>
        <p:nvCxnSpPr>
          <p:cNvPr id="11" name="Straight Connector 10">
            <a:extLst>
              <a:ext uri="{FF2B5EF4-FFF2-40B4-BE49-F238E27FC236}">
                <a16:creationId xmlns:a16="http://schemas.microsoft.com/office/drawing/2014/main" id="{A1A4A6AC-F3AF-4832-AD1D-6D835E5EEB44}"/>
              </a:ext>
            </a:extLst>
          </p:cNvPr>
          <p:cNvCxnSpPr/>
          <p:nvPr userDrawn="1"/>
        </p:nvCxnSpPr>
        <p:spPr>
          <a:xfrm>
            <a:off x="538349" y="555171"/>
            <a:ext cx="1256145" cy="0"/>
          </a:xfrm>
          <a:prstGeom prst="line">
            <a:avLst/>
          </a:prstGeom>
          <a:ln w="603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C02D408-24F0-48D9-9651-58EF6575D3CA}"/>
              </a:ext>
            </a:extLst>
          </p:cNvPr>
          <p:cNvCxnSpPr>
            <a:cxnSpLocks/>
          </p:cNvCxnSpPr>
          <p:nvPr userDrawn="1"/>
        </p:nvCxnSpPr>
        <p:spPr>
          <a:xfrm>
            <a:off x="4999459" y="555171"/>
            <a:ext cx="1256145" cy="0"/>
          </a:xfrm>
          <a:prstGeom prst="line">
            <a:avLst/>
          </a:prstGeom>
          <a:ln w="6032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BE684CA-499F-49C1-B233-507FE44E7C65}"/>
              </a:ext>
            </a:extLst>
          </p:cNvPr>
          <p:cNvCxnSpPr>
            <a:cxnSpLocks/>
          </p:cNvCxnSpPr>
          <p:nvPr userDrawn="1"/>
        </p:nvCxnSpPr>
        <p:spPr>
          <a:xfrm>
            <a:off x="4999459" y="4310742"/>
            <a:ext cx="1256145" cy="0"/>
          </a:xfrm>
          <a:prstGeom prst="line">
            <a:avLst/>
          </a:prstGeom>
          <a:ln w="603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8A2F17EA-EFE7-4229-8CC7-1811C56350FC}"/>
              </a:ext>
            </a:extLst>
          </p:cNvPr>
          <p:cNvSpPr>
            <a:spLocks noGrp="1"/>
          </p:cNvSpPr>
          <p:nvPr>
            <p:ph type="body" sz="quarter" idx="10" hasCustomPrompt="1"/>
          </p:nvPr>
        </p:nvSpPr>
        <p:spPr>
          <a:xfrm>
            <a:off x="4911529" y="4547328"/>
            <a:ext cx="3994543" cy="365760"/>
          </a:xfrm>
        </p:spPr>
        <p:txBody>
          <a:bodyPr vert="horz" lIns="0" tIns="45720" rIns="0" bIns="45720" rtlCol="0" anchor="ctr">
            <a:noAutofit/>
          </a:bodyPr>
          <a:lstStyle>
            <a:lvl1pPr marL="0" indent="0">
              <a:buNone/>
              <a:defRPr lang="en-US" sz="2400" b="1" i="0" spc="0" baseline="0" dirty="0">
                <a:solidFill>
                  <a:schemeClr val="bg1"/>
                </a:solidFill>
                <a:latin typeface="+mj-lt"/>
              </a:defRPr>
            </a:lvl1pPr>
          </a:lstStyle>
          <a:p>
            <a:pPr marL="230292" lvl="0" indent="-342900" defTabSz="914400">
              <a:lnSpc>
                <a:spcPct val="100000"/>
              </a:lnSpc>
              <a:spcBef>
                <a:spcPts val="1000"/>
              </a:spcBef>
            </a:pPr>
            <a:r>
              <a:rPr lang="en-US"/>
              <a:t>Add Headline Here</a:t>
            </a:r>
          </a:p>
        </p:txBody>
      </p:sp>
      <p:sp>
        <p:nvSpPr>
          <p:cNvPr id="22" name="Text Placeholder 21">
            <a:extLst>
              <a:ext uri="{FF2B5EF4-FFF2-40B4-BE49-F238E27FC236}">
                <a16:creationId xmlns:a16="http://schemas.microsoft.com/office/drawing/2014/main" id="{55B5E731-82EE-4BF9-9BBF-10AE838CC47C}"/>
              </a:ext>
            </a:extLst>
          </p:cNvPr>
          <p:cNvSpPr>
            <a:spLocks noGrp="1"/>
          </p:cNvSpPr>
          <p:nvPr>
            <p:ph type="body" sz="quarter" idx="11"/>
          </p:nvPr>
        </p:nvSpPr>
        <p:spPr>
          <a:xfrm>
            <a:off x="4911529" y="1133856"/>
            <a:ext cx="3981981" cy="2670048"/>
          </a:xfrm>
        </p:spPr>
        <p:txBody>
          <a:bodyPr vert="horz" lIns="0" tIns="45720" rIns="0" bIns="45720" rtlCol="0">
            <a:normAutofit/>
          </a:bodyPr>
          <a:lstStyle>
            <a:lvl1pPr marL="0" indent="0">
              <a:lnSpc>
                <a:spcPct val="100000"/>
              </a:lnSpc>
              <a:spcBef>
                <a:spcPts val="0"/>
              </a:spcBef>
              <a:spcAft>
                <a:spcPts val="600"/>
              </a:spcAft>
              <a:buNone/>
              <a:defRPr lang="en-US" sz="1800" b="0" spc="0" baseline="0" dirty="0">
                <a:solidFill>
                  <a:schemeClr val="tx2"/>
                </a:solidFill>
              </a:defRPr>
            </a:lvl1pPr>
          </a:lstStyle>
          <a:p>
            <a:pPr marL="112608" lvl="0" indent="-112608" defTabSz="457200">
              <a:lnSpc>
                <a:spcPct val="150000"/>
              </a:lnSpc>
              <a:spcBef>
                <a:spcPts val="0"/>
              </a:spcBef>
            </a:pPr>
            <a:r>
              <a:rPr lang="en-US"/>
              <a:t>Click to edit Master text styles</a:t>
            </a:r>
          </a:p>
        </p:txBody>
      </p:sp>
      <p:sp>
        <p:nvSpPr>
          <p:cNvPr id="23" name="Text Placeholder 21">
            <a:extLst>
              <a:ext uri="{FF2B5EF4-FFF2-40B4-BE49-F238E27FC236}">
                <a16:creationId xmlns:a16="http://schemas.microsoft.com/office/drawing/2014/main" id="{47551B2B-39F7-4786-993B-A2D8AA16C81C}"/>
              </a:ext>
            </a:extLst>
          </p:cNvPr>
          <p:cNvSpPr>
            <a:spLocks noGrp="1"/>
          </p:cNvSpPr>
          <p:nvPr>
            <p:ph type="body" sz="quarter" idx="12"/>
          </p:nvPr>
        </p:nvSpPr>
        <p:spPr>
          <a:xfrm>
            <a:off x="4924090" y="4995385"/>
            <a:ext cx="3981981" cy="2464958"/>
          </a:xfrm>
        </p:spPr>
        <p:txBody>
          <a:bodyPr vert="horz" lIns="0" tIns="45720" rIns="0" bIns="45720" rtlCol="0">
            <a:normAutofit/>
          </a:bodyPr>
          <a:lstStyle>
            <a:lvl1pPr marL="0" indent="0">
              <a:lnSpc>
                <a:spcPct val="100000"/>
              </a:lnSpc>
              <a:spcAft>
                <a:spcPts val="600"/>
              </a:spcAft>
              <a:buNone/>
              <a:defRPr lang="en-US" sz="1800" b="0" spc="0" baseline="0" dirty="0">
                <a:solidFill>
                  <a:schemeClr val="bg1"/>
                </a:solidFill>
              </a:defRPr>
            </a:lvl1pPr>
          </a:lstStyle>
          <a:p>
            <a:pPr marL="112608" lvl="0" indent="-112608" defTabSz="457200">
              <a:lnSpc>
                <a:spcPct val="150000"/>
              </a:lnSpc>
              <a:spcBef>
                <a:spcPts val="0"/>
              </a:spcBef>
            </a:pPr>
            <a:r>
              <a:rPr lang="en-US"/>
              <a:t>Click to edit Master text styles</a:t>
            </a:r>
          </a:p>
        </p:txBody>
      </p:sp>
      <p:sp>
        <p:nvSpPr>
          <p:cNvPr id="24" name="Text Placeholder 5">
            <a:extLst>
              <a:ext uri="{FF2B5EF4-FFF2-40B4-BE49-F238E27FC236}">
                <a16:creationId xmlns:a16="http://schemas.microsoft.com/office/drawing/2014/main" id="{1D9B5B59-BC60-4443-AB00-3CA587F70CC5}"/>
              </a:ext>
            </a:extLst>
          </p:cNvPr>
          <p:cNvSpPr>
            <a:spLocks noGrp="1"/>
          </p:cNvSpPr>
          <p:nvPr>
            <p:ph type="body" sz="quarter" idx="20" hasCustomPrompt="1"/>
          </p:nvPr>
        </p:nvSpPr>
        <p:spPr>
          <a:xfrm>
            <a:off x="358087" y="753944"/>
            <a:ext cx="3868754" cy="1978057"/>
          </a:xfrm>
        </p:spPr>
        <p:txBody>
          <a:bodyPr/>
          <a:lstStyle>
            <a:lvl1pPr marL="0" indent="0" algn="l">
              <a:lnSpc>
                <a:spcPts val="5200"/>
              </a:lnSpc>
              <a:buFont typeface="Arial" panose="020B0604020202020204" pitchFamily="34" charset="0"/>
              <a:buNone/>
              <a:defRPr sz="4400" b="1" cap="none" baseline="0">
                <a:solidFill>
                  <a:schemeClr val="bg1"/>
                </a:solidFill>
                <a:latin typeface="+mj-lt"/>
              </a:defRPr>
            </a:lvl1pPr>
          </a:lstStyle>
          <a:p>
            <a:pPr lvl="0"/>
            <a:r>
              <a:rPr lang="en-US"/>
              <a:t>Add Title</a:t>
            </a:r>
          </a:p>
        </p:txBody>
      </p:sp>
      <p:sp>
        <p:nvSpPr>
          <p:cNvPr id="28" name="Text Placeholder 9">
            <a:extLst>
              <a:ext uri="{FF2B5EF4-FFF2-40B4-BE49-F238E27FC236}">
                <a16:creationId xmlns:a16="http://schemas.microsoft.com/office/drawing/2014/main" id="{90882617-F0AB-428F-85CF-B87E0D6BC73F}"/>
              </a:ext>
            </a:extLst>
          </p:cNvPr>
          <p:cNvSpPr>
            <a:spLocks noGrp="1"/>
          </p:cNvSpPr>
          <p:nvPr>
            <p:ph type="body" sz="quarter" idx="21"/>
          </p:nvPr>
        </p:nvSpPr>
        <p:spPr>
          <a:xfrm>
            <a:off x="358087" y="3004422"/>
            <a:ext cx="3868754" cy="609374"/>
          </a:xfrm>
        </p:spPr>
        <p:txBody>
          <a:bodyPr/>
          <a:lstStyle>
            <a:lvl1pPr marL="0" indent="0" algn="l">
              <a:lnSpc>
                <a:spcPct val="100000"/>
              </a:lnSpc>
              <a:spcBef>
                <a:spcPts val="1000"/>
              </a:spcBef>
              <a:buFont typeface="Arial" panose="020B0604020202020204" pitchFamily="34" charset="0"/>
              <a:buNone/>
              <a:defRPr sz="1800" cap="all" baseline="0">
                <a:solidFill>
                  <a:schemeClr val="bg1"/>
                </a:solidFill>
              </a:defRPr>
            </a:lvl1pPr>
          </a:lstStyle>
          <a:p>
            <a:pPr lvl="0"/>
            <a:r>
              <a:rPr lang="en-US"/>
              <a:t>Click to edit Master text</a:t>
            </a:r>
          </a:p>
        </p:txBody>
      </p:sp>
      <p:sp>
        <p:nvSpPr>
          <p:cNvPr id="16" name="TextBox 15">
            <a:extLst>
              <a:ext uri="{FF2B5EF4-FFF2-40B4-BE49-F238E27FC236}">
                <a16:creationId xmlns:a16="http://schemas.microsoft.com/office/drawing/2014/main" id="{2BEA4E70-6013-4FB6-B915-11B9CBDF367A}"/>
              </a:ext>
            </a:extLst>
          </p:cNvPr>
          <p:cNvSpPr txBox="1"/>
          <p:nvPr userDrawn="1"/>
        </p:nvSpPr>
        <p:spPr>
          <a:xfrm>
            <a:off x="12097407" y="7262648"/>
            <a:ext cx="1406157" cy="307777"/>
          </a:xfrm>
          <a:prstGeom prst="rect">
            <a:avLst/>
          </a:prstGeom>
          <a:noFill/>
        </p:spPr>
        <p:txBody>
          <a:bodyPr wrap="square" rtlCol="0">
            <a:spAutoFit/>
          </a:bodyPr>
          <a:lstStyle/>
          <a:p>
            <a:pPr algn="r"/>
            <a:fld id="{49AE1395-5A3B-42FD-9C60-EDDE43A0EBA3}" type="slidenum">
              <a:rPr lang="en-US" sz="1400" smtClean="0">
                <a:solidFill>
                  <a:srgbClr val="004070"/>
                </a:solidFill>
              </a:rPr>
              <a:t>‹#›</a:t>
            </a:fld>
            <a:endParaRPr lang="en-US" sz="1400">
              <a:solidFill>
                <a:srgbClr val="004070"/>
              </a:solidFill>
            </a:endParaRPr>
          </a:p>
        </p:txBody>
      </p:sp>
    </p:spTree>
    <p:extLst>
      <p:ext uri="{BB962C8B-B14F-4D97-AF65-F5344CB8AC3E}">
        <p14:creationId xmlns:p14="http://schemas.microsoft.com/office/powerpoint/2010/main" val="3012847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6361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Divid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0B0A23D0-4598-964F-BF82-307025976F2F}"/>
              </a:ext>
            </a:extLst>
          </p:cNvPr>
          <p:cNvSpPr/>
          <p:nvPr userDrawn="1"/>
        </p:nvSpPr>
        <p:spPr>
          <a:xfrm>
            <a:off x="-345439" y="4922521"/>
            <a:ext cx="13188780" cy="2637369"/>
          </a:xfrm>
          <a:prstGeom prst="parallelogram">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720"/>
          </a:p>
        </p:txBody>
      </p:sp>
      <p:sp>
        <p:nvSpPr>
          <p:cNvPr id="26" name="Parallelogram 25">
            <a:extLst>
              <a:ext uri="{FF2B5EF4-FFF2-40B4-BE49-F238E27FC236}">
                <a16:creationId xmlns:a16="http://schemas.microsoft.com/office/drawing/2014/main" id="{BCEA6EC7-F618-BA48-9BB3-CF320CA34CCD}"/>
              </a:ext>
            </a:extLst>
          </p:cNvPr>
          <p:cNvSpPr/>
          <p:nvPr userDrawn="1"/>
        </p:nvSpPr>
        <p:spPr>
          <a:xfrm>
            <a:off x="518160" y="4231640"/>
            <a:ext cx="12954000" cy="2982810"/>
          </a:xfrm>
          <a:prstGeom prst="parallelogram">
            <a:avLst/>
          </a:prstGeom>
          <a:solidFill>
            <a:schemeClr val="accent4">
              <a:alpha val="41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720" dirty="0"/>
              <a:t> </a:t>
            </a:r>
          </a:p>
        </p:txBody>
      </p:sp>
      <p:sp>
        <p:nvSpPr>
          <p:cNvPr id="21" name="Parallelogram 20">
            <a:extLst>
              <a:ext uri="{FF2B5EF4-FFF2-40B4-BE49-F238E27FC236}">
                <a16:creationId xmlns:a16="http://schemas.microsoft.com/office/drawing/2014/main" id="{9C8D9D52-6D28-EE4B-ADF3-374516D87769}"/>
              </a:ext>
            </a:extLst>
          </p:cNvPr>
          <p:cNvSpPr/>
          <p:nvPr userDrawn="1"/>
        </p:nvSpPr>
        <p:spPr>
          <a:xfrm>
            <a:off x="-982523" y="3886200"/>
            <a:ext cx="13504723" cy="3886200"/>
          </a:xfrm>
          <a:prstGeom prst="parallelogram">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720"/>
          </a:p>
        </p:txBody>
      </p:sp>
      <p:sp>
        <p:nvSpPr>
          <p:cNvPr id="14" name="Date Placeholder 13"/>
          <p:cNvSpPr>
            <a:spLocks noGrp="1"/>
          </p:cNvSpPr>
          <p:nvPr>
            <p:ph type="dt" sz="half" idx="10"/>
          </p:nvPr>
        </p:nvSpPr>
        <p:spPr>
          <a:xfrm>
            <a:off x="-3458887" y="7167881"/>
            <a:ext cx="3224107" cy="413808"/>
          </a:xfrm>
        </p:spPr>
        <p:txBody>
          <a:bodyPr/>
          <a:lstStyle>
            <a:lvl1pPr>
              <a:defRPr>
                <a:solidFill>
                  <a:schemeClr val="bg1"/>
                </a:solidFill>
              </a:defRPr>
            </a:lvl1pPr>
          </a:lstStyle>
          <a:p>
            <a:fld id="{BC59D111-8AEE-AE4B-9DD6-FAC32B2F770E}" type="datetime1">
              <a:rPr lang="en-US" smtClean="0"/>
              <a:t>10/18/24</a:t>
            </a:fld>
            <a:endParaRPr lang="en-US"/>
          </a:p>
        </p:txBody>
      </p:sp>
      <p:sp>
        <p:nvSpPr>
          <p:cNvPr id="15" name="Footer Placeholder 14"/>
          <p:cNvSpPr>
            <a:spLocks noGrp="1"/>
          </p:cNvSpPr>
          <p:nvPr>
            <p:ph type="ftr" sz="quarter" idx="11"/>
          </p:nvPr>
        </p:nvSpPr>
        <p:spPr>
          <a:xfrm>
            <a:off x="690880" y="7226446"/>
            <a:ext cx="4375573" cy="413808"/>
          </a:xfrm>
        </p:spPr>
        <p:txBody>
          <a:bodyPr/>
          <a:lstStyle>
            <a:lvl1pPr algn="l">
              <a:defRPr>
                <a:solidFill>
                  <a:schemeClr val="bg1"/>
                </a:solidFill>
              </a:defRPr>
            </a:lvl1pPr>
          </a:lstStyle>
          <a:p>
            <a:r>
              <a:rPr lang="en-US"/>
              <a:t>Government &amp; Public Affairs Department</a:t>
            </a:r>
            <a:endParaRPr lang="en-US" dirty="0"/>
          </a:p>
        </p:txBody>
      </p:sp>
      <p:sp>
        <p:nvSpPr>
          <p:cNvPr id="16" name="Slide Number Placeholder 15"/>
          <p:cNvSpPr>
            <a:spLocks noGrp="1"/>
          </p:cNvSpPr>
          <p:nvPr>
            <p:ph type="sldNum" sz="quarter" idx="12"/>
          </p:nvPr>
        </p:nvSpPr>
        <p:spPr>
          <a:xfrm>
            <a:off x="12641123" y="7836963"/>
            <a:ext cx="596053" cy="413808"/>
          </a:xfrm>
        </p:spPr>
        <p:txBody>
          <a:bodyPr/>
          <a:lstStyle>
            <a:lvl1pPr>
              <a:defRPr>
                <a:solidFill>
                  <a:schemeClr val="accent1"/>
                </a:solidFill>
              </a:defRPr>
            </a:lvl1pPr>
          </a:lstStyle>
          <a:p>
            <a:fld id="{DC173454-E1BF-C34D-81F5-7B18A1147FA8}" type="slidenum">
              <a:rPr lang="en-US" smtClean="0"/>
              <a:pPr/>
              <a:t>‹#›</a:t>
            </a:fld>
            <a:endParaRPr lang="en-US" dirty="0"/>
          </a:p>
        </p:txBody>
      </p:sp>
      <p:pic>
        <p:nvPicPr>
          <p:cNvPr id="12" name="Picture 11" title="City of San Antonio seal">
            <a:extLst>
              <a:ext uri="{FF2B5EF4-FFF2-40B4-BE49-F238E27FC236}">
                <a16:creationId xmlns:a16="http://schemas.microsoft.com/office/drawing/2014/main" id="{83694724-0E48-CB4B-B466-2865482DC9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240976" y="311258"/>
            <a:ext cx="885744" cy="870603"/>
          </a:xfrm>
          <a:prstGeom prst="rect">
            <a:avLst/>
          </a:prstGeom>
        </p:spPr>
      </p:pic>
      <p:sp>
        <p:nvSpPr>
          <p:cNvPr id="17" name="Title 1">
            <a:extLst>
              <a:ext uri="{FF2B5EF4-FFF2-40B4-BE49-F238E27FC236}">
                <a16:creationId xmlns:a16="http://schemas.microsoft.com/office/drawing/2014/main" id="{C93673BD-3D71-714B-8E59-178AA7DAF815}"/>
              </a:ext>
            </a:extLst>
          </p:cNvPr>
          <p:cNvSpPr>
            <a:spLocks noGrp="1"/>
          </p:cNvSpPr>
          <p:nvPr>
            <p:ph type="title" hasCustomPrompt="1"/>
          </p:nvPr>
        </p:nvSpPr>
        <p:spPr>
          <a:xfrm>
            <a:off x="1091495" y="5006484"/>
            <a:ext cx="10308025" cy="1623167"/>
          </a:xfrm>
        </p:spPr>
        <p:txBody>
          <a:bodyPr anchor="t">
            <a:noAutofit/>
          </a:bodyPr>
          <a:lstStyle>
            <a:lvl1pPr algn="l">
              <a:defRPr sz="5440" b="1" cap="none">
                <a:solidFill>
                  <a:schemeClr val="bg1"/>
                </a:solidFill>
              </a:defRPr>
            </a:lvl1pPr>
          </a:lstStyle>
          <a:p>
            <a:r>
              <a:rPr lang="en-US" dirty="0"/>
              <a:t>Click To Edit Master Title Style</a:t>
            </a:r>
          </a:p>
        </p:txBody>
      </p:sp>
      <p:sp>
        <p:nvSpPr>
          <p:cNvPr id="18" name="Text Placeholder 2">
            <a:extLst>
              <a:ext uri="{FF2B5EF4-FFF2-40B4-BE49-F238E27FC236}">
                <a16:creationId xmlns:a16="http://schemas.microsoft.com/office/drawing/2014/main" id="{D19E6C04-1389-114F-83F0-040526C8EACC}"/>
              </a:ext>
            </a:extLst>
          </p:cNvPr>
          <p:cNvSpPr>
            <a:spLocks noGrp="1"/>
          </p:cNvSpPr>
          <p:nvPr>
            <p:ph type="body" idx="1"/>
          </p:nvPr>
        </p:nvSpPr>
        <p:spPr>
          <a:xfrm>
            <a:off x="1091495" y="3972560"/>
            <a:ext cx="10308025" cy="797424"/>
          </a:xfrm>
        </p:spPr>
        <p:txBody>
          <a:bodyPr anchor="b"/>
          <a:lstStyle>
            <a:lvl1pPr marL="0" indent="0">
              <a:buNone/>
              <a:defRPr sz="3023">
                <a:solidFill>
                  <a:schemeClr val="accent2">
                    <a:lumMod val="20000"/>
                    <a:lumOff val="80000"/>
                  </a:schemeClr>
                </a:solidFill>
              </a:defRPr>
            </a:lvl1pPr>
            <a:lvl2pPr marL="690843" indent="0">
              <a:buNone/>
              <a:defRPr sz="2720">
                <a:solidFill>
                  <a:schemeClr val="tx1">
                    <a:tint val="75000"/>
                  </a:schemeClr>
                </a:solidFill>
              </a:defRPr>
            </a:lvl2pPr>
            <a:lvl3pPr marL="1381685" indent="0">
              <a:buNone/>
              <a:defRPr sz="2417">
                <a:solidFill>
                  <a:schemeClr val="tx1">
                    <a:tint val="75000"/>
                  </a:schemeClr>
                </a:solidFill>
              </a:defRPr>
            </a:lvl3pPr>
            <a:lvl4pPr marL="2072527" indent="0">
              <a:buNone/>
              <a:defRPr sz="2116">
                <a:solidFill>
                  <a:schemeClr val="tx1">
                    <a:tint val="75000"/>
                  </a:schemeClr>
                </a:solidFill>
              </a:defRPr>
            </a:lvl4pPr>
            <a:lvl5pPr marL="2763370" indent="0">
              <a:buNone/>
              <a:defRPr sz="2116">
                <a:solidFill>
                  <a:schemeClr val="tx1">
                    <a:tint val="75000"/>
                  </a:schemeClr>
                </a:solidFill>
              </a:defRPr>
            </a:lvl5pPr>
            <a:lvl6pPr marL="3454212" indent="0">
              <a:buNone/>
              <a:defRPr sz="2116">
                <a:solidFill>
                  <a:schemeClr val="tx1">
                    <a:tint val="75000"/>
                  </a:schemeClr>
                </a:solidFill>
              </a:defRPr>
            </a:lvl6pPr>
            <a:lvl7pPr marL="4145055" indent="0">
              <a:buNone/>
              <a:defRPr sz="2116">
                <a:solidFill>
                  <a:schemeClr val="tx1">
                    <a:tint val="75000"/>
                  </a:schemeClr>
                </a:solidFill>
              </a:defRPr>
            </a:lvl7pPr>
            <a:lvl8pPr marL="4835896" indent="0">
              <a:buNone/>
              <a:defRPr sz="2116">
                <a:solidFill>
                  <a:schemeClr val="tx1">
                    <a:tint val="75000"/>
                  </a:schemeClr>
                </a:solidFill>
              </a:defRPr>
            </a:lvl8pPr>
            <a:lvl9pPr marL="5526739" indent="0">
              <a:buNone/>
              <a:defRPr sz="2116">
                <a:solidFill>
                  <a:schemeClr val="tx1">
                    <a:tint val="75000"/>
                  </a:schemeClr>
                </a:solidFill>
              </a:defRPr>
            </a:lvl9pPr>
          </a:lstStyle>
          <a:p>
            <a:pPr lvl="0"/>
            <a:r>
              <a:rPr lang="en-US" dirty="0"/>
              <a:t>Edit Master text styles</a:t>
            </a:r>
          </a:p>
        </p:txBody>
      </p:sp>
      <p:cxnSp>
        <p:nvCxnSpPr>
          <p:cNvPr id="5" name="Straight Arrow Connector 4">
            <a:extLst>
              <a:ext uri="{FF2B5EF4-FFF2-40B4-BE49-F238E27FC236}">
                <a16:creationId xmlns:a16="http://schemas.microsoft.com/office/drawing/2014/main" id="{EBF1875E-C1D9-6E42-A6FA-E204C227F210}"/>
              </a:ext>
            </a:extLst>
          </p:cNvPr>
          <p:cNvCxnSpPr>
            <a:cxnSpLocks/>
          </p:cNvCxnSpPr>
          <p:nvPr userDrawn="1"/>
        </p:nvCxnSpPr>
        <p:spPr>
          <a:xfrm>
            <a:off x="1091495" y="4836160"/>
            <a:ext cx="10308025" cy="0"/>
          </a:xfrm>
          <a:prstGeom prst="straightConnector1">
            <a:avLst/>
          </a:prstGeom>
          <a:ln cap="rnd"/>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041891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2 Column Slide">
    <p:spTree>
      <p:nvGrpSpPr>
        <p:cNvPr id="1" name=""/>
        <p:cNvGrpSpPr/>
        <p:nvPr/>
      </p:nvGrpSpPr>
      <p:grpSpPr>
        <a:xfrm>
          <a:off x="0" y="0"/>
          <a:ext cx="0" cy="0"/>
          <a:chOff x="0" y="0"/>
          <a:chExt cx="0" cy="0"/>
        </a:xfrm>
      </p:grpSpPr>
      <p:sp>
        <p:nvSpPr>
          <p:cNvPr id="20" name="Parallelogram 19">
            <a:extLst>
              <a:ext uri="{FF2B5EF4-FFF2-40B4-BE49-F238E27FC236}">
                <a16:creationId xmlns:a16="http://schemas.microsoft.com/office/drawing/2014/main" id="{2F357CA9-9936-AB45-A37A-6C6F45935B15}"/>
              </a:ext>
            </a:extLst>
          </p:cNvPr>
          <p:cNvSpPr/>
          <p:nvPr/>
        </p:nvSpPr>
        <p:spPr>
          <a:xfrm>
            <a:off x="-345440" y="7297422"/>
            <a:ext cx="13990320" cy="474979"/>
          </a:xfrm>
          <a:prstGeom prst="parallelogram">
            <a:avLst/>
          </a:prstGeom>
          <a:solidFill>
            <a:schemeClr val="accent3">
              <a:alpha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720"/>
          </a:p>
        </p:txBody>
      </p:sp>
      <p:sp>
        <p:nvSpPr>
          <p:cNvPr id="21" name="Parallelogram 20">
            <a:extLst>
              <a:ext uri="{FF2B5EF4-FFF2-40B4-BE49-F238E27FC236}">
                <a16:creationId xmlns:a16="http://schemas.microsoft.com/office/drawing/2014/main" id="{B8BCA106-904D-6D48-A033-2D4A0B63B813}"/>
              </a:ext>
            </a:extLst>
          </p:cNvPr>
          <p:cNvSpPr/>
          <p:nvPr/>
        </p:nvSpPr>
        <p:spPr>
          <a:xfrm>
            <a:off x="518160" y="7112583"/>
            <a:ext cx="12954000" cy="550250"/>
          </a:xfrm>
          <a:prstGeom prst="parallelogram">
            <a:avLst/>
          </a:prstGeom>
          <a:solidFill>
            <a:schemeClr val="accent4">
              <a:alpha val="7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720" dirty="0"/>
              <a:t> </a:t>
            </a:r>
          </a:p>
        </p:txBody>
      </p:sp>
      <p:sp>
        <p:nvSpPr>
          <p:cNvPr id="22" name="Parallelogram 21">
            <a:extLst>
              <a:ext uri="{FF2B5EF4-FFF2-40B4-BE49-F238E27FC236}">
                <a16:creationId xmlns:a16="http://schemas.microsoft.com/office/drawing/2014/main" id="{8F97CD06-61DC-474E-8F9C-10A403882C12}"/>
              </a:ext>
            </a:extLst>
          </p:cNvPr>
          <p:cNvSpPr/>
          <p:nvPr/>
        </p:nvSpPr>
        <p:spPr>
          <a:xfrm>
            <a:off x="-291643" y="7179875"/>
            <a:ext cx="13072923" cy="592525"/>
          </a:xfrm>
          <a:prstGeom prst="parallelogram">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720"/>
          </a:p>
        </p:txBody>
      </p:sp>
      <p:sp>
        <p:nvSpPr>
          <p:cNvPr id="2" name="Title 1"/>
          <p:cNvSpPr>
            <a:spLocks noGrp="1"/>
          </p:cNvSpPr>
          <p:nvPr>
            <p:ph type="title" hasCustomPrompt="1"/>
          </p:nvPr>
        </p:nvSpPr>
        <p:spPr>
          <a:xfrm>
            <a:off x="690880" y="311258"/>
            <a:ext cx="12435840" cy="932631"/>
          </a:xfrm>
        </p:spPr>
        <p:txBody>
          <a:bodyPr>
            <a:normAutofit/>
          </a:bodyPr>
          <a:lstStyle>
            <a:lvl1pPr algn="l">
              <a:defRPr sz="5440"/>
            </a:lvl1pPr>
          </a:lstStyle>
          <a:p>
            <a:r>
              <a:rPr lang="en-US" dirty="0"/>
              <a:t>CLICK TO EDIT MASTER TITLE STYLE</a:t>
            </a:r>
          </a:p>
        </p:txBody>
      </p:sp>
      <p:sp>
        <p:nvSpPr>
          <p:cNvPr id="3" name="Content Placeholder 2"/>
          <p:cNvSpPr>
            <a:spLocks noGrp="1"/>
          </p:cNvSpPr>
          <p:nvPr>
            <p:ph idx="1"/>
          </p:nvPr>
        </p:nvSpPr>
        <p:spPr>
          <a:xfrm>
            <a:off x="690880" y="1813562"/>
            <a:ext cx="5941568" cy="4969090"/>
          </a:xfrm>
        </p:spPr>
        <p:txBody>
          <a:bodyPr>
            <a:normAutofit/>
          </a:bodyPr>
          <a:lstStyle>
            <a:lvl1pPr>
              <a:buClr>
                <a:schemeClr val="accent2"/>
              </a:buClr>
              <a:defRPr sz="2720"/>
            </a:lvl1pPr>
            <a:lvl2pPr marL="1122619" indent="-431776">
              <a:buClr>
                <a:schemeClr val="accent2"/>
              </a:buClr>
              <a:buFont typeface="Arial"/>
              <a:buChar char="•"/>
              <a:defRPr sz="2720"/>
            </a:lvl2pPr>
            <a:lvl3pPr>
              <a:buClr>
                <a:schemeClr val="accent2"/>
              </a:buClr>
              <a:defRPr sz="2720"/>
            </a:lvl3pPr>
            <a:lvl4pPr marL="2417949" indent="-345421">
              <a:buClr>
                <a:schemeClr val="accent2"/>
              </a:buClr>
              <a:buFont typeface="Arial"/>
              <a:buChar char="•"/>
              <a:defRPr sz="2720"/>
            </a:lvl4pPr>
            <a:lvl5pPr marL="3108790" indent="-345421">
              <a:buClr>
                <a:schemeClr val="accent2"/>
              </a:buClr>
              <a:buFont typeface="Arial"/>
              <a:buChar char="•"/>
              <a:defRPr sz="272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3"/>
          <p:cNvSpPr>
            <a:spLocks noGrp="1"/>
          </p:cNvSpPr>
          <p:nvPr>
            <p:ph type="dt" sz="half" idx="10"/>
          </p:nvPr>
        </p:nvSpPr>
        <p:spPr>
          <a:xfrm>
            <a:off x="-3458887" y="7167881"/>
            <a:ext cx="3224107" cy="413808"/>
          </a:xfrm>
        </p:spPr>
        <p:txBody>
          <a:bodyPr/>
          <a:lstStyle>
            <a:lvl1pPr>
              <a:defRPr>
                <a:solidFill>
                  <a:schemeClr val="bg1"/>
                </a:solidFill>
              </a:defRPr>
            </a:lvl1pPr>
          </a:lstStyle>
          <a:p>
            <a:fld id="{4463A822-D82C-284C-BB04-7BD85C147D1D}" type="datetime1">
              <a:rPr lang="en-US" smtClean="0"/>
              <a:t>10/18/24</a:t>
            </a:fld>
            <a:endParaRPr lang="en-US"/>
          </a:p>
        </p:txBody>
      </p:sp>
      <p:sp>
        <p:nvSpPr>
          <p:cNvPr id="15" name="Footer Placeholder 14"/>
          <p:cNvSpPr>
            <a:spLocks noGrp="1"/>
          </p:cNvSpPr>
          <p:nvPr>
            <p:ph type="ftr" sz="quarter" idx="11"/>
          </p:nvPr>
        </p:nvSpPr>
        <p:spPr>
          <a:xfrm>
            <a:off x="690880" y="7226446"/>
            <a:ext cx="4375573" cy="413808"/>
          </a:xfrm>
        </p:spPr>
        <p:txBody>
          <a:bodyPr/>
          <a:lstStyle>
            <a:lvl1pPr algn="l">
              <a:defRPr>
                <a:solidFill>
                  <a:schemeClr val="bg1"/>
                </a:solidFill>
              </a:defRPr>
            </a:lvl1pPr>
          </a:lstStyle>
          <a:p>
            <a:r>
              <a:rPr lang="en-US"/>
              <a:t>Enter Dept</a:t>
            </a:r>
          </a:p>
        </p:txBody>
      </p:sp>
      <p:sp>
        <p:nvSpPr>
          <p:cNvPr id="16" name="Slide Number Placeholder 15"/>
          <p:cNvSpPr>
            <a:spLocks noGrp="1"/>
          </p:cNvSpPr>
          <p:nvPr>
            <p:ph type="sldNum" sz="quarter" idx="12"/>
          </p:nvPr>
        </p:nvSpPr>
        <p:spPr>
          <a:xfrm>
            <a:off x="12641123" y="7249025"/>
            <a:ext cx="596053" cy="413808"/>
          </a:xfrm>
        </p:spPr>
        <p:txBody>
          <a:bodyPr/>
          <a:lstStyle>
            <a:lvl1pPr>
              <a:defRPr>
                <a:solidFill>
                  <a:schemeClr val="bg1"/>
                </a:solidFill>
              </a:defRPr>
            </a:lvl1pPr>
          </a:lstStyle>
          <a:p>
            <a:fld id="{DC173454-E1BF-C34D-81F5-7B18A1147FA8}" type="slidenum">
              <a:rPr lang="en-US" smtClean="0"/>
              <a:t>‹#›</a:t>
            </a:fld>
            <a:endParaRPr lang="en-US"/>
          </a:p>
        </p:txBody>
      </p:sp>
      <p:cxnSp>
        <p:nvCxnSpPr>
          <p:cNvPr id="11" name="Straight Connector 10">
            <a:extLst>
              <a:ext uri="{FF2B5EF4-FFF2-40B4-BE49-F238E27FC236}">
                <a16:creationId xmlns:a16="http://schemas.microsoft.com/office/drawing/2014/main" id="{187DCEC1-8BFE-CB4E-B87F-8BCCA7290D07}"/>
              </a:ext>
            </a:extLst>
          </p:cNvPr>
          <p:cNvCxnSpPr/>
          <p:nvPr/>
        </p:nvCxnSpPr>
        <p:spPr>
          <a:xfrm>
            <a:off x="690880" y="1311181"/>
            <a:ext cx="12435840" cy="0"/>
          </a:xfrm>
          <a:prstGeom prst="line">
            <a:avLst/>
          </a:prstGeom>
          <a:ln cap="rnd">
            <a:solidFill>
              <a:schemeClr val="accent3"/>
            </a:solidFill>
          </a:ln>
        </p:spPr>
        <p:style>
          <a:lnRef idx="1">
            <a:schemeClr val="accent2"/>
          </a:lnRef>
          <a:fillRef idx="0">
            <a:schemeClr val="accent2"/>
          </a:fillRef>
          <a:effectRef idx="0">
            <a:schemeClr val="accent2"/>
          </a:effectRef>
          <a:fontRef idx="minor">
            <a:schemeClr val="tx1"/>
          </a:fontRef>
        </p:style>
      </p:cxnSp>
      <p:pic>
        <p:nvPicPr>
          <p:cNvPr id="12" name="Picture 11" title="City of San Antonio seal">
            <a:extLst>
              <a:ext uri="{FF2B5EF4-FFF2-40B4-BE49-F238E27FC236}">
                <a16:creationId xmlns:a16="http://schemas.microsoft.com/office/drawing/2014/main" id="{83694724-0E48-CB4B-B466-2865482DC90B}"/>
              </a:ext>
            </a:extLst>
          </p:cNvPr>
          <p:cNvPicPr>
            <a:picLocks noChangeAspect="1"/>
          </p:cNvPicPr>
          <p:nvPr/>
        </p:nvPicPr>
        <p:blipFill>
          <a:blip r:embed="rId2"/>
          <a:stretch>
            <a:fillRect/>
          </a:stretch>
        </p:blipFill>
        <p:spPr>
          <a:xfrm>
            <a:off x="12240976" y="311258"/>
            <a:ext cx="885744" cy="870603"/>
          </a:xfrm>
          <a:prstGeom prst="rect">
            <a:avLst/>
          </a:prstGeom>
        </p:spPr>
      </p:pic>
      <p:sp>
        <p:nvSpPr>
          <p:cNvPr id="13" name="Content Placeholder 2">
            <a:extLst>
              <a:ext uri="{FF2B5EF4-FFF2-40B4-BE49-F238E27FC236}">
                <a16:creationId xmlns:a16="http://schemas.microsoft.com/office/drawing/2014/main" id="{C83BFCAB-039A-C647-BAEC-D052ECD087F8}"/>
              </a:ext>
            </a:extLst>
          </p:cNvPr>
          <p:cNvSpPr>
            <a:spLocks noGrp="1"/>
          </p:cNvSpPr>
          <p:nvPr>
            <p:ph idx="13"/>
          </p:nvPr>
        </p:nvSpPr>
        <p:spPr>
          <a:xfrm>
            <a:off x="7185152" y="1813562"/>
            <a:ext cx="5941568" cy="4969090"/>
          </a:xfrm>
        </p:spPr>
        <p:txBody>
          <a:bodyPr>
            <a:normAutofit/>
          </a:bodyPr>
          <a:lstStyle>
            <a:lvl1pPr>
              <a:buClr>
                <a:schemeClr val="accent2"/>
              </a:buClr>
              <a:defRPr sz="2720"/>
            </a:lvl1pPr>
            <a:lvl2pPr marL="1122619" indent="-431776">
              <a:buClr>
                <a:schemeClr val="accent2"/>
              </a:buClr>
              <a:buFont typeface="Arial"/>
              <a:buChar char="•"/>
              <a:defRPr sz="2720"/>
            </a:lvl2pPr>
            <a:lvl3pPr>
              <a:buClr>
                <a:schemeClr val="accent2"/>
              </a:buClr>
              <a:defRPr sz="2720"/>
            </a:lvl3pPr>
            <a:lvl4pPr marL="2417949" indent="-345421">
              <a:buClr>
                <a:schemeClr val="accent2"/>
              </a:buClr>
              <a:buFont typeface="Arial"/>
              <a:buChar char="•"/>
              <a:defRPr sz="2720"/>
            </a:lvl4pPr>
            <a:lvl5pPr marL="3108790" indent="-345421">
              <a:buClr>
                <a:schemeClr val="accent2"/>
              </a:buClr>
              <a:buFont typeface="Arial"/>
              <a:buChar char="•"/>
              <a:defRPr sz="272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Straight Arrow Connector 18">
            <a:extLst>
              <a:ext uri="{FF2B5EF4-FFF2-40B4-BE49-F238E27FC236}">
                <a16:creationId xmlns:a16="http://schemas.microsoft.com/office/drawing/2014/main" id="{69121FB8-1D2C-A74C-B5BE-107A3165EE79}"/>
              </a:ext>
            </a:extLst>
          </p:cNvPr>
          <p:cNvCxnSpPr>
            <a:cxnSpLocks/>
          </p:cNvCxnSpPr>
          <p:nvPr/>
        </p:nvCxnSpPr>
        <p:spPr>
          <a:xfrm flipH="1">
            <a:off x="6876415" y="1813562"/>
            <a:ext cx="21590" cy="4969090"/>
          </a:xfrm>
          <a:prstGeom prst="straightConnector1">
            <a:avLst/>
          </a:prstGeom>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764477650"/>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536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 2">
    <p:bg>
      <p:bgPr>
        <a:solidFill>
          <a:schemeClr val="tx2"/>
        </a:solidFill>
        <a:effectLst/>
      </p:bgPr>
    </p:bg>
    <p:spTree>
      <p:nvGrpSpPr>
        <p:cNvPr id="1" name=""/>
        <p:cNvGrpSpPr/>
        <p:nvPr/>
      </p:nvGrpSpPr>
      <p:grpSpPr>
        <a:xfrm>
          <a:off x="0" y="0"/>
          <a:ext cx="0" cy="0"/>
          <a:chOff x="0" y="0"/>
          <a:chExt cx="0" cy="0"/>
        </a:xfrm>
      </p:grpSpPr>
      <p:sp>
        <p:nvSpPr>
          <p:cNvPr id="19" name="Flowchart: Card 1">
            <a:extLst>
              <a:ext uri="{FF2B5EF4-FFF2-40B4-BE49-F238E27FC236}">
                <a16:creationId xmlns:a16="http://schemas.microsoft.com/office/drawing/2014/main" id="{1966F493-3576-4A01-ACDD-D0FA48EC3D66}"/>
              </a:ext>
            </a:extLst>
          </p:cNvPr>
          <p:cNvSpPr/>
          <p:nvPr userDrawn="1"/>
        </p:nvSpPr>
        <p:spPr>
          <a:xfrm flipH="1" flipV="1">
            <a:off x="0" y="-9328"/>
            <a:ext cx="11014700" cy="7781722"/>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10051 w 20051"/>
              <a:gd name="connsiteY0" fmla="*/ 2000 h 10012"/>
              <a:gd name="connsiteX1" fmla="*/ 12051 w 20051"/>
              <a:gd name="connsiteY1" fmla="*/ 0 h 10012"/>
              <a:gd name="connsiteX2" fmla="*/ 20051 w 20051"/>
              <a:gd name="connsiteY2" fmla="*/ 0 h 10012"/>
              <a:gd name="connsiteX3" fmla="*/ 20051 w 20051"/>
              <a:gd name="connsiteY3" fmla="*/ 10000 h 10012"/>
              <a:gd name="connsiteX4" fmla="*/ 0 w 20051"/>
              <a:gd name="connsiteY4" fmla="*/ 10012 h 10012"/>
              <a:gd name="connsiteX5" fmla="*/ 10051 w 20051"/>
              <a:gd name="connsiteY5" fmla="*/ 2000 h 10012"/>
              <a:gd name="connsiteX0" fmla="*/ 5943 w 15943"/>
              <a:gd name="connsiteY0" fmla="*/ 2000 h 10012"/>
              <a:gd name="connsiteX1" fmla="*/ 7943 w 15943"/>
              <a:gd name="connsiteY1" fmla="*/ 0 h 10012"/>
              <a:gd name="connsiteX2" fmla="*/ 15943 w 15943"/>
              <a:gd name="connsiteY2" fmla="*/ 0 h 10012"/>
              <a:gd name="connsiteX3" fmla="*/ 15943 w 15943"/>
              <a:gd name="connsiteY3" fmla="*/ 10000 h 10012"/>
              <a:gd name="connsiteX4" fmla="*/ 0 w 15943"/>
              <a:gd name="connsiteY4" fmla="*/ 10012 h 10012"/>
              <a:gd name="connsiteX5" fmla="*/ 5943 w 15943"/>
              <a:gd name="connsiteY5" fmla="*/ 2000 h 10012"/>
              <a:gd name="connsiteX0" fmla="*/ 0 w 15943"/>
              <a:gd name="connsiteY0" fmla="*/ 10012 h 10012"/>
              <a:gd name="connsiteX1" fmla="*/ 7943 w 15943"/>
              <a:gd name="connsiteY1" fmla="*/ 0 h 10012"/>
              <a:gd name="connsiteX2" fmla="*/ 15943 w 15943"/>
              <a:gd name="connsiteY2" fmla="*/ 0 h 10012"/>
              <a:gd name="connsiteX3" fmla="*/ 15943 w 15943"/>
              <a:gd name="connsiteY3" fmla="*/ 10000 h 10012"/>
              <a:gd name="connsiteX4" fmla="*/ 0 w 15943"/>
              <a:gd name="connsiteY4" fmla="*/ 10012 h 10012"/>
              <a:gd name="connsiteX0" fmla="*/ 0 w 15943"/>
              <a:gd name="connsiteY0" fmla="*/ 10012 h 10012"/>
              <a:gd name="connsiteX1" fmla="*/ 7943 w 15943"/>
              <a:gd name="connsiteY1" fmla="*/ 0 h 10012"/>
              <a:gd name="connsiteX2" fmla="*/ 15943 w 15943"/>
              <a:gd name="connsiteY2" fmla="*/ 10000 h 10012"/>
              <a:gd name="connsiteX3" fmla="*/ 0 w 15943"/>
              <a:gd name="connsiteY3" fmla="*/ 10012 h 10012"/>
            </a:gdLst>
            <a:ahLst/>
            <a:cxnLst>
              <a:cxn ang="0">
                <a:pos x="connsiteX0" y="connsiteY0"/>
              </a:cxn>
              <a:cxn ang="0">
                <a:pos x="connsiteX1" y="connsiteY1"/>
              </a:cxn>
              <a:cxn ang="0">
                <a:pos x="connsiteX2" y="connsiteY2"/>
              </a:cxn>
              <a:cxn ang="0">
                <a:pos x="connsiteX3" y="connsiteY3"/>
              </a:cxn>
            </a:cxnLst>
            <a:rect l="l" t="t" r="r" b="b"/>
            <a:pathLst>
              <a:path w="15943" h="10012">
                <a:moveTo>
                  <a:pt x="0" y="10012"/>
                </a:moveTo>
                <a:lnTo>
                  <a:pt x="7943" y="0"/>
                </a:lnTo>
                <a:lnTo>
                  <a:pt x="15943" y="10000"/>
                </a:lnTo>
                <a:lnTo>
                  <a:pt x="0" y="10012"/>
                </a:lnTo>
                <a:close/>
              </a:path>
            </a:pathLst>
          </a:custGeom>
          <a:solidFill>
            <a:schemeClr val="accent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ard 1">
            <a:extLst>
              <a:ext uri="{FF2B5EF4-FFF2-40B4-BE49-F238E27FC236}">
                <a16:creationId xmlns:a16="http://schemas.microsoft.com/office/drawing/2014/main" id="{8150C907-44FB-4F6E-B3CF-D7B439AE7F03}"/>
              </a:ext>
            </a:extLst>
          </p:cNvPr>
          <p:cNvSpPr/>
          <p:nvPr userDrawn="1"/>
        </p:nvSpPr>
        <p:spPr>
          <a:xfrm>
            <a:off x="2802900" y="-14513"/>
            <a:ext cx="11014700" cy="7791450"/>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10051 w 20051"/>
              <a:gd name="connsiteY0" fmla="*/ 2000 h 10012"/>
              <a:gd name="connsiteX1" fmla="*/ 12051 w 20051"/>
              <a:gd name="connsiteY1" fmla="*/ 0 h 10012"/>
              <a:gd name="connsiteX2" fmla="*/ 20051 w 20051"/>
              <a:gd name="connsiteY2" fmla="*/ 0 h 10012"/>
              <a:gd name="connsiteX3" fmla="*/ 20051 w 20051"/>
              <a:gd name="connsiteY3" fmla="*/ 10000 h 10012"/>
              <a:gd name="connsiteX4" fmla="*/ 0 w 20051"/>
              <a:gd name="connsiteY4" fmla="*/ 10012 h 10012"/>
              <a:gd name="connsiteX5" fmla="*/ 10051 w 20051"/>
              <a:gd name="connsiteY5" fmla="*/ 2000 h 10012"/>
              <a:gd name="connsiteX0" fmla="*/ 5943 w 15943"/>
              <a:gd name="connsiteY0" fmla="*/ 2000 h 10012"/>
              <a:gd name="connsiteX1" fmla="*/ 7943 w 15943"/>
              <a:gd name="connsiteY1" fmla="*/ 0 h 10012"/>
              <a:gd name="connsiteX2" fmla="*/ 15943 w 15943"/>
              <a:gd name="connsiteY2" fmla="*/ 0 h 10012"/>
              <a:gd name="connsiteX3" fmla="*/ 15943 w 15943"/>
              <a:gd name="connsiteY3" fmla="*/ 10000 h 10012"/>
              <a:gd name="connsiteX4" fmla="*/ 0 w 15943"/>
              <a:gd name="connsiteY4" fmla="*/ 10012 h 10012"/>
              <a:gd name="connsiteX5" fmla="*/ 5943 w 15943"/>
              <a:gd name="connsiteY5" fmla="*/ 2000 h 10012"/>
              <a:gd name="connsiteX0" fmla="*/ 0 w 15943"/>
              <a:gd name="connsiteY0" fmla="*/ 10012 h 10012"/>
              <a:gd name="connsiteX1" fmla="*/ 7943 w 15943"/>
              <a:gd name="connsiteY1" fmla="*/ 0 h 10012"/>
              <a:gd name="connsiteX2" fmla="*/ 15943 w 15943"/>
              <a:gd name="connsiteY2" fmla="*/ 0 h 10012"/>
              <a:gd name="connsiteX3" fmla="*/ 15943 w 15943"/>
              <a:gd name="connsiteY3" fmla="*/ 10000 h 10012"/>
              <a:gd name="connsiteX4" fmla="*/ 0 w 15943"/>
              <a:gd name="connsiteY4" fmla="*/ 10012 h 1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3" h="10012">
                <a:moveTo>
                  <a:pt x="0" y="10012"/>
                </a:moveTo>
                <a:lnTo>
                  <a:pt x="7943" y="0"/>
                </a:lnTo>
                <a:lnTo>
                  <a:pt x="15943" y="0"/>
                </a:lnTo>
                <a:lnTo>
                  <a:pt x="15943" y="10000"/>
                </a:lnTo>
                <a:lnTo>
                  <a:pt x="0" y="10012"/>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37B527-5F9B-4CC1-BF09-CF8F354BFCB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22" name="Content Placeholder 21">
            <a:extLst>
              <a:ext uri="{FF2B5EF4-FFF2-40B4-BE49-F238E27FC236}">
                <a16:creationId xmlns:a16="http://schemas.microsoft.com/office/drawing/2014/main" id="{A47151C6-D737-417B-8B60-95F5946DF3AE}"/>
              </a:ext>
            </a:extLst>
          </p:cNvPr>
          <p:cNvSpPr>
            <a:spLocks noGrp="1"/>
          </p:cNvSpPr>
          <p:nvPr>
            <p:ph sz="quarter" idx="10"/>
          </p:nvPr>
        </p:nvSpPr>
        <p:spPr>
          <a:xfrm>
            <a:off x="314325" y="1730375"/>
            <a:ext cx="13188950" cy="5526088"/>
          </a:xfrm>
        </p:spPr>
        <p:txBody>
          <a:bodyPr/>
          <a:lstStyle>
            <a:lvl1pPr marL="0" indent="-347472">
              <a:lnSpc>
                <a:spcPct val="100000"/>
              </a:lnSpc>
              <a:spcBef>
                <a:spcPts val="1200"/>
              </a:spcBef>
              <a:buFont typeface="Wingdings" panose="05000000000000000000" pitchFamily="2" charset="2"/>
              <a:buChar char="§"/>
              <a:defRPr>
                <a:solidFill>
                  <a:schemeClr val="bg1"/>
                </a:solidFill>
              </a:defRPr>
            </a:lvl1pPr>
            <a:lvl2pPr marL="800100" indent="-342900">
              <a:lnSpc>
                <a:spcPct val="100000"/>
              </a:lnSpc>
              <a:spcBef>
                <a:spcPts val="1200"/>
              </a:spcBef>
              <a:buFont typeface="Wingdings" panose="05000000000000000000" pitchFamily="2" charset="2"/>
              <a:buChar char="§"/>
              <a:defRPr>
                <a:solidFill>
                  <a:schemeClr val="bg1"/>
                </a:solidFill>
              </a:defRPr>
            </a:lvl2pPr>
            <a:lvl3pPr marL="1257300" indent="-342900">
              <a:lnSpc>
                <a:spcPct val="100000"/>
              </a:lnSpc>
              <a:spcBef>
                <a:spcPts val="1200"/>
              </a:spcBef>
              <a:buFont typeface="Wingdings" panose="05000000000000000000" pitchFamily="2" charset="2"/>
              <a:buChar char="§"/>
              <a:defRPr>
                <a:solidFill>
                  <a:schemeClr val="bg1"/>
                </a:solidFill>
              </a:defRPr>
            </a:lvl3pPr>
            <a:lvl4pPr marL="1657350" indent="-285750">
              <a:lnSpc>
                <a:spcPct val="100000"/>
              </a:lnSpc>
              <a:spcBef>
                <a:spcPts val="1200"/>
              </a:spcBef>
              <a:buFont typeface="Wingdings" panose="05000000000000000000" pitchFamily="2" charset="2"/>
              <a:buChar char="§"/>
              <a:defRPr>
                <a:solidFill>
                  <a:schemeClr val="bg1"/>
                </a:solidFill>
              </a:defRPr>
            </a:lvl4pPr>
            <a:lvl5pPr marL="2114550" indent="-285750">
              <a:lnSpc>
                <a:spcPct val="100000"/>
              </a:lnSpc>
              <a:spcBef>
                <a:spcPts val="1200"/>
              </a:spcBef>
              <a:buFont typeface="Wingdings" panose="05000000000000000000" pitchFamily="2" charset="2"/>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439EFD83-FB66-49E0-AB87-DBC2ECF31703}"/>
              </a:ext>
            </a:extLst>
          </p:cNvPr>
          <p:cNvSpPr txBox="1"/>
          <p:nvPr userDrawn="1"/>
        </p:nvSpPr>
        <p:spPr>
          <a:xfrm>
            <a:off x="12097407" y="7262648"/>
            <a:ext cx="1406157" cy="307777"/>
          </a:xfrm>
          <a:prstGeom prst="rect">
            <a:avLst/>
          </a:prstGeom>
          <a:noFill/>
        </p:spPr>
        <p:txBody>
          <a:bodyPr wrap="square" rtlCol="0">
            <a:spAutoFit/>
          </a:bodyPr>
          <a:lstStyle/>
          <a:p>
            <a:pPr algn="r"/>
            <a:fld id="{49AE1395-5A3B-42FD-9C60-EDDE43A0EBA3}" type="slidenum">
              <a:rPr lang="en-US" sz="1400" smtClean="0">
                <a:solidFill>
                  <a:schemeClr val="bg1"/>
                </a:solidFill>
              </a:rPr>
              <a:t>‹#›</a:t>
            </a:fld>
            <a:endParaRPr lang="en-US" sz="1400">
              <a:solidFill>
                <a:schemeClr val="bg1"/>
              </a:solidFill>
            </a:endParaRPr>
          </a:p>
        </p:txBody>
      </p:sp>
      <p:cxnSp>
        <p:nvCxnSpPr>
          <p:cNvPr id="8" name="Straight Connector 7">
            <a:extLst>
              <a:ext uri="{FF2B5EF4-FFF2-40B4-BE49-F238E27FC236}">
                <a16:creationId xmlns:a16="http://schemas.microsoft.com/office/drawing/2014/main" id="{EC825DC9-331E-4E36-A24B-1ED63DE9D572}"/>
              </a:ext>
            </a:extLst>
          </p:cNvPr>
          <p:cNvCxnSpPr/>
          <p:nvPr userDrawn="1"/>
        </p:nvCxnSpPr>
        <p:spPr>
          <a:xfrm>
            <a:off x="538349" y="555171"/>
            <a:ext cx="1256145" cy="0"/>
          </a:xfrm>
          <a:prstGeom prst="line">
            <a:avLst/>
          </a:prstGeom>
          <a:ln w="603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4" name="Picture 3" descr="Logo, icon&#10;&#10;Description automatically generated">
            <a:extLst>
              <a:ext uri="{FF2B5EF4-FFF2-40B4-BE49-F238E27FC236}">
                <a16:creationId xmlns:a16="http://schemas.microsoft.com/office/drawing/2014/main" id="{0F29BE6B-D19C-4AC1-8328-563541B92A9B}"/>
              </a:ext>
            </a:extLst>
          </p:cNvPr>
          <p:cNvPicPr>
            <a:picLocks noChangeAspect="1"/>
          </p:cNvPicPr>
          <p:nvPr userDrawn="1"/>
        </p:nvPicPr>
        <p:blipFill>
          <a:blip r:embed="rId2"/>
          <a:stretch>
            <a:fillRect/>
          </a:stretch>
        </p:blipFill>
        <p:spPr>
          <a:xfrm>
            <a:off x="12377959" y="350757"/>
            <a:ext cx="1026199" cy="922161"/>
          </a:xfrm>
          <a:prstGeom prst="rect">
            <a:avLst/>
          </a:prstGeom>
        </p:spPr>
      </p:pic>
    </p:spTree>
    <p:extLst>
      <p:ext uri="{BB962C8B-B14F-4D97-AF65-F5344CB8AC3E}">
        <p14:creationId xmlns:p14="http://schemas.microsoft.com/office/powerpoint/2010/main" val="3215013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Layout 2">
    <p:bg>
      <p:bgPr>
        <a:solidFill>
          <a:schemeClr val="tx2"/>
        </a:solidFill>
        <a:effectLst/>
      </p:bgPr>
    </p:bg>
    <p:spTree>
      <p:nvGrpSpPr>
        <p:cNvPr id="1" name=""/>
        <p:cNvGrpSpPr/>
        <p:nvPr/>
      </p:nvGrpSpPr>
      <p:grpSpPr>
        <a:xfrm>
          <a:off x="0" y="0"/>
          <a:ext cx="0" cy="0"/>
          <a:chOff x="0" y="0"/>
          <a:chExt cx="0" cy="0"/>
        </a:xfrm>
      </p:grpSpPr>
      <p:sp>
        <p:nvSpPr>
          <p:cNvPr id="19" name="Flowchart: Card 1">
            <a:extLst>
              <a:ext uri="{FF2B5EF4-FFF2-40B4-BE49-F238E27FC236}">
                <a16:creationId xmlns:a16="http://schemas.microsoft.com/office/drawing/2014/main" id="{1966F493-3576-4A01-ACDD-D0FA48EC3D66}"/>
              </a:ext>
            </a:extLst>
          </p:cNvPr>
          <p:cNvSpPr/>
          <p:nvPr userDrawn="1"/>
        </p:nvSpPr>
        <p:spPr>
          <a:xfrm flipH="1" flipV="1">
            <a:off x="0" y="-9328"/>
            <a:ext cx="11014700" cy="7781722"/>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10051 w 20051"/>
              <a:gd name="connsiteY0" fmla="*/ 2000 h 10012"/>
              <a:gd name="connsiteX1" fmla="*/ 12051 w 20051"/>
              <a:gd name="connsiteY1" fmla="*/ 0 h 10012"/>
              <a:gd name="connsiteX2" fmla="*/ 20051 w 20051"/>
              <a:gd name="connsiteY2" fmla="*/ 0 h 10012"/>
              <a:gd name="connsiteX3" fmla="*/ 20051 w 20051"/>
              <a:gd name="connsiteY3" fmla="*/ 10000 h 10012"/>
              <a:gd name="connsiteX4" fmla="*/ 0 w 20051"/>
              <a:gd name="connsiteY4" fmla="*/ 10012 h 10012"/>
              <a:gd name="connsiteX5" fmla="*/ 10051 w 20051"/>
              <a:gd name="connsiteY5" fmla="*/ 2000 h 10012"/>
              <a:gd name="connsiteX0" fmla="*/ 5943 w 15943"/>
              <a:gd name="connsiteY0" fmla="*/ 2000 h 10012"/>
              <a:gd name="connsiteX1" fmla="*/ 7943 w 15943"/>
              <a:gd name="connsiteY1" fmla="*/ 0 h 10012"/>
              <a:gd name="connsiteX2" fmla="*/ 15943 w 15943"/>
              <a:gd name="connsiteY2" fmla="*/ 0 h 10012"/>
              <a:gd name="connsiteX3" fmla="*/ 15943 w 15943"/>
              <a:gd name="connsiteY3" fmla="*/ 10000 h 10012"/>
              <a:gd name="connsiteX4" fmla="*/ 0 w 15943"/>
              <a:gd name="connsiteY4" fmla="*/ 10012 h 10012"/>
              <a:gd name="connsiteX5" fmla="*/ 5943 w 15943"/>
              <a:gd name="connsiteY5" fmla="*/ 2000 h 10012"/>
              <a:gd name="connsiteX0" fmla="*/ 0 w 15943"/>
              <a:gd name="connsiteY0" fmla="*/ 10012 h 10012"/>
              <a:gd name="connsiteX1" fmla="*/ 7943 w 15943"/>
              <a:gd name="connsiteY1" fmla="*/ 0 h 10012"/>
              <a:gd name="connsiteX2" fmla="*/ 15943 w 15943"/>
              <a:gd name="connsiteY2" fmla="*/ 0 h 10012"/>
              <a:gd name="connsiteX3" fmla="*/ 15943 w 15943"/>
              <a:gd name="connsiteY3" fmla="*/ 10000 h 10012"/>
              <a:gd name="connsiteX4" fmla="*/ 0 w 15943"/>
              <a:gd name="connsiteY4" fmla="*/ 10012 h 10012"/>
              <a:gd name="connsiteX0" fmla="*/ 0 w 15943"/>
              <a:gd name="connsiteY0" fmla="*/ 10012 h 10012"/>
              <a:gd name="connsiteX1" fmla="*/ 7943 w 15943"/>
              <a:gd name="connsiteY1" fmla="*/ 0 h 10012"/>
              <a:gd name="connsiteX2" fmla="*/ 15943 w 15943"/>
              <a:gd name="connsiteY2" fmla="*/ 10000 h 10012"/>
              <a:gd name="connsiteX3" fmla="*/ 0 w 15943"/>
              <a:gd name="connsiteY3" fmla="*/ 10012 h 10012"/>
            </a:gdLst>
            <a:ahLst/>
            <a:cxnLst>
              <a:cxn ang="0">
                <a:pos x="connsiteX0" y="connsiteY0"/>
              </a:cxn>
              <a:cxn ang="0">
                <a:pos x="connsiteX1" y="connsiteY1"/>
              </a:cxn>
              <a:cxn ang="0">
                <a:pos x="connsiteX2" y="connsiteY2"/>
              </a:cxn>
              <a:cxn ang="0">
                <a:pos x="connsiteX3" y="connsiteY3"/>
              </a:cxn>
            </a:cxnLst>
            <a:rect l="l" t="t" r="r" b="b"/>
            <a:pathLst>
              <a:path w="15943" h="10012">
                <a:moveTo>
                  <a:pt x="0" y="10012"/>
                </a:moveTo>
                <a:lnTo>
                  <a:pt x="7943" y="0"/>
                </a:lnTo>
                <a:lnTo>
                  <a:pt x="15943" y="10000"/>
                </a:lnTo>
                <a:lnTo>
                  <a:pt x="0" y="10012"/>
                </a:lnTo>
                <a:close/>
              </a:path>
            </a:pathLst>
          </a:custGeom>
          <a:solidFill>
            <a:schemeClr val="accent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ard 1">
            <a:extLst>
              <a:ext uri="{FF2B5EF4-FFF2-40B4-BE49-F238E27FC236}">
                <a16:creationId xmlns:a16="http://schemas.microsoft.com/office/drawing/2014/main" id="{8150C907-44FB-4F6E-B3CF-D7B439AE7F03}"/>
              </a:ext>
            </a:extLst>
          </p:cNvPr>
          <p:cNvSpPr/>
          <p:nvPr userDrawn="1"/>
        </p:nvSpPr>
        <p:spPr>
          <a:xfrm>
            <a:off x="2802900" y="-14513"/>
            <a:ext cx="11014700" cy="7791450"/>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10051 w 20051"/>
              <a:gd name="connsiteY0" fmla="*/ 2000 h 10012"/>
              <a:gd name="connsiteX1" fmla="*/ 12051 w 20051"/>
              <a:gd name="connsiteY1" fmla="*/ 0 h 10012"/>
              <a:gd name="connsiteX2" fmla="*/ 20051 w 20051"/>
              <a:gd name="connsiteY2" fmla="*/ 0 h 10012"/>
              <a:gd name="connsiteX3" fmla="*/ 20051 w 20051"/>
              <a:gd name="connsiteY3" fmla="*/ 10000 h 10012"/>
              <a:gd name="connsiteX4" fmla="*/ 0 w 20051"/>
              <a:gd name="connsiteY4" fmla="*/ 10012 h 10012"/>
              <a:gd name="connsiteX5" fmla="*/ 10051 w 20051"/>
              <a:gd name="connsiteY5" fmla="*/ 2000 h 10012"/>
              <a:gd name="connsiteX0" fmla="*/ 5943 w 15943"/>
              <a:gd name="connsiteY0" fmla="*/ 2000 h 10012"/>
              <a:gd name="connsiteX1" fmla="*/ 7943 w 15943"/>
              <a:gd name="connsiteY1" fmla="*/ 0 h 10012"/>
              <a:gd name="connsiteX2" fmla="*/ 15943 w 15943"/>
              <a:gd name="connsiteY2" fmla="*/ 0 h 10012"/>
              <a:gd name="connsiteX3" fmla="*/ 15943 w 15943"/>
              <a:gd name="connsiteY3" fmla="*/ 10000 h 10012"/>
              <a:gd name="connsiteX4" fmla="*/ 0 w 15943"/>
              <a:gd name="connsiteY4" fmla="*/ 10012 h 10012"/>
              <a:gd name="connsiteX5" fmla="*/ 5943 w 15943"/>
              <a:gd name="connsiteY5" fmla="*/ 2000 h 10012"/>
              <a:gd name="connsiteX0" fmla="*/ 0 w 15943"/>
              <a:gd name="connsiteY0" fmla="*/ 10012 h 10012"/>
              <a:gd name="connsiteX1" fmla="*/ 7943 w 15943"/>
              <a:gd name="connsiteY1" fmla="*/ 0 h 10012"/>
              <a:gd name="connsiteX2" fmla="*/ 15943 w 15943"/>
              <a:gd name="connsiteY2" fmla="*/ 0 h 10012"/>
              <a:gd name="connsiteX3" fmla="*/ 15943 w 15943"/>
              <a:gd name="connsiteY3" fmla="*/ 10000 h 10012"/>
              <a:gd name="connsiteX4" fmla="*/ 0 w 15943"/>
              <a:gd name="connsiteY4" fmla="*/ 10012 h 1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3" h="10012">
                <a:moveTo>
                  <a:pt x="0" y="10012"/>
                </a:moveTo>
                <a:lnTo>
                  <a:pt x="7943" y="0"/>
                </a:lnTo>
                <a:lnTo>
                  <a:pt x="15943" y="0"/>
                </a:lnTo>
                <a:lnTo>
                  <a:pt x="15943" y="10000"/>
                </a:lnTo>
                <a:lnTo>
                  <a:pt x="0" y="10012"/>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924F9E4-0A35-4872-BC84-41F58E85F751}"/>
              </a:ext>
            </a:extLst>
          </p:cNvPr>
          <p:cNvPicPr>
            <a:picLocks noChangeAspect="1"/>
          </p:cNvPicPr>
          <p:nvPr userDrawn="1"/>
        </p:nvPicPr>
        <p:blipFill rotWithShape="1">
          <a:blip r:embed="rId2">
            <a:alphaModFix amt="5000"/>
          </a:blip>
          <a:srcRect l="5491" r="42630" b="24398"/>
          <a:stretch/>
        </p:blipFill>
        <p:spPr>
          <a:xfrm>
            <a:off x="7670659" y="0"/>
            <a:ext cx="6146941" cy="7791450"/>
          </a:xfrm>
          <a:prstGeom prst="rect">
            <a:avLst/>
          </a:prstGeom>
        </p:spPr>
      </p:pic>
      <p:sp>
        <p:nvSpPr>
          <p:cNvPr id="2" name="Title 1">
            <a:extLst>
              <a:ext uri="{FF2B5EF4-FFF2-40B4-BE49-F238E27FC236}">
                <a16:creationId xmlns:a16="http://schemas.microsoft.com/office/drawing/2014/main" id="{4737B527-5F9B-4CC1-BF09-CF8F354BFCBC}"/>
              </a:ext>
            </a:extLst>
          </p:cNvPr>
          <p:cNvSpPr>
            <a:spLocks noGrp="1"/>
          </p:cNvSpPr>
          <p:nvPr>
            <p:ph type="title"/>
          </p:nvPr>
        </p:nvSpPr>
        <p:spPr>
          <a:xfrm>
            <a:off x="314038" y="228601"/>
            <a:ext cx="4303366" cy="4816365"/>
          </a:xfrm>
        </p:spPr>
        <p:txBody>
          <a:bodyPr/>
          <a:lstStyle>
            <a:lvl1pPr>
              <a:defRPr>
                <a:solidFill>
                  <a:schemeClr val="bg1"/>
                </a:solidFill>
              </a:defRPr>
            </a:lvl1pPr>
          </a:lstStyle>
          <a:p>
            <a:r>
              <a:rPr lang="en-US"/>
              <a:t>Click to edit Master title style</a:t>
            </a:r>
          </a:p>
        </p:txBody>
      </p:sp>
      <p:sp>
        <p:nvSpPr>
          <p:cNvPr id="22" name="Content Placeholder 21">
            <a:extLst>
              <a:ext uri="{FF2B5EF4-FFF2-40B4-BE49-F238E27FC236}">
                <a16:creationId xmlns:a16="http://schemas.microsoft.com/office/drawing/2014/main" id="{A47151C6-D737-417B-8B60-95F5946DF3AE}"/>
              </a:ext>
            </a:extLst>
          </p:cNvPr>
          <p:cNvSpPr>
            <a:spLocks noGrp="1"/>
          </p:cNvSpPr>
          <p:nvPr>
            <p:ph sz="quarter" idx="10"/>
          </p:nvPr>
        </p:nvSpPr>
        <p:spPr>
          <a:xfrm>
            <a:off x="7106266" y="1730375"/>
            <a:ext cx="6397009" cy="5526088"/>
          </a:xfrm>
        </p:spPr>
        <p:txBody>
          <a:bodyPr/>
          <a:lstStyle>
            <a:lvl1pPr marL="0" indent="-347472">
              <a:lnSpc>
                <a:spcPct val="100000"/>
              </a:lnSpc>
              <a:spcBef>
                <a:spcPts val="1200"/>
              </a:spcBef>
              <a:buFont typeface="Wingdings" panose="05000000000000000000" pitchFamily="2" charset="2"/>
              <a:buChar char="§"/>
              <a:defRPr>
                <a:solidFill>
                  <a:srgbClr val="004070"/>
                </a:solidFill>
              </a:defRPr>
            </a:lvl1pPr>
            <a:lvl2pPr marL="800100" indent="-342900">
              <a:lnSpc>
                <a:spcPct val="100000"/>
              </a:lnSpc>
              <a:spcBef>
                <a:spcPts val="1200"/>
              </a:spcBef>
              <a:buFont typeface="Wingdings" panose="05000000000000000000" pitchFamily="2" charset="2"/>
              <a:buChar char="§"/>
              <a:defRPr>
                <a:solidFill>
                  <a:srgbClr val="004070"/>
                </a:solidFill>
              </a:defRPr>
            </a:lvl2pPr>
            <a:lvl3pPr marL="1257300" indent="-342900">
              <a:lnSpc>
                <a:spcPct val="100000"/>
              </a:lnSpc>
              <a:spcBef>
                <a:spcPts val="1200"/>
              </a:spcBef>
              <a:buFont typeface="Wingdings" panose="05000000000000000000" pitchFamily="2" charset="2"/>
              <a:buChar char="§"/>
              <a:defRPr>
                <a:solidFill>
                  <a:srgbClr val="004070"/>
                </a:solidFill>
              </a:defRPr>
            </a:lvl3pPr>
            <a:lvl4pPr marL="1657350" indent="-285750">
              <a:lnSpc>
                <a:spcPct val="100000"/>
              </a:lnSpc>
              <a:spcBef>
                <a:spcPts val="1200"/>
              </a:spcBef>
              <a:buFont typeface="Wingdings" panose="05000000000000000000" pitchFamily="2" charset="2"/>
              <a:buChar char="§"/>
              <a:defRPr>
                <a:solidFill>
                  <a:srgbClr val="004070"/>
                </a:solidFill>
              </a:defRPr>
            </a:lvl4pPr>
            <a:lvl5pPr marL="2114550" indent="-285750">
              <a:lnSpc>
                <a:spcPct val="100000"/>
              </a:lnSpc>
              <a:spcBef>
                <a:spcPts val="1200"/>
              </a:spcBef>
              <a:buFont typeface="Wingdings" panose="05000000000000000000" pitchFamily="2" charset="2"/>
              <a:buChar char="§"/>
              <a:defRPr>
                <a:solidFill>
                  <a:srgbClr val="00407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439EFD83-FB66-49E0-AB87-DBC2ECF31703}"/>
              </a:ext>
            </a:extLst>
          </p:cNvPr>
          <p:cNvSpPr txBox="1"/>
          <p:nvPr userDrawn="1"/>
        </p:nvSpPr>
        <p:spPr>
          <a:xfrm>
            <a:off x="12097407" y="7262648"/>
            <a:ext cx="1406157" cy="307777"/>
          </a:xfrm>
          <a:prstGeom prst="rect">
            <a:avLst/>
          </a:prstGeom>
          <a:noFill/>
        </p:spPr>
        <p:txBody>
          <a:bodyPr wrap="square" rtlCol="0">
            <a:spAutoFit/>
          </a:bodyPr>
          <a:lstStyle/>
          <a:p>
            <a:pPr algn="r"/>
            <a:fld id="{49AE1395-5A3B-42FD-9C60-EDDE43A0EBA3}" type="slidenum">
              <a:rPr lang="en-US" sz="1400" smtClean="0">
                <a:solidFill>
                  <a:schemeClr val="bg1"/>
                </a:solidFill>
              </a:rPr>
              <a:t>‹#›</a:t>
            </a:fld>
            <a:endParaRPr lang="en-US" sz="1400">
              <a:solidFill>
                <a:schemeClr val="bg1"/>
              </a:solidFill>
            </a:endParaRPr>
          </a:p>
        </p:txBody>
      </p:sp>
      <p:cxnSp>
        <p:nvCxnSpPr>
          <p:cNvPr id="8" name="Straight Connector 7">
            <a:extLst>
              <a:ext uri="{FF2B5EF4-FFF2-40B4-BE49-F238E27FC236}">
                <a16:creationId xmlns:a16="http://schemas.microsoft.com/office/drawing/2014/main" id="{EC825DC9-331E-4E36-A24B-1ED63DE9D572}"/>
              </a:ext>
            </a:extLst>
          </p:cNvPr>
          <p:cNvCxnSpPr/>
          <p:nvPr userDrawn="1"/>
        </p:nvCxnSpPr>
        <p:spPr>
          <a:xfrm>
            <a:off x="538349" y="555171"/>
            <a:ext cx="1256145" cy="0"/>
          </a:xfrm>
          <a:prstGeom prst="line">
            <a:avLst/>
          </a:prstGeom>
          <a:ln w="603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9381227-13ED-4A8C-87E7-11ACC53645EB}"/>
              </a:ext>
            </a:extLst>
          </p:cNvPr>
          <p:cNvSpPr txBox="1"/>
          <p:nvPr userDrawn="1"/>
        </p:nvSpPr>
        <p:spPr>
          <a:xfrm>
            <a:off x="12249807" y="7415048"/>
            <a:ext cx="1406157" cy="307777"/>
          </a:xfrm>
          <a:prstGeom prst="rect">
            <a:avLst/>
          </a:prstGeom>
          <a:noFill/>
        </p:spPr>
        <p:txBody>
          <a:bodyPr wrap="square" rtlCol="0">
            <a:spAutoFit/>
          </a:bodyPr>
          <a:lstStyle/>
          <a:p>
            <a:pPr algn="r"/>
            <a:fld id="{49AE1395-5A3B-42FD-9C60-EDDE43A0EBA3}" type="slidenum">
              <a:rPr lang="en-US" sz="1400" smtClean="0">
                <a:solidFill>
                  <a:srgbClr val="004070"/>
                </a:solidFill>
              </a:rPr>
              <a:t>‹#›</a:t>
            </a:fld>
            <a:endParaRPr lang="en-US" sz="1400">
              <a:solidFill>
                <a:srgbClr val="004070"/>
              </a:solidFill>
            </a:endParaRPr>
          </a:p>
        </p:txBody>
      </p:sp>
    </p:spTree>
    <p:extLst>
      <p:ext uri="{BB962C8B-B14F-4D97-AF65-F5344CB8AC3E}">
        <p14:creationId xmlns:p14="http://schemas.microsoft.com/office/powerpoint/2010/main" val="4040906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Opt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D62240-1E88-4AF1-B533-E4A44C81DEF1}"/>
              </a:ext>
            </a:extLst>
          </p:cNvPr>
          <p:cNvSpPr/>
          <p:nvPr userDrawn="1"/>
        </p:nvSpPr>
        <p:spPr>
          <a:xfrm>
            <a:off x="-25126" y="3886200"/>
            <a:ext cx="4610054" cy="388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9818D87-9017-48E8-9B89-B4C276E5C06B}"/>
              </a:ext>
            </a:extLst>
          </p:cNvPr>
          <p:cNvSpPr>
            <a:spLocks noGrp="1"/>
          </p:cNvSpPr>
          <p:nvPr>
            <p:ph type="ctrTitle" hasCustomPrompt="1"/>
          </p:nvPr>
        </p:nvSpPr>
        <p:spPr>
          <a:xfrm>
            <a:off x="4911529" y="768096"/>
            <a:ext cx="8587848" cy="365760"/>
          </a:xfrm>
          <a:prstGeom prst="rect">
            <a:avLst/>
          </a:prstGeom>
        </p:spPr>
        <p:txBody>
          <a:bodyPr vert="horz" lIns="0" tIns="45720" rIns="0" bIns="45720" rtlCol="0" anchor="ctr">
            <a:noAutofit/>
          </a:bodyPr>
          <a:lstStyle>
            <a:lvl1pPr>
              <a:defRPr lang="en-US" sz="2400" b="1" i="0" cap="none" spc="0" baseline="0" dirty="0">
                <a:solidFill>
                  <a:schemeClr val="accent1"/>
                </a:solidFill>
                <a:ea typeface="+mn-ea"/>
                <a:cs typeface="+mn-cs"/>
              </a:defRPr>
            </a:lvl1pPr>
          </a:lstStyle>
          <a:p>
            <a:pPr marL="0" lvl="0" indent="0" defTabSz="914400">
              <a:lnSpc>
                <a:spcPct val="100000"/>
              </a:lnSpc>
              <a:spcBef>
                <a:spcPts val="1000"/>
              </a:spcBef>
              <a:buFont typeface="Arial" panose="020B0604020202020204" pitchFamily="34" charset="0"/>
            </a:pPr>
            <a:r>
              <a:rPr lang="en-US"/>
              <a:t>Add Headline Here</a:t>
            </a:r>
          </a:p>
        </p:txBody>
      </p:sp>
      <p:cxnSp>
        <p:nvCxnSpPr>
          <p:cNvPr id="15" name="Straight Connector 14">
            <a:extLst>
              <a:ext uri="{FF2B5EF4-FFF2-40B4-BE49-F238E27FC236}">
                <a16:creationId xmlns:a16="http://schemas.microsoft.com/office/drawing/2014/main" id="{4C02D408-24F0-48D9-9651-58EF6575D3CA}"/>
              </a:ext>
            </a:extLst>
          </p:cNvPr>
          <p:cNvCxnSpPr>
            <a:cxnSpLocks/>
          </p:cNvCxnSpPr>
          <p:nvPr userDrawn="1"/>
        </p:nvCxnSpPr>
        <p:spPr>
          <a:xfrm>
            <a:off x="4999459" y="555171"/>
            <a:ext cx="1256145" cy="0"/>
          </a:xfrm>
          <a:prstGeom prst="line">
            <a:avLst/>
          </a:prstGeom>
          <a:ln w="6032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BE684CA-499F-49C1-B233-507FE44E7C65}"/>
              </a:ext>
            </a:extLst>
          </p:cNvPr>
          <p:cNvCxnSpPr>
            <a:cxnSpLocks/>
          </p:cNvCxnSpPr>
          <p:nvPr userDrawn="1"/>
        </p:nvCxnSpPr>
        <p:spPr>
          <a:xfrm>
            <a:off x="401963" y="4310736"/>
            <a:ext cx="1256145" cy="0"/>
          </a:xfrm>
          <a:prstGeom prst="line">
            <a:avLst/>
          </a:prstGeom>
          <a:ln w="603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2" name="Text Placeholder 21">
            <a:extLst>
              <a:ext uri="{FF2B5EF4-FFF2-40B4-BE49-F238E27FC236}">
                <a16:creationId xmlns:a16="http://schemas.microsoft.com/office/drawing/2014/main" id="{55B5E731-82EE-4BF9-9BBF-10AE838CC47C}"/>
              </a:ext>
            </a:extLst>
          </p:cNvPr>
          <p:cNvSpPr>
            <a:spLocks noGrp="1"/>
          </p:cNvSpPr>
          <p:nvPr>
            <p:ph type="body" sz="quarter" idx="11"/>
          </p:nvPr>
        </p:nvSpPr>
        <p:spPr>
          <a:xfrm>
            <a:off x="4911529" y="1133856"/>
            <a:ext cx="4233210" cy="2496312"/>
          </a:xfrm>
        </p:spPr>
        <p:txBody>
          <a:bodyPr vert="horz" lIns="0" tIns="45720" rIns="45720" bIns="45720" rtlCol="0">
            <a:normAutofit/>
          </a:bodyPr>
          <a:lstStyle>
            <a:lvl1pPr marL="0" indent="0">
              <a:lnSpc>
                <a:spcPct val="100000"/>
              </a:lnSpc>
              <a:spcBef>
                <a:spcPts val="1000"/>
              </a:spcBef>
              <a:spcAft>
                <a:spcPts val="600"/>
              </a:spcAft>
              <a:buNone/>
              <a:defRPr lang="en-US" sz="1800" b="0" spc="0" baseline="0" dirty="0">
                <a:solidFill>
                  <a:schemeClr val="tx2"/>
                </a:solidFill>
              </a:defRPr>
            </a:lvl1pPr>
          </a:lstStyle>
          <a:p>
            <a:pPr marL="112608" lvl="0" indent="-112608" defTabSz="457200">
              <a:lnSpc>
                <a:spcPct val="150000"/>
              </a:lnSpc>
              <a:spcBef>
                <a:spcPts val="0"/>
              </a:spcBef>
            </a:pPr>
            <a:r>
              <a:rPr lang="en-US"/>
              <a:t>Click to edit Master text styles</a:t>
            </a:r>
          </a:p>
        </p:txBody>
      </p:sp>
      <p:sp>
        <p:nvSpPr>
          <p:cNvPr id="23" name="Text Placeholder 21">
            <a:extLst>
              <a:ext uri="{FF2B5EF4-FFF2-40B4-BE49-F238E27FC236}">
                <a16:creationId xmlns:a16="http://schemas.microsoft.com/office/drawing/2014/main" id="{47551B2B-39F7-4786-993B-A2D8AA16C81C}"/>
              </a:ext>
            </a:extLst>
          </p:cNvPr>
          <p:cNvSpPr>
            <a:spLocks noGrp="1"/>
          </p:cNvSpPr>
          <p:nvPr>
            <p:ph type="body" sz="quarter" idx="12"/>
          </p:nvPr>
        </p:nvSpPr>
        <p:spPr>
          <a:xfrm>
            <a:off x="9517395" y="1133856"/>
            <a:ext cx="3981981" cy="2496312"/>
          </a:xfrm>
        </p:spPr>
        <p:txBody>
          <a:bodyPr vert="horz" lIns="45720" tIns="45720" rIns="45720" bIns="45720" rtlCol="0">
            <a:normAutofit/>
          </a:bodyPr>
          <a:lstStyle>
            <a:lvl1pPr marL="0" indent="0">
              <a:lnSpc>
                <a:spcPct val="100000"/>
              </a:lnSpc>
              <a:spcBef>
                <a:spcPts val="1000"/>
              </a:spcBef>
              <a:spcAft>
                <a:spcPts val="600"/>
              </a:spcAft>
              <a:buNone/>
              <a:defRPr lang="en-US" sz="1800" b="0" spc="0" baseline="0" dirty="0">
                <a:solidFill>
                  <a:schemeClr val="tx2"/>
                </a:solidFill>
              </a:defRPr>
            </a:lvl1pPr>
          </a:lstStyle>
          <a:p>
            <a:pPr marL="112608" lvl="0" indent="-112608" defTabSz="457200">
              <a:lnSpc>
                <a:spcPct val="150000"/>
              </a:lnSpc>
              <a:spcBef>
                <a:spcPts val="0"/>
              </a:spcBef>
            </a:pPr>
            <a:r>
              <a:rPr lang="en-US"/>
              <a:t>Click to edit Master text styles</a:t>
            </a:r>
          </a:p>
        </p:txBody>
      </p:sp>
      <p:sp>
        <p:nvSpPr>
          <p:cNvPr id="25" name="Picture Placeholder 24">
            <a:extLst>
              <a:ext uri="{FF2B5EF4-FFF2-40B4-BE49-F238E27FC236}">
                <a16:creationId xmlns:a16="http://schemas.microsoft.com/office/drawing/2014/main" id="{719DC747-7CF6-4CCB-AD63-815D60FC6F3E}"/>
              </a:ext>
            </a:extLst>
          </p:cNvPr>
          <p:cNvSpPr>
            <a:spLocks noGrp="1"/>
          </p:cNvSpPr>
          <p:nvPr>
            <p:ph type="pic" sz="quarter" idx="13"/>
          </p:nvPr>
        </p:nvSpPr>
        <p:spPr>
          <a:xfrm>
            <a:off x="1" y="0"/>
            <a:ext cx="4584927" cy="3886200"/>
          </a:xfrm>
          <a:solidFill>
            <a:schemeClr val="accent1"/>
          </a:solidFill>
        </p:spPr>
        <p:txBody>
          <a:bodyPr anchor="ctr"/>
          <a:lstStyle>
            <a:lvl1pPr marL="0" indent="0" algn="ctr">
              <a:buNone/>
              <a:defRPr>
                <a:solidFill>
                  <a:schemeClr val="bg1"/>
                </a:solidFill>
              </a:defRPr>
            </a:lvl1pPr>
          </a:lstStyle>
          <a:p>
            <a:r>
              <a:rPr lang="en-US"/>
              <a:t>Click icon to add picture</a:t>
            </a:r>
          </a:p>
        </p:txBody>
      </p:sp>
      <p:sp>
        <p:nvSpPr>
          <p:cNvPr id="26" name="Picture Placeholder 24">
            <a:extLst>
              <a:ext uri="{FF2B5EF4-FFF2-40B4-BE49-F238E27FC236}">
                <a16:creationId xmlns:a16="http://schemas.microsoft.com/office/drawing/2014/main" id="{A1AE2DD5-B409-4195-BCAA-51F07D05C90F}"/>
              </a:ext>
            </a:extLst>
          </p:cNvPr>
          <p:cNvSpPr>
            <a:spLocks noGrp="1"/>
          </p:cNvSpPr>
          <p:nvPr>
            <p:ph type="pic" sz="quarter" idx="14"/>
          </p:nvPr>
        </p:nvSpPr>
        <p:spPr>
          <a:xfrm>
            <a:off x="4584928" y="3886194"/>
            <a:ext cx="9232673" cy="3886200"/>
          </a:xfrm>
        </p:spPr>
        <p:txBody>
          <a:bodyPr anchor="ctr"/>
          <a:lstStyle>
            <a:lvl1pPr marL="0" indent="0" algn="ctr">
              <a:buNone/>
              <a:defRPr/>
            </a:lvl1pPr>
          </a:lstStyle>
          <a:p>
            <a:r>
              <a:rPr lang="en-US"/>
              <a:t>Click icon to add picture</a:t>
            </a:r>
          </a:p>
        </p:txBody>
      </p:sp>
      <p:sp>
        <p:nvSpPr>
          <p:cNvPr id="12" name="Text Placeholder 5">
            <a:extLst>
              <a:ext uri="{FF2B5EF4-FFF2-40B4-BE49-F238E27FC236}">
                <a16:creationId xmlns:a16="http://schemas.microsoft.com/office/drawing/2014/main" id="{369F2493-3BB1-400E-8C67-ACB22BDAF4D6}"/>
              </a:ext>
            </a:extLst>
          </p:cNvPr>
          <p:cNvSpPr>
            <a:spLocks noGrp="1"/>
          </p:cNvSpPr>
          <p:nvPr>
            <p:ph type="body" sz="quarter" idx="21" hasCustomPrompt="1"/>
          </p:nvPr>
        </p:nvSpPr>
        <p:spPr>
          <a:xfrm>
            <a:off x="355473" y="4597470"/>
            <a:ext cx="3868754" cy="2802570"/>
          </a:xfrm>
        </p:spPr>
        <p:txBody>
          <a:bodyPr/>
          <a:lstStyle>
            <a:lvl1pPr marL="0" indent="0" algn="l">
              <a:lnSpc>
                <a:spcPts val="5200"/>
              </a:lnSpc>
              <a:buFont typeface="Arial" panose="020B0604020202020204" pitchFamily="34" charset="0"/>
              <a:buNone/>
              <a:defRPr sz="4400" b="1" cap="none" baseline="0">
                <a:solidFill>
                  <a:schemeClr val="bg1"/>
                </a:solidFill>
                <a:latin typeface="+mj-lt"/>
              </a:defRPr>
            </a:lvl1pPr>
          </a:lstStyle>
          <a:p>
            <a:pPr lvl="0"/>
            <a:r>
              <a:rPr lang="en-US"/>
              <a:t>Add Title</a:t>
            </a:r>
          </a:p>
        </p:txBody>
      </p:sp>
      <p:sp>
        <p:nvSpPr>
          <p:cNvPr id="13" name="TextBox 12">
            <a:extLst>
              <a:ext uri="{FF2B5EF4-FFF2-40B4-BE49-F238E27FC236}">
                <a16:creationId xmlns:a16="http://schemas.microsoft.com/office/drawing/2014/main" id="{59E61D2B-635B-4DA5-9711-73B6F9219746}"/>
              </a:ext>
            </a:extLst>
          </p:cNvPr>
          <p:cNvSpPr txBox="1"/>
          <p:nvPr userDrawn="1"/>
        </p:nvSpPr>
        <p:spPr>
          <a:xfrm>
            <a:off x="12097407" y="7262648"/>
            <a:ext cx="1406157" cy="307777"/>
          </a:xfrm>
          <a:prstGeom prst="rect">
            <a:avLst/>
          </a:prstGeom>
          <a:noFill/>
        </p:spPr>
        <p:txBody>
          <a:bodyPr wrap="square" rtlCol="0">
            <a:spAutoFit/>
          </a:bodyPr>
          <a:lstStyle/>
          <a:p>
            <a:pPr algn="r"/>
            <a:fld id="{49AE1395-5A3B-42FD-9C60-EDDE43A0EBA3}" type="slidenum">
              <a:rPr lang="en-US" sz="1400" smtClean="0">
                <a:solidFill>
                  <a:srgbClr val="004070"/>
                </a:solidFill>
              </a:rPr>
              <a:t>‹#›</a:t>
            </a:fld>
            <a:endParaRPr lang="en-US" sz="1400">
              <a:solidFill>
                <a:srgbClr val="004070"/>
              </a:solidFill>
            </a:endParaRPr>
          </a:p>
        </p:txBody>
      </p:sp>
    </p:spTree>
    <p:extLst>
      <p:ext uri="{BB962C8B-B14F-4D97-AF65-F5344CB8AC3E}">
        <p14:creationId xmlns:p14="http://schemas.microsoft.com/office/powerpoint/2010/main" val="1990582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Opt 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D62240-1E88-4AF1-B533-E4A44C81DEF1}"/>
              </a:ext>
            </a:extLst>
          </p:cNvPr>
          <p:cNvSpPr/>
          <p:nvPr userDrawn="1"/>
        </p:nvSpPr>
        <p:spPr>
          <a:xfrm>
            <a:off x="0" y="3886200"/>
            <a:ext cx="4610054" cy="388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9818D87-9017-48E8-9B89-B4C276E5C06B}"/>
              </a:ext>
            </a:extLst>
          </p:cNvPr>
          <p:cNvSpPr>
            <a:spLocks noGrp="1"/>
          </p:cNvSpPr>
          <p:nvPr>
            <p:ph type="ctrTitle" hasCustomPrompt="1"/>
          </p:nvPr>
        </p:nvSpPr>
        <p:spPr>
          <a:xfrm>
            <a:off x="4911529" y="768096"/>
            <a:ext cx="3994543" cy="365760"/>
          </a:xfrm>
          <a:prstGeom prst="rect">
            <a:avLst/>
          </a:prstGeom>
        </p:spPr>
        <p:txBody>
          <a:bodyPr vert="horz" lIns="0" tIns="45720" rIns="0" bIns="45720" rtlCol="0" anchor="ctr">
            <a:noAutofit/>
          </a:bodyPr>
          <a:lstStyle>
            <a:lvl1pPr>
              <a:defRPr lang="en-US" sz="2400" b="1" i="0" cap="none" spc="0" baseline="0" dirty="0">
                <a:solidFill>
                  <a:schemeClr val="accent1"/>
                </a:solidFill>
                <a:ea typeface="+mn-ea"/>
                <a:cs typeface="+mn-cs"/>
              </a:defRPr>
            </a:lvl1pPr>
          </a:lstStyle>
          <a:p>
            <a:pPr marL="0" lvl="0" indent="0" defTabSz="914400">
              <a:lnSpc>
                <a:spcPct val="100000"/>
              </a:lnSpc>
              <a:spcBef>
                <a:spcPts val="1000"/>
              </a:spcBef>
              <a:buFont typeface="Arial" panose="020B0604020202020204" pitchFamily="34" charset="0"/>
            </a:pPr>
            <a:r>
              <a:rPr lang="en-US"/>
              <a:t>Add Title Here</a:t>
            </a:r>
          </a:p>
        </p:txBody>
      </p:sp>
      <p:cxnSp>
        <p:nvCxnSpPr>
          <p:cNvPr id="15" name="Straight Connector 14">
            <a:extLst>
              <a:ext uri="{FF2B5EF4-FFF2-40B4-BE49-F238E27FC236}">
                <a16:creationId xmlns:a16="http://schemas.microsoft.com/office/drawing/2014/main" id="{4C02D408-24F0-48D9-9651-58EF6575D3CA}"/>
              </a:ext>
            </a:extLst>
          </p:cNvPr>
          <p:cNvCxnSpPr>
            <a:cxnSpLocks/>
          </p:cNvCxnSpPr>
          <p:nvPr userDrawn="1"/>
        </p:nvCxnSpPr>
        <p:spPr>
          <a:xfrm>
            <a:off x="4999459" y="555171"/>
            <a:ext cx="1256145" cy="0"/>
          </a:xfrm>
          <a:prstGeom prst="line">
            <a:avLst/>
          </a:prstGeom>
          <a:ln w="6032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BE684CA-499F-49C1-B233-507FE44E7C65}"/>
              </a:ext>
            </a:extLst>
          </p:cNvPr>
          <p:cNvCxnSpPr>
            <a:cxnSpLocks/>
          </p:cNvCxnSpPr>
          <p:nvPr userDrawn="1"/>
        </p:nvCxnSpPr>
        <p:spPr>
          <a:xfrm>
            <a:off x="401963" y="4310736"/>
            <a:ext cx="1256145" cy="0"/>
          </a:xfrm>
          <a:prstGeom prst="line">
            <a:avLst/>
          </a:prstGeom>
          <a:ln w="603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2" name="Text Placeholder 21">
            <a:extLst>
              <a:ext uri="{FF2B5EF4-FFF2-40B4-BE49-F238E27FC236}">
                <a16:creationId xmlns:a16="http://schemas.microsoft.com/office/drawing/2014/main" id="{55B5E731-82EE-4BF9-9BBF-10AE838CC47C}"/>
              </a:ext>
            </a:extLst>
          </p:cNvPr>
          <p:cNvSpPr>
            <a:spLocks noGrp="1"/>
          </p:cNvSpPr>
          <p:nvPr>
            <p:ph type="body" sz="quarter" idx="11"/>
          </p:nvPr>
        </p:nvSpPr>
        <p:spPr>
          <a:xfrm>
            <a:off x="4911529" y="1133856"/>
            <a:ext cx="3981981" cy="2670048"/>
          </a:xfrm>
        </p:spPr>
        <p:txBody>
          <a:bodyPr vert="horz" lIns="0" tIns="45720" rIns="0" bIns="45720" rtlCol="0">
            <a:normAutofit/>
          </a:bodyPr>
          <a:lstStyle>
            <a:lvl1pPr marL="0" indent="0" algn="l">
              <a:lnSpc>
                <a:spcPct val="100000"/>
              </a:lnSpc>
              <a:buNone/>
              <a:defRPr lang="en-US" sz="1800" b="0" spc="0" baseline="0" dirty="0">
                <a:solidFill>
                  <a:schemeClr val="tx2"/>
                </a:solidFill>
              </a:defRPr>
            </a:lvl1pPr>
          </a:lstStyle>
          <a:p>
            <a:pPr marL="112608" lvl="0" indent="-112608" defTabSz="457200">
              <a:lnSpc>
                <a:spcPct val="150000"/>
              </a:lnSpc>
              <a:spcBef>
                <a:spcPts val="0"/>
              </a:spcBef>
            </a:pPr>
            <a:r>
              <a:rPr lang="en-US"/>
              <a:t>Click to edit Master text styles</a:t>
            </a:r>
          </a:p>
        </p:txBody>
      </p:sp>
      <p:sp>
        <p:nvSpPr>
          <p:cNvPr id="23" name="Text Placeholder 21">
            <a:extLst>
              <a:ext uri="{FF2B5EF4-FFF2-40B4-BE49-F238E27FC236}">
                <a16:creationId xmlns:a16="http://schemas.microsoft.com/office/drawing/2014/main" id="{47551B2B-39F7-4786-993B-A2D8AA16C81C}"/>
              </a:ext>
            </a:extLst>
          </p:cNvPr>
          <p:cNvSpPr>
            <a:spLocks noGrp="1"/>
          </p:cNvSpPr>
          <p:nvPr>
            <p:ph type="body" sz="quarter" idx="12"/>
          </p:nvPr>
        </p:nvSpPr>
        <p:spPr>
          <a:xfrm>
            <a:off x="4924090" y="5065776"/>
            <a:ext cx="3981981" cy="2267712"/>
          </a:xfrm>
        </p:spPr>
        <p:txBody>
          <a:bodyPr vert="horz" lIns="0" tIns="45720" rIns="0" bIns="45720" rtlCol="0">
            <a:normAutofit/>
          </a:bodyPr>
          <a:lstStyle>
            <a:lvl1pPr marL="0" indent="0">
              <a:lnSpc>
                <a:spcPct val="100000"/>
              </a:lnSpc>
              <a:buNone/>
              <a:defRPr lang="en-US" sz="1800" b="0" spc="0" baseline="0" dirty="0">
                <a:solidFill>
                  <a:schemeClr val="tx2"/>
                </a:solidFill>
              </a:defRPr>
            </a:lvl1pPr>
          </a:lstStyle>
          <a:p>
            <a:pPr marL="112608" lvl="0" indent="-112608" defTabSz="457200">
              <a:lnSpc>
                <a:spcPct val="150000"/>
              </a:lnSpc>
              <a:spcBef>
                <a:spcPts val="0"/>
              </a:spcBef>
            </a:pPr>
            <a:r>
              <a:rPr lang="en-US"/>
              <a:t>Click to edit Master text styles</a:t>
            </a:r>
          </a:p>
        </p:txBody>
      </p:sp>
      <p:sp>
        <p:nvSpPr>
          <p:cNvPr id="25" name="Picture Placeholder 24">
            <a:extLst>
              <a:ext uri="{FF2B5EF4-FFF2-40B4-BE49-F238E27FC236}">
                <a16:creationId xmlns:a16="http://schemas.microsoft.com/office/drawing/2014/main" id="{719DC747-7CF6-4CCB-AD63-815D60FC6F3E}"/>
              </a:ext>
            </a:extLst>
          </p:cNvPr>
          <p:cNvSpPr>
            <a:spLocks noGrp="1"/>
          </p:cNvSpPr>
          <p:nvPr>
            <p:ph type="pic" sz="quarter" idx="13"/>
          </p:nvPr>
        </p:nvSpPr>
        <p:spPr>
          <a:xfrm>
            <a:off x="0" y="0"/>
            <a:ext cx="4610054" cy="3886200"/>
          </a:xfrm>
        </p:spPr>
        <p:txBody>
          <a:bodyPr anchor="ctr"/>
          <a:lstStyle>
            <a:lvl1pPr marL="0" indent="0" algn="ctr">
              <a:buNone/>
              <a:defRPr/>
            </a:lvl1pPr>
          </a:lstStyle>
          <a:p>
            <a:r>
              <a:rPr lang="en-US"/>
              <a:t>Click icon to add picture</a:t>
            </a:r>
          </a:p>
        </p:txBody>
      </p:sp>
      <p:sp>
        <p:nvSpPr>
          <p:cNvPr id="26" name="Picture Placeholder 24">
            <a:extLst>
              <a:ext uri="{FF2B5EF4-FFF2-40B4-BE49-F238E27FC236}">
                <a16:creationId xmlns:a16="http://schemas.microsoft.com/office/drawing/2014/main" id="{A1AE2DD5-B409-4195-BCAA-51F07D05C90F}"/>
              </a:ext>
            </a:extLst>
          </p:cNvPr>
          <p:cNvSpPr>
            <a:spLocks noGrp="1"/>
          </p:cNvSpPr>
          <p:nvPr>
            <p:ph type="pic" sz="quarter" idx="14"/>
          </p:nvPr>
        </p:nvSpPr>
        <p:spPr>
          <a:xfrm>
            <a:off x="9232674" y="-1"/>
            <a:ext cx="4584927" cy="7772401"/>
          </a:xfrm>
          <a:solidFill>
            <a:schemeClr val="accent1"/>
          </a:solidFill>
        </p:spPr>
        <p:txBody>
          <a:bodyPr anchor="ctr"/>
          <a:lstStyle>
            <a:lvl1pPr marL="0" indent="0" algn="ctr">
              <a:buNone/>
              <a:defRPr>
                <a:solidFill>
                  <a:schemeClr val="bg1"/>
                </a:solidFill>
              </a:defRPr>
            </a:lvl1pPr>
          </a:lstStyle>
          <a:p>
            <a:r>
              <a:rPr lang="en-US"/>
              <a:t>Click icon to add picture</a:t>
            </a:r>
          </a:p>
        </p:txBody>
      </p:sp>
      <p:cxnSp>
        <p:nvCxnSpPr>
          <p:cNvPr id="3" name="Straight Connector 2">
            <a:extLst>
              <a:ext uri="{FF2B5EF4-FFF2-40B4-BE49-F238E27FC236}">
                <a16:creationId xmlns:a16="http://schemas.microsoft.com/office/drawing/2014/main" id="{EAFCE613-3382-4B90-98DA-A2097D8A4302}"/>
              </a:ext>
            </a:extLst>
          </p:cNvPr>
          <p:cNvCxnSpPr>
            <a:cxnSpLocks/>
          </p:cNvCxnSpPr>
          <p:nvPr userDrawn="1"/>
        </p:nvCxnSpPr>
        <p:spPr>
          <a:xfrm>
            <a:off x="4999459" y="4310736"/>
            <a:ext cx="1256145" cy="0"/>
          </a:xfrm>
          <a:prstGeom prst="line">
            <a:avLst/>
          </a:prstGeom>
          <a:ln w="6032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9" name="Text Placeholder 5">
            <a:extLst>
              <a:ext uri="{FF2B5EF4-FFF2-40B4-BE49-F238E27FC236}">
                <a16:creationId xmlns:a16="http://schemas.microsoft.com/office/drawing/2014/main" id="{FCF709D0-1556-44AD-8AD3-AE1EACEE7C49}"/>
              </a:ext>
            </a:extLst>
          </p:cNvPr>
          <p:cNvSpPr>
            <a:spLocks noGrp="1"/>
          </p:cNvSpPr>
          <p:nvPr>
            <p:ph type="body" sz="quarter" idx="20" hasCustomPrompt="1"/>
          </p:nvPr>
        </p:nvSpPr>
        <p:spPr>
          <a:xfrm>
            <a:off x="368875" y="4587670"/>
            <a:ext cx="3881489" cy="2745818"/>
          </a:xfrm>
        </p:spPr>
        <p:txBody>
          <a:bodyPr/>
          <a:lstStyle>
            <a:lvl1pPr marL="0" indent="0" algn="l">
              <a:lnSpc>
                <a:spcPts val="4000"/>
              </a:lnSpc>
              <a:buFont typeface="Arial" panose="020B0604020202020204" pitchFamily="34" charset="0"/>
              <a:buNone/>
              <a:defRPr sz="4000" b="1" cap="none" baseline="0">
                <a:solidFill>
                  <a:schemeClr val="bg1"/>
                </a:solidFill>
                <a:latin typeface="+mj-lt"/>
              </a:defRPr>
            </a:lvl1pPr>
          </a:lstStyle>
          <a:p>
            <a:pPr lvl="0"/>
            <a:r>
              <a:rPr lang="en-US"/>
              <a:t>Add Title</a:t>
            </a:r>
          </a:p>
        </p:txBody>
      </p:sp>
      <p:sp>
        <p:nvSpPr>
          <p:cNvPr id="24" name="Text Placeholder 19">
            <a:extLst>
              <a:ext uri="{FF2B5EF4-FFF2-40B4-BE49-F238E27FC236}">
                <a16:creationId xmlns:a16="http://schemas.microsoft.com/office/drawing/2014/main" id="{FC9D06D3-2BFE-45BA-8196-3AA6CC98E3E1}"/>
              </a:ext>
            </a:extLst>
          </p:cNvPr>
          <p:cNvSpPr>
            <a:spLocks noGrp="1"/>
          </p:cNvSpPr>
          <p:nvPr>
            <p:ph type="body" sz="quarter" idx="10" hasCustomPrompt="1"/>
          </p:nvPr>
        </p:nvSpPr>
        <p:spPr>
          <a:xfrm>
            <a:off x="4911529" y="4663440"/>
            <a:ext cx="3994543" cy="365760"/>
          </a:xfrm>
        </p:spPr>
        <p:txBody>
          <a:bodyPr vert="horz" lIns="0" tIns="45720" rIns="0" bIns="45720" rtlCol="0" anchor="ctr">
            <a:noAutofit/>
          </a:bodyPr>
          <a:lstStyle>
            <a:lvl1pPr marL="0" indent="0">
              <a:buNone/>
              <a:defRPr lang="en-US" sz="2400" b="1" i="0" cap="none" spc="0" baseline="0" dirty="0">
                <a:solidFill>
                  <a:schemeClr val="accent1"/>
                </a:solidFill>
                <a:latin typeface="+mj-lt"/>
              </a:defRPr>
            </a:lvl1pPr>
          </a:lstStyle>
          <a:p>
            <a:pPr marL="230292" lvl="0" indent="-342900" defTabSz="914400">
              <a:lnSpc>
                <a:spcPct val="100000"/>
              </a:lnSpc>
              <a:spcBef>
                <a:spcPts val="1000"/>
              </a:spcBef>
            </a:pPr>
            <a:r>
              <a:rPr lang="en-US"/>
              <a:t>Add Title Here</a:t>
            </a:r>
          </a:p>
        </p:txBody>
      </p:sp>
      <p:sp>
        <p:nvSpPr>
          <p:cNvPr id="14" name="TextBox 13">
            <a:extLst>
              <a:ext uri="{FF2B5EF4-FFF2-40B4-BE49-F238E27FC236}">
                <a16:creationId xmlns:a16="http://schemas.microsoft.com/office/drawing/2014/main" id="{80512B35-6E68-4E98-968C-BBD9C7BAFB78}"/>
              </a:ext>
            </a:extLst>
          </p:cNvPr>
          <p:cNvSpPr txBox="1"/>
          <p:nvPr userDrawn="1"/>
        </p:nvSpPr>
        <p:spPr>
          <a:xfrm>
            <a:off x="12097407" y="7262648"/>
            <a:ext cx="1406157" cy="307777"/>
          </a:xfrm>
          <a:prstGeom prst="rect">
            <a:avLst/>
          </a:prstGeom>
          <a:noFill/>
        </p:spPr>
        <p:txBody>
          <a:bodyPr wrap="square" rtlCol="0">
            <a:spAutoFit/>
          </a:bodyPr>
          <a:lstStyle/>
          <a:p>
            <a:pPr algn="r"/>
            <a:fld id="{49AE1395-5A3B-42FD-9C60-EDDE43A0EBA3}" type="slidenum">
              <a:rPr lang="en-US" sz="1400" smtClean="0">
                <a:solidFill>
                  <a:schemeClr val="bg1"/>
                </a:solidFill>
              </a:rPr>
              <a:t>‹#›</a:t>
            </a:fld>
            <a:endParaRPr lang="en-US" sz="1400">
              <a:solidFill>
                <a:schemeClr val="bg1"/>
              </a:solidFill>
            </a:endParaRPr>
          </a:p>
        </p:txBody>
      </p:sp>
    </p:spTree>
    <p:extLst>
      <p:ext uri="{BB962C8B-B14F-4D97-AF65-F5344CB8AC3E}">
        <p14:creationId xmlns:p14="http://schemas.microsoft.com/office/powerpoint/2010/main" val="484907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Opt 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CFB210-DFDF-4DDA-8A63-CA2E2EE4C93E}"/>
              </a:ext>
            </a:extLst>
          </p:cNvPr>
          <p:cNvSpPr/>
          <p:nvPr userDrawn="1"/>
        </p:nvSpPr>
        <p:spPr>
          <a:xfrm>
            <a:off x="4584928" y="0"/>
            <a:ext cx="9232672" cy="777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F0B1261-A13A-4E9E-AA95-EED10F4CFA0E}"/>
              </a:ext>
            </a:extLst>
          </p:cNvPr>
          <p:cNvSpPr/>
          <p:nvPr userDrawn="1"/>
        </p:nvSpPr>
        <p:spPr>
          <a:xfrm>
            <a:off x="-12557" y="0"/>
            <a:ext cx="4610054" cy="388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1" name="Straight Connector 10">
            <a:extLst>
              <a:ext uri="{FF2B5EF4-FFF2-40B4-BE49-F238E27FC236}">
                <a16:creationId xmlns:a16="http://schemas.microsoft.com/office/drawing/2014/main" id="{A1A4A6AC-F3AF-4832-AD1D-6D835E5EEB44}"/>
              </a:ext>
            </a:extLst>
          </p:cNvPr>
          <p:cNvCxnSpPr/>
          <p:nvPr userDrawn="1"/>
        </p:nvCxnSpPr>
        <p:spPr>
          <a:xfrm>
            <a:off x="538349" y="555171"/>
            <a:ext cx="1256145" cy="0"/>
          </a:xfrm>
          <a:prstGeom prst="line">
            <a:avLst/>
          </a:prstGeom>
          <a:ln w="603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BE684CA-499F-49C1-B233-507FE44E7C65}"/>
              </a:ext>
            </a:extLst>
          </p:cNvPr>
          <p:cNvCxnSpPr>
            <a:cxnSpLocks/>
          </p:cNvCxnSpPr>
          <p:nvPr userDrawn="1"/>
        </p:nvCxnSpPr>
        <p:spPr>
          <a:xfrm>
            <a:off x="5130088" y="555171"/>
            <a:ext cx="1256145" cy="0"/>
          </a:xfrm>
          <a:prstGeom prst="line">
            <a:avLst/>
          </a:prstGeom>
          <a:ln w="603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id="{719DC747-7CF6-4CCB-AD63-815D60FC6F3E}"/>
              </a:ext>
            </a:extLst>
          </p:cNvPr>
          <p:cNvSpPr>
            <a:spLocks noGrp="1"/>
          </p:cNvSpPr>
          <p:nvPr>
            <p:ph type="pic" sz="quarter" idx="13"/>
          </p:nvPr>
        </p:nvSpPr>
        <p:spPr>
          <a:xfrm>
            <a:off x="1" y="3886200"/>
            <a:ext cx="4584927" cy="3886200"/>
          </a:xfrm>
        </p:spPr>
        <p:txBody>
          <a:bodyPr anchor="ctr"/>
          <a:lstStyle>
            <a:lvl1pPr marL="0" indent="0" algn="ctr">
              <a:buNone/>
              <a:defRPr/>
            </a:lvl1pPr>
          </a:lstStyle>
          <a:p>
            <a:r>
              <a:rPr lang="en-US"/>
              <a:t>Click icon to add picture</a:t>
            </a:r>
          </a:p>
        </p:txBody>
      </p:sp>
      <p:sp>
        <p:nvSpPr>
          <p:cNvPr id="3" name="Title 2">
            <a:extLst>
              <a:ext uri="{FF2B5EF4-FFF2-40B4-BE49-F238E27FC236}">
                <a16:creationId xmlns:a16="http://schemas.microsoft.com/office/drawing/2014/main" id="{D46EEC80-D9AF-431C-AB25-980960CCD2B8}"/>
              </a:ext>
            </a:extLst>
          </p:cNvPr>
          <p:cNvSpPr>
            <a:spLocks noGrp="1"/>
          </p:cNvSpPr>
          <p:nvPr>
            <p:ph type="title" hasCustomPrompt="1"/>
          </p:nvPr>
        </p:nvSpPr>
        <p:spPr>
          <a:xfrm>
            <a:off x="4999458" y="753944"/>
            <a:ext cx="8295627" cy="682967"/>
          </a:xfrm>
        </p:spPr>
        <p:txBody>
          <a:bodyPr anchor="t"/>
          <a:lstStyle>
            <a:lvl1pPr>
              <a:lnSpc>
                <a:spcPct val="100000"/>
              </a:lnSpc>
              <a:defRPr sz="3200" b="1" cap="none" baseline="0">
                <a:solidFill>
                  <a:schemeClr val="bg1"/>
                </a:solidFill>
              </a:defRPr>
            </a:lvl1pPr>
          </a:lstStyle>
          <a:p>
            <a:r>
              <a:rPr lang="en-US"/>
              <a:t>Click To Edit Headline</a:t>
            </a:r>
          </a:p>
        </p:txBody>
      </p:sp>
      <p:sp>
        <p:nvSpPr>
          <p:cNvPr id="13" name="Text Placeholder 5">
            <a:extLst>
              <a:ext uri="{FF2B5EF4-FFF2-40B4-BE49-F238E27FC236}">
                <a16:creationId xmlns:a16="http://schemas.microsoft.com/office/drawing/2014/main" id="{3AE3B97B-DCD4-48CF-8A64-5DCCD0F44275}"/>
              </a:ext>
            </a:extLst>
          </p:cNvPr>
          <p:cNvSpPr>
            <a:spLocks noGrp="1"/>
          </p:cNvSpPr>
          <p:nvPr>
            <p:ph type="body" sz="quarter" idx="20" hasCustomPrompt="1"/>
          </p:nvPr>
        </p:nvSpPr>
        <p:spPr>
          <a:xfrm>
            <a:off x="358087" y="753944"/>
            <a:ext cx="3868754" cy="2642393"/>
          </a:xfrm>
        </p:spPr>
        <p:txBody>
          <a:bodyPr/>
          <a:lstStyle>
            <a:lvl1pPr marL="0" indent="0" algn="l">
              <a:lnSpc>
                <a:spcPts val="5200"/>
              </a:lnSpc>
              <a:buFont typeface="Arial" panose="020B0604020202020204" pitchFamily="34" charset="0"/>
              <a:buNone/>
              <a:defRPr sz="4400" b="1" cap="none" baseline="0">
                <a:solidFill>
                  <a:schemeClr val="bg1"/>
                </a:solidFill>
                <a:latin typeface="+mj-lt"/>
              </a:defRPr>
            </a:lvl1pPr>
          </a:lstStyle>
          <a:p>
            <a:pPr lvl="0"/>
            <a:r>
              <a:rPr lang="en-US"/>
              <a:t>Add Title</a:t>
            </a:r>
          </a:p>
        </p:txBody>
      </p:sp>
      <p:sp>
        <p:nvSpPr>
          <p:cNvPr id="5" name="Content Placeholder 4">
            <a:extLst>
              <a:ext uri="{FF2B5EF4-FFF2-40B4-BE49-F238E27FC236}">
                <a16:creationId xmlns:a16="http://schemas.microsoft.com/office/drawing/2014/main" id="{2FB432FE-626C-49D7-B3DC-2704D9B39E81}"/>
              </a:ext>
            </a:extLst>
          </p:cNvPr>
          <p:cNvSpPr>
            <a:spLocks noGrp="1"/>
          </p:cNvSpPr>
          <p:nvPr>
            <p:ph sz="quarter" idx="21"/>
          </p:nvPr>
        </p:nvSpPr>
        <p:spPr>
          <a:xfrm>
            <a:off x="4999038" y="1582738"/>
            <a:ext cx="8296275" cy="5805487"/>
          </a:xfrm>
        </p:spPr>
        <p:txBody>
          <a:bodyPr/>
          <a:lstStyle>
            <a:lvl1pPr marL="347472" indent="-347472">
              <a:lnSpc>
                <a:spcPct val="100000"/>
              </a:lnSpc>
              <a:spcBef>
                <a:spcPts val="1200"/>
              </a:spcBef>
              <a:buFont typeface="Wingdings" panose="05000000000000000000" pitchFamily="2" charset="2"/>
              <a:buChar char="§"/>
              <a:defRPr>
                <a:solidFill>
                  <a:schemeClr val="bg1"/>
                </a:solidFill>
              </a:defRPr>
            </a:lvl1pPr>
            <a:lvl2pPr marL="800100" indent="-342900">
              <a:lnSpc>
                <a:spcPct val="100000"/>
              </a:lnSpc>
              <a:spcBef>
                <a:spcPts val="1200"/>
              </a:spcBef>
              <a:buFont typeface="Wingdings" panose="05000000000000000000" pitchFamily="2" charset="2"/>
              <a:buChar char="§"/>
              <a:defRPr>
                <a:solidFill>
                  <a:schemeClr val="bg1"/>
                </a:solidFill>
              </a:defRPr>
            </a:lvl2pPr>
            <a:lvl3pPr marL="1257300" indent="-342900">
              <a:lnSpc>
                <a:spcPct val="100000"/>
              </a:lnSpc>
              <a:spcBef>
                <a:spcPts val="1200"/>
              </a:spcBef>
              <a:buFont typeface="Wingdings" panose="05000000000000000000" pitchFamily="2" charset="2"/>
              <a:buChar char="§"/>
              <a:defRPr>
                <a:solidFill>
                  <a:schemeClr val="bg1"/>
                </a:solidFill>
              </a:defRPr>
            </a:lvl3pPr>
            <a:lvl4pPr marL="1657350" indent="-285750">
              <a:lnSpc>
                <a:spcPct val="100000"/>
              </a:lnSpc>
              <a:spcBef>
                <a:spcPts val="1200"/>
              </a:spcBef>
              <a:buFont typeface="Wingdings" panose="05000000000000000000" pitchFamily="2" charset="2"/>
              <a:buChar char="§"/>
              <a:defRPr>
                <a:solidFill>
                  <a:schemeClr val="bg1"/>
                </a:solidFill>
              </a:defRPr>
            </a:lvl4pPr>
            <a:lvl5pPr marL="2114550" indent="-285750">
              <a:lnSpc>
                <a:spcPct val="100000"/>
              </a:lnSpc>
              <a:spcBef>
                <a:spcPts val="1200"/>
              </a:spcBef>
              <a:buFont typeface="Wingdings" panose="05000000000000000000" pitchFamily="2" charset="2"/>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3F494349-425F-4C42-8E61-8F35812251C9}"/>
              </a:ext>
            </a:extLst>
          </p:cNvPr>
          <p:cNvSpPr txBox="1"/>
          <p:nvPr userDrawn="1"/>
        </p:nvSpPr>
        <p:spPr>
          <a:xfrm>
            <a:off x="12097407" y="7262648"/>
            <a:ext cx="1406157" cy="307777"/>
          </a:xfrm>
          <a:prstGeom prst="rect">
            <a:avLst/>
          </a:prstGeom>
          <a:noFill/>
        </p:spPr>
        <p:txBody>
          <a:bodyPr wrap="square" rtlCol="0">
            <a:spAutoFit/>
          </a:bodyPr>
          <a:lstStyle/>
          <a:p>
            <a:pPr algn="r"/>
            <a:fld id="{49AE1395-5A3B-42FD-9C60-EDDE43A0EBA3}" type="slidenum">
              <a:rPr lang="en-US" sz="1400" smtClean="0">
                <a:solidFill>
                  <a:schemeClr val="bg1"/>
                </a:solidFill>
              </a:rPr>
              <a:t>‹#›</a:t>
            </a:fld>
            <a:endParaRPr lang="en-US" sz="1400">
              <a:solidFill>
                <a:schemeClr val="bg1"/>
              </a:solidFill>
            </a:endParaRPr>
          </a:p>
        </p:txBody>
      </p:sp>
    </p:spTree>
    <p:extLst>
      <p:ext uri="{BB962C8B-B14F-4D97-AF65-F5344CB8AC3E}">
        <p14:creationId xmlns:p14="http://schemas.microsoft.com/office/powerpoint/2010/main" val="3197828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yout Opt 6">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83F809-6B9C-45E1-B24F-4503977A9312}"/>
              </a:ext>
            </a:extLst>
          </p:cNvPr>
          <p:cNvSpPr/>
          <p:nvPr userDrawn="1"/>
        </p:nvSpPr>
        <p:spPr>
          <a:xfrm>
            <a:off x="0" y="-31000"/>
            <a:ext cx="13827760" cy="17619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082875A-7103-4ED8-B648-6E5AE2B63AAD}"/>
              </a:ext>
            </a:extLst>
          </p:cNvPr>
          <p:cNvSpPr/>
          <p:nvPr userDrawn="1"/>
        </p:nvSpPr>
        <p:spPr>
          <a:xfrm>
            <a:off x="0" y="7094482"/>
            <a:ext cx="13817600" cy="677917"/>
          </a:xfrm>
          <a:prstGeom prst="rect">
            <a:avLst/>
          </a:prstGeom>
          <a:solidFill>
            <a:srgbClr val="0040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D740E0-9546-42DD-ABFD-809BE98F2257}"/>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468FF1B-AD73-438F-AB3C-5CC8D6DEF5C5}"/>
              </a:ext>
            </a:extLst>
          </p:cNvPr>
          <p:cNvSpPr>
            <a:spLocks noGrp="1"/>
          </p:cNvSpPr>
          <p:nvPr>
            <p:ph sz="quarter" idx="10"/>
          </p:nvPr>
        </p:nvSpPr>
        <p:spPr>
          <a:xfrm>
            <a:off x="314325" y="1898541"/>
            <a:ext cx="6485868" cy="5043536"/>
          </a:xfrm>
        </p:spPr>
        <p:txBody>
          <a:bodyPr/>
          <a:lstStyle>
            <a:lvl1pPr marL="347472" indent="-347472">
              <a:buFont typeface="Wingdings" panose="05000000000000000000" pitchFamily="2" charset="2"/>
              <a:buChar char="§"/>
              <a:defRPr/>
            </a:lvl1pPr>
            <a:lvl2pPr marL="800100" indent="-342900">
              <a:buFont typeface="Wingdings" panose="05000000000000000000" pitchFamily="2" charset="2"/>
              <a:buChar char="§"/>
              <a:defRPr/>
            </a:lvl2pPr>
            <a:lvl3pPr marL="1257300" indent="-342900">
              <a:buFont typeface="Wingdings" panose="05000000000000000000" pitchFamily="2" charset="2"/>
              <a:buChar char="§"/>
              <a:defRPr/>
            </a:lvl3pPr>
            <a:lvl4pPr marL="1657350" indent="-285750">
              <a:buFont typeface="Wingdings" panose="05000000000000000000" pitchFamily="2" charset="2"/>
              <a:buChar char="§"/>
              <a:defRPr/>
            </a:lvl4pPr>
            <a:lvl5pPr marL="2114550" indent="-28575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797BFEB5-6556-4DA6-84B2-AD96C237C385}"/>
              </a:ext>
            </a:extLst>
          </p:cNvPr>
          <p:cNvSpPr txBox="1"/>
          <p:nvPr userDrawn="1"/>
        </p:nvSpPr>
        <p:spPr>
          <a:xfrm>
            <a:off x="12097407" y="7262648"/>
            <a:ext cx="1406157" cy="307777"/>
          </a:xfrm>
          <a:prstGeom prst="rect">
            <a:avLst/>
          </a:prstGeom>
          <a:noFill/>
        </p:spPr>
        <p:txBody>
          <a:bodyPr wrap="square" rtlCol="0">
            <a:spAutoFit/>
          </a:bodyPr>
          <a:lstStyle/>
          <a:p>
            <a:pPr algn="r"/>
            <a:fld id="{49AE1395-5A3B-42FD-9C60-EDDE43A0EBA3}" type="slidenum">
              <a:rPr lang="en-US" sz="1400" smtClean="0">
                <a:solidFill>
                  <a:srgbClr val="004070"/>
                </a:solidFill>
              </a:rPr>
              <a:t>‹#›</a:t>
            </a:fld>
            <a:endParaRPr lang="en-US" sz="1400">
              <a:solidFill>
                <a:srgbClr val="004070"/>
              </a:solidFill>
            </a:endParaRPr>
          </a:p>
        </p:txBody>
      </p:sp>
      <p:sp>
        <p:nvSpPr>
          <p:cNvPr id="7" name="TextBox 6">
            <a:extLst>
              <a:ext uri="{FF2B5EF4-FFF2-40B4-BE49-F238E27FC236}">
                <a16:creationId xmlns:a16="http://schemas.microsoft.com/office/drawing/2014/main" id="{C5F42E05-1D04-4187-9DE2-175DEA62DD33}"/>
              </a:ext>
            </a:extLst>
          </p:cNvPr>
          <p:cNvSpPr txBox="1"/>
          <p:nvPr userDrawn="1"/>
        </p:nvSpPr>
        <p:spPr>
          <a:xfrm>
            <a:off x="12249807" y="7415048"/>
            <a:ext cx="1406157" cy="307777"/>
          </a:xfrm>
          <a:prstGeom prst="rect">
            <a:avLst/>
          </a:prstGeom>
          <a:noFill/>
        </p:spPr>
        <p:txBody>
          <a:bodyPr wrap="square" rtlCol="0">
            <a:spAutoFit/>
          </a:bodyPr>
          <a:lstStyle/>
          <a:p>
            <a:pPr algn="r"/>
            <a:fld id="{49AE1395-5A3B-42FD-9C60-EDDE43A0EBA3}" type="slidenum">
              <a:rPr lang="en-US" sz="1400" smtClean="0">
                <a:solidFill>
                  <a:schemeClr val="bg1"/>
                </a:solidFill>
              </a:rPr>
              <a:t>‹#›</a:t>
            </a:fld>
            <a:endParaRPr lang="en-US" sz="1400">
              <a:solidFill>
                <a:schemeClr val="bg1"/>
              </a:solidFill>
            </a:endParaRPr>
          </a:p>
        </p:txBody>
      </p:sp>
      <p:cxnSp>
        <p:nvCxnSpPr>
          <p:cNvPr id="8" name="Straight Connector 7">
            <a:extLst>
              <a:ext uri="{FF2B5EF4-FFF2-40B4-BE49-F238E27FC236}">
                <a16:creationId xmlns:a16="http://schemas.microsoft.com/office/drawing/2014/main" id="{3AAC69C8-8294-4F1C-884A-385C33D927B4}"/>
              </a:ext>
            </a:extLst>
          </p:cNvPr>
          <p:cNvCxnSpPr/>
          <p:nvPr userDrawn="1"/>
        </p:nvCxnSpPr>
        <p:spPr>
          <a:xfrm>
            <a:off x="538349" y="555171"/>
            <a:ext cx="1256145" cy="0"/>
          </a:xfrm>
          <a:prstGeom prst="line">
            <a:avLst/>
          </a:prstGeom>
          <a:ln w="603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C8B11181-235A-4B90-BE1F-2686ED370F1A}"/>
              </a:ext>
            </a:extLst>
          </p:cNvPr>
          <p:cNvSpPr>
            <a:spLocks noGrp="1"/>
          </p:cNvSpPr>
          <p:nvPr>
            <p:ph sz="quarter" idx="11"/>
          </p:nvPr>
        </p:nvSpPr>
        <p:spPr>
          <a:xfrm>
            <a:off x="7020912" y="1898541"/>
            <a:ext cx="6485868" cy="5043536"/>
          </a:xfrm>
        </p:spPr>
        <p:txBody>
          <a:bodyPr/>
          <a:lstStyle>
            <a:lvl1pPr marL="347472" indent="-347472">
              <a:buFont typeface="Wingdings" panose="05000000000000000000" pitchFamily="2" charset="2"/>
              <a:buChar char="§"/>
              <a:defRPr/>
            </a:lvl1pPr>
            <a:lvl2pPr marL="800100" indent="-342900">
              <a:buFont typeface="Wingdings" panose="05000000000000000000" pitchFamily="2" charset="2"/>
              <a:buChar char="§"/>
              <a:defRPr/>
            </a:lvl2pPr>
            <a:lvl3pPr marL="1257300" indent="-342900">
              <a:buFont typeface="Wingdings" panose="05000000000000000000" pitchFamily="2" charset="2"/>
              <a:buChar char="§"/>
              <a:defRPr/>
            </a:lvl3pPr>
            <a:lvl4pPr marL="1657350" indent="-285750">
              <a:buFont typeface="Wingdings" panose="05000000000000000000" pitchFamily="2" charset="2"/>
              <a:buChar char="§"/>
              <a:defRPr/>
            </a:lvl4pPr>
            <a:lvl5pPr marL="2114550" indent="-28575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82BFE34A-A1C9-4E94-9FEB-BCA3886640E1}"/>
              </a:ext>
            </a:extLst>
          </p:cNvPr>
          <p:cNvCxnSpPr/>
          <p:nvPr userDrawn="1"/>
        </p:nvCxnSpPr>
        <p:spPr>
          <a:xfrm>
            <a:off x="690749" y="707571"/>
            <a:ext cx="1256145" cy="0"/>
          </a:xfrm>
          <a:prstGeom prst="line">
            <a:avLst/>
          </a:prstGeom>
          <a:ln w="6032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pic>
        <p:nvPicPr>
          <p:cNvPr id="12" name="Picture 11" descr="Logo, icon&#10;&#10;Description automatically generated">
            <a:extLst>
              <a:ext uri="{FF2B5EF4-FFF2-40B4-BE49-F238E27FC236}">
                <a16:creationId xmlns:a16="http://schemas.microsoft.com/office/drawing/2014/main" id="{9CB9C0B1-FE6F-4912-A7F6-2507E98C386C}"/>
              </a:ext>
            </a:extLst>
          </p:cNvPr>
          <p:cNvPicPr>
            <a:picLocks noChangeAspect="1"/>
          </p:cNvPicPr>
          <p:nvPr userDrawn="1"/>
        </p:nvPicPr>
        <p:blipFill>
          <a:blip r:embed="rId2"/>
          <a:stretch>
            <a:fillRect/>
          </a:stretch>
        </p:blipFill>
        <p:spPr>
          <a:xfrm>
            <a:off x="12377959" y="350757"/>
            <a:ext cx="1026199" cy="922161"/>
          </a:xfrm>
          <a:prstGeom prst="rect">
            <a:avLst/>
          </a:prstGeom>
        </p:spPr>
      </p:pic>
    </p:spTree>
    <p:extLst>
      <p:ext uri="{BB962C8B-B14F-4D97-AF65-F5344CB8AC3E}">
        <p14:creationId xmlns:p14="http://schemas.microsoft.com/office/powerpoint/2010/main" val="1908375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Opt 7">
    <p:bg>
      <p:bgPr>
        <a:solidFill>
          <a:schemeClr val="tx2"/>
        </a:solidFill>
        <a:effectLst/>
      </p:bgPr>
    </p:bg>
    <p:spTree>
      <p:nvGrpSpPr>
        <p:cNvPr id="1" name=""/>
        <p:cNvGrpSpPr/>
        <p:nvPr/>
      </p:nvGrpSpPr>
      <p:grpSpPr>
        <a:xfrm>
          <a:off x="0" y="0"/>
          <a:ext cx="0" cy="0"/>
          <a:chOff x="0" y="0"/>
          <a:chExt cx="0" cy="0"/>
        </a:xfrm>
      </p:grpSpPr>
      <p:sp>
        <p:nvSpPr>
          <p:cNvPr id="19" name="Flowchart: Card 1">
            <a:extLst>
              <a:ext uri="{FF2B5EF4-FFF2-40B4-BE49-F238E27FC236}">
                <a16:creationId xmlns:a16="http://schemas.microsoft.com/office/drawing/2014/main" id="{1966F493-3576-4A01-ACDD-D0FA48EC3D66}"/>
              </a:ext>
            </a:extLst>
          </p:cNvPr>
          <p:cNvSpPr/>
          <p:nvPr userDrawn="1"/>
        </p:nvSpPr>
        <p:spPr>
          <a:xfrm flipH="1" flipV="1">
            <a:off x="0" y="-9328"/>
            <a:ext cx="11014700" cy="7781722"/>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10051 w 20051"/>
              <a:gd name="connsiteY0" fmla="*/ 2000 h 10012"/>
              <a:gd name="connsiteX1" fmla="*/ 12051 w 20051"/>
              <a:gd name="connsiteY1" fmla="*/ 0 h 10012"/>
              <a:gd name="connsiteX2" fmla="*/ 20051 w 20051"/>
              <a:gd name="connsiteY2" fmla="*/ 0 h 10012"/>
              <a:gd name="connsiteX3" fmla="*/ 20051 w 20051"/>
              <a:gd name="connsiteY3" fmla="*/ 10000 h 10012"/>
              <a:gd name="connsiteX4" fmla="*/ 0 w 20051"/>
              <a:gd name="connsiteY4" fmla="*/ 10012 h 10012"/>
              <a:gd name="connsiteX5" fmla="*/ 10051 w 20051"/>
              <a:gd name="connsiteY5" fmla="*/ 2000 h 10012"/>
              <a:gd name="connsiteX0" fmla="*/ 5943 w 15943"/>
              <a:gd name="connsiteY0" fmla="*/ 2000 h 10012"/>
              <a:gd name="connsiteX1" fmla="*/ 7943 w 15943"/>
              <a:gd name="connsiteY1" fmla="*/ 0 h 10012"/>
              <a:gd name="connsiteX2" fmla="*/ 15943 w 15943"/>
              <a:gd name="connsiteY2" fmla="*/ 0 h 10012"/>
              <a:gd name="connsiteX3" fmla="*/ 15943 w 15943"/>
              <a:gd name="connsiteY3" fmla="*/ 10000 h 10012"/>
              <a:gd name="connsiteX4" fmla="*/ 0 w 15943"/>
              <a:gd name="connsiteY4" fmla="*/ 10012 h 10012"/>
              <a:gd name="connsiteX5" fmla="*/ 5943 w 15943"/>
              <a:gd name="connsiteY5" fmla="*/ 2000 h 10012"/>
              <a:gd name="connsiteX0" fmla="*/ 0 w 15943"/>
              <a:gd name="connsiteY0" fmla="*/ 10012 h 10012"/>
              <a:gd name="connsiteX1" fmla="*/ 7943 w 15943"/>
              <a:gd name="connsiteY1" fmla="*/ 0 h 10012"/>
              <a:gd name="connsiteX2" fmla="*/ 15943 w 15943"/>
              <a:gd name="connsiteY2" fmla="*/ 0 h 10012"/>
              <a:gd name="connsiteX3" fmla="*/ 15943 w 15943"/>
              <a:gd name="connsiteY3" fmla="*/ 10000 h 10012"/>
              <a:gd name="connsiteX4" fmla="*/ 0 w 15943"/>
              <a:gd name="connsiteY4" fmla="*/ 10012 h 10012"/>
              <a:gd name="connsiteX0" fmla="*/ 0 w 15943"/>
              <a:gd name="connsiteY0" fmla="*/ 10012 h 10012"/>
              <a:gd name="connsiteX1" fmla="*/ 7943 w 15943"/>
              <a:gd name="connsiteY1" fmla="*/ 0 h 10012"/>
              <a:gd name="connsiteX2" fmla="*/ 15943 w 15943"/>
              <a:gd name="connsiteY2" fmla="*/ 10000 h 10012"/>
              <a:gd name="connsiteX3" fmla="*/ 0 w 15943"/>
              <a:gd name="connsiteY3" fmla="*/ 10012 h 10012"/>
            </a:gdLst>
            <a:ahLst/>
            <a:cxnLst>
              <a:cxn ang="0">
                <a:pos x="connsiteX0" y="connsiteY0"/>
              </a:cxn>
              <a:cxn ang="0">
                <a:pos x="connsiteX1" y="connsiteY1"/>
              </a:cxn>
              <a:cxn ang="0">
                <a:pos x="connsiteX2" y="connsiteY2"/>
              </a:cxn>
              <a:cxn ang="0">
                <a:pos x="connsiteX3" y="connsiteY3"/>
              </a:cxn>
            </a:cxnLst>
            <a:rect l="l" t="t" r="r" b="b"/>
            <a:pathLst>
              <a:path w="15943" h="10012">
                <a:moveTo>
                  <a:pt x="0" y="10012"/>
                </a:moveTo>
                <a:lnTo>
                  <a:pt x="7943" y="0"/>
                </a:lnTo>
                <a:lnTo>
                  <a:pt x="15943" y="10000"/>
                </a:lnTo>
                <a:lnTo>
                  <a:pt x="0" y="10012"/>
                </a:lnTo>
                <a:close/>
              </a:path>
            </a:pathLst>
          </a:custGeom>
          <a:solidFill>
            <a:schemeClr val="accent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ard 1">
            <a:extLst>
              <a:ext uri="{FF2B5EF4-FFF2-40B4-BE49-F238E27FC236}">
                <a16:creationId xmlns:a16="http://schemas.microsoft.com/office/drawing/2014/main" id="{8150C907-44FB-4F6E-B3CF-D7B439AE7F03}"/>
              </a:ext>
            </a:extLst>
          </p:cNvPr>
          <p:cNvSpPr/>
          <p:nvPr userDrawn="1"/>
        </p:nvSpPr>
        <p:spPr>
          <a:xfrm>
            <a:off x="2802900" y="-14513"/>
            <a:ext cx="11014700" cy="7791450"/>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10051 w 20051"/>
              <a:gd name="connsiteY0" fmla="*/ 2000 h 10012"/>
              <a:gd name="connsiteX1" fmla="*/ 12051 w 20051"/>
              <a:gd name="connsiteY1" fmla="*/ 0 h 10012"/>
              <a:gd name="connsiteX2" fmla="*/ 20051 w 20051"/>
              <a:gd name="connsiteY2" fmla="*/ 0 h 10012"/>
              <a:gd name="connsiteX3" fmla="*/ 20051 w 20051"/>
              <a:gd name="connsiteY3" fmla="*/ 10000 h 10012"/>
              <a:gd name="connsiteX4" fmla="*/ 0 w 20051"/>
              <a:gd name="connsiteY4" fmla="*/ 10012 h 10012"/>
              <a:gd name="connsiteX5" fmla="*/ 10051 w 20051"/>
              <a:gd name="connsiteY5" fmla="*/ 2000 h 10012"/>
              <a:gd name="connsiteX0" fmla="*/ 5943 w 15943"/>
              <a:gd name="connsiteY0" fmla="*/ 2000 h 10012"/>
              <a:gd name="connsiteX1" fmla="*/ 7943 w 15943"/>
              <a:gd name="connsiteY1" fmla="*/ 0 h 10012"/>
              <a:gd name="connsiteX2" fmla="*/ 15943 w 15943"/>
              <a:gd name="connsiteY2" fmla="*/ 0 h 10012"/>
              <a:gd name="connsiteX3" fmla="*/ 15943 w 15943"/>
              <a:gd name="connsiteY3" fmla="*/ 10000 h 10012"/>
              <a:gd name="connsiteX4" fmla="*/ 0 w 15943"/>
              <a:gd name="connsiteY4" fmla="*/ 10012 h 10012"/>
              <a:gd name="connsiteX5" fmla="*/ 5943 w 15943"/>
              <a:gd name="connsiteY5" fmla="*/ 2000 h 10012"/>
              <a:gd name="connsiteX0" fmla="*/ 0 w 15943"/>
              <a:gd name="connsiteY0" fmla="*/ 10012 h 10012"/>
              <a:gd name="connsiteX1" fmla="*/ 7943 w 15943"/>
              <a:gd name="connsiteY1" fmla="*/ 0 h 10012"/>
              <a:gd name="connsiteX2" fmla="*/ 15943 w 15943"/>
              <a:gd name="connsiteY2" fmla="*/ 0 h 10012"/>
              <a:gd name="connsiteX3" fmla="*/ 15943 w 15943"/>
              <a:gd name="connsiteY3" fmla="*/ 10000 h 10012"/>
              <a:gd name="connsiteX4" fmla="*/ 0 w 15943"/>
              <a:gd name="connsiteY4" fmla="*/ 10012 h 1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3" h="10012">
                <a:moveTo>
                  <a:pt x="0" y="10012"/>
                </a:moveTo>
                <a:lnTo>
                  <a:pt x="7943" y="0"/>
                </a:lnTo>
                <a:lnTo>
                  <a:pt x="15943" y="0"/>
                </a:lnTo>
                <a:lnTo>
                  <a:pt x="15943" y="10000"/>
                </a:lnTo>
                <a:lnTo>
                  <a:pt x="0" y="10012"/>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924F9E4-0A35-4872-BC84-41F58E85F751}"/>
              </a:ext>
            </a:extLst>
          </p:cNvPr>
          <p:cNvPicPr>
            <a:picLocks noChangeAspect="1"/>
          </p:cNvPicPr>
          <p:nvPr userDrawn="1"/>
        </p:nvPicPr>
        <p:blipFill rotWithShape="1">
          <a:blip r:embed="rId2">
            <a:alphaModFix amt="35000"/>
          </a:blip>
          <a:srcRect l="5491" r="42630" b="24398"/>
          <a:stretch/>
        </p:blipFill>
        <p:spPr>
          <a:xfrm>
            <a:off x="7670659" y="0"/>
            <a:ext cx="6146941" cy="7791450"/>
          </a:xfrm>
          <a:prstGeom prst="rect">
            <a:avLst/>
          </a:prstGeom>
        </p:spPr>
      </p:pic>
      <p:sp>
        <p:nvSpPr>
          <p:cNvPr id="2" name="Title 1">
            <a:extLst>
              <a:ext uri="{FF2B5EF4-FFF2-40B4-BE49-F238E27FC236}">
                <a16:creationId xmlns:a16="http://schemas.microsoft.com/office/drawing/2014/main" id="{4737B527-5F9B-4CC1-BF09-CF8F354BFCBC}"/>
              </a:ext>
            </a:extLst>
          </p:cNvPr>
          <p:cNvSpPr>
            <a:spLocks noGrp="1"/>
          </p:cNvSpPr>
          <p:nvPr>
            <p:ph type="title"/>
          </p:nvPr>
        </p:nvSpPr>
        <p:spPr>
          <a:xfrm>
            <a:off x="353303" y="3130059"/>
            <a:ext cx="13189527" cy="1502305"/>
          </a:xfrm>
        </p:spPr>
        <p:txBody>
          <a:bodyPr/>
          <a:lstStyle>
            <a:lvl1pPr>
              <a:defRPr>
                <a:solidFill>
                  <a:schemeClr val="bg1"/>
                </a:solidFill>
              </a:defRPr>
            </a:lvl1pPr>
          </a:lstStyle>
          <a:p>
            <a:r>
              <a:rPr lang="en-US"/>
              <a:t>Click to edit Master title style</a:t>
            </a:r>
          </a:p>
        </p:txBody>
      </p:sp>
      <p:sp>
        <p:nvSpPr>
          <p:cNvPr id="7" name="TextBox 6">
            <a:extLst>
              <a:ext uri="{FF2B5EF4-FFF2-40B4-BE49-F238E27FC236}">
                <a16:creationId xmlns:a16="http://schemas.microsoft.com/office/drawing/2014/main" id="{439EFD83-FB66-49E0-AB87-DBC2ECF31703}"/>
              </a:ext>
            </a:extLst>
          </p:cNvPr>
          <p:cNvSpPr txBox="1"/>
          <p:nvPr userDrawn="1"/>
        </p:nvSpPr>
        <p:spPr>
          <a:xfrm>
            <a:off x="12097407" y="7262648"/>
            <a:ext cx="1406157" cy="307777"/>
          </a:xfrm>
          <a:prstGeom prst="rect">
            <a:avLst/>
          </a:prstGeom>
          <a:noFill/>
        </p:spPr>
        <p:txBody>
          <a:bodyPr wrap="square" rtlCol="0">
            <a:spAutoFit/>
          </a:bodyPr>
          <a:lstStyle/>
          <a:p>
            <a:pPr algn="r"/>
            <a:fld id="{49AE1395-5A3B-42FD-9C60-EDDE43A0EBA3}" type="slidenum">
              <a:rPr lang="en-US" sz="1400" smtClean="0">
                <a:solidFill>
                  <a:schemeClr val="bg1"/>
                </a:solidFill>
              </a:rPr>
              <a:t>‹#›</a:t>
            </a:fld>
            <a:endParaRPr lang="en-US" sz="1400">
              <a:solidFill>
                <a:schemeClr val="bg1"/>
              </a:solidFill>
            </a:endParaRPr>
          </a:p>
        </p:txBody>
      </p:sp>
      <p:cxnSp>
        <p:nvCxnSpPr>
          <p:cNvPr id="8" name="Straight Connector 7">
            <a:extLst>
              <a:ext uri="{FF2B5EF4-FFF2-40B4-BE49-F238E27FC236}">
                <a16:creationId xmlns:a16="http://schemas.microsoft.com/office/drawing/2014/main" id="{EC825DC9-331E-4E36-A24B-1ED63DE9D572}"/>
              </a:ext>
            </a:extLst>
          </p:cNvPr>
          <p:cNvCxnSpPr/>
          <p:nvPr userDrawn="1"/>
        </p:nvCxnSpPr>
        <p:spPr>
          <a:xfrm>
            <a:off x="538349" y="3266840"/>
            <a:ext cx="1256145" cy="0"/>
          </a:xfrm>
          <a:prstGeom prst="line">
            <a:avLst/>
          </a:prstGeom>
          <a:ln w="603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E678D4A3-695B-4F34-9035-FEE58379D316}"/>
              </a:ext>
            </a:extLst>
          </p:cNvPr>
          <p:cNvSpPr>
            <a:spLocks noGrp="1"/>
          </p:cNvSpPr>
          <p:nvPr>
            <p:ph type="body" sz="quarter" idx="10" hasCustomPrompt="1"/>
          </p:nvPr>
        </p:nvSpPr>
        <p:spPr>
          <a:xfrm>
            <a:off x="354013" y="4740275"/>
            <a:ext cx="13188950" cy="1909637"/>
          </a:xfrm>
        </p:spPr>
        <p:txBody>
          <a:bodyPr/>
          <a:lstStyle>
            <a:lvl1pPr marL="0" indent="0">
              <a:lnSpc>
                <a:spcPct val="150000"/>
              </a:lnSpc>
              <a:buNone/>
              <a:defRPr sz="1800">
                <a:solidFill>
                  <a:schemeClr val="bg1"/>
                </a:solidFill>
              </a:defRPr>
            </a:lvl1pPr>
          </a:lstStyle>
          <a:p>
            <a:pPr lvl="0"/>
            <a:r>
              <a:rPr lang="en-US"/>
              <a:t>Subtitle</a:t>
            </a:r>
          </a:p>
        </p:txBody>
      </p:sp>
    </p:spTree>
    <p:extLst>
      <p:ext uri="{BB962C8B-B14F-4D97-AF65-F5344CB8AC3E}">
        <p14:creationId xmlns:p14="http://schemas.microsoft.com/office/powerpoint/2010/main" val="2091983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17160-E447-42A8-EF44-C14087C4ABF2}"/>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271C9F8-9CB6-60A3-9838-1AF3B3DA5D05}"/>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2034617-1E57-BAA2-536E-118352835665}"/>
              </a:ext>
            </a:extLst>
          </p:cNvPr>
          <p:cNvSpPr>
            <a:spLocks noGrp="1"/>
          </p:cNvSpPr>
          <p:nvPr>
            <p:ph type="dt" sz="half" idx="10"/>
          </p:nvPr>
        </p:nvSpPr>
        <p:spPr/>
        <p:txBody>
          <a:bodyPr/>
          <a:lstStyle/>
          <a:p>
            <a:fld id="{7CCFF302-D810-40B9-8C78-BECB27EA7C97}" type="datetimeFigureOut">
              <a:rPr lang="en-US" smtClean="0"/>
              <a:t>10/18/24</a:t>
            </a:fld>
            <a:endParaRPr lang="en-US" dirty="0"/>
          </a:p>
        </p:txBody>
      </p:sp>
      <p:sp>
        <p:nvSpPr>
          <p:cNvPr id="5" name="Footer Placeholder 4">
            <a:extLst>
              <a:ext uri="{FF2B5EF4-FFF2-40B4-BE49-F238E27FC236}">
                <a16:creationId xmlns:a16="http://schemas.microsoft.com/office/drawing/2014/main" id="{F473489B-2C35-1D8B-8B90-EA50E07154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6973ED0-4F34-FB8B-9978-E650E5F661FF}"/>
              </a:ext>
            </a:extLst>
          </p:cNvPr>
          <p:cNvSpPr>
            <a:spLocks noGrp="1"/>
          </p:cNvSpPr>
          <p:nvPr>
            <p:ph type="sldNum" sz="quarter" idx="12"/>
          </p:nvPr>
        </p:nvSpPr>
        <p:spPr/>
        <p:txBody>
          <a:bodyPr/>
          <a:lstStyle/>
          <a:p>
            <a:fld id="{46FCB8E3-11CB-4041-8B4A-A52025763C27}" type="slidenum">
              <a:rPr lang="en-US" smtClean="0"/>
              <a:t>‹#›</a:t>
            </a:fld>
            <a:endParaRPr lang="en-US" dirty="0"/>
          </a:p>
        </p:txBody>
      </p:sp>
    </p:spTree>
    <p:extLst>
      <p:ext uri="{BB962C8B-B14F-4D97-AF65-F5344CB8AC3E}">
        <p14:creationId xmlns:p14="http://schemas.microsoft.com/office/powerpoint/2010/main" val="3961487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26C1C5-FE16-4334-B2CE-6E14152A805E}"/>
              </a:ext>
            </a:extLst>
          </p:cNvPr>
          <p:cNvSpPr>
            <a:spLocks noGrp="1"/>
          </p:cNvSpPr>
          <p:nvPr>
            <p:ph type="title"/>
          </p:nvPr>
        </p:nvSpPr>
        <p:spPr>
          <a:xfrm>
            <a:off x="314037" y="228601"/>
            <a:ext cx="13189527" cy="150230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59FE8901-EFD1-440F-841B-77938232DFB1}"/>
              </a:ext>
            </a:extLst>
          </p:cNvPr>
          <p:cNvSpPr>
            <a:spLocks noGrp="1"/>
          </p:cNvSpPr>
          <p:nvPr>
            <p:ph type="body" idx="1"/>
          </p:nvPr>
        </p:nvSpPr>
        <p:spPr>
          <a:xfrm>
            <a:off x="314037" y="2368296"/>
            <a:ext cx="13189527" cy="4805502"/>
          </a:xfrm>
          <a:prstGeom prst="rect">
            <a:avLst/>
          </a:prstGeom>
        </p:spPr>
        <p:txBody>
          <a:bodyPr vert="horz" lIns="91440" tIns="45720" rIns="91440" bIns="45720" rtlCol="0">
            <a:noAutofit/>
          </a:bodyPr>
          <a:lstStyle/>
          <a:p>
            <a:pPr marL="228600" lvl="0" indent="-228600" algn="l" defTabSz="914400" rtl="0" eaLnBrk="1" latinLnBrk="0" hangingPunct="1">
              <a:lnSpc>
                <a:spcPct val="90000"/>
              </a:lnSpc>
              <a:spcBef>
                <a:spcPts val="1000"/>
              </a:spcBef>
              <a:buFont typeface="Arial" panose="020B0604020202020204" pitchFamily="34" charset="0"/>
              <a:buChar char="•"/>
            </a:pPr>
            <a:r>
              <a:rPr lang="en-US"/>
              <a:t>Click to edit Master text styles</a:t>
            </a:r>
          </a:p>
          <a:p>
            <a:pPr marL="228600" lvl="1" indent="-228600" algn="l" defTabSz="914400" rtl="0" eaLnBrk="1" latinLnBrk="0" hangingPunct="1">
              <a:lnSpc>
                <a:spcPct val="90000"/>
              </a:lnSpc>
              <a:spcBef>
                <a:spcPts val="1000"/>
              </a:spcBef>
              <a:buFont typeface="Arial" panose="020B0604020202020204" pitchFamily="34" charset="0"/>
              <a:buChar char="•"/>
            </a:pPr>
            <a:r>
              <a:rPr lang="en-US"/>
              <a:t>Second level</a:t>
            </a:r>
          </a:p>
          <a:p>
            <a:pPr marL="228600" lvl="2" indent="-228600" algn="l" defTabSz="914400" rtl="0" eaLnBrk="1" latinLnBrk="0" hangingPunct="1">
              <a:lnSpc>
                <a:spcPct val="90000"/>
              </a:lnSpc>
              <a:spcBef>
                <a:spcPts val="1000"/>
              </a:spcBef>
              <a:buFont typeface="Arial" panose="020B0604020202020204" pitchFamily="34" charset="0"/>
              <a:buChar char="•"/>
            </a:pPr>
            <a:r>
              <a:rPr lang="en-US"/>
              <a:t>Third level</a:t>
            </a:r>
          </a:p>
          <a:p>
            <a:pPr marL="228600" lvl="3" indent="-228600" algn="l" defTabSz="914400" rtl="0" eaLnBrk="1" latinLnBrk="0" hangingPunct="1">
              <a:lnSpc>
                <a:spcPct val="90000"/>
              </a:lnSpc>
              <a:spcBef>
                <a:spcPts val="1000"/>
              </a:spcBef>
              <a:buFont typeface="Arial" panose="020B0604020202020204" pitchFamily="34" charset="0"/>
              <a:buChar char="•"/>
            </a:pPr>
            <a:r>
              <a:rPr lang="en-US"/>
              <a:t>Fourth level</a:t>
            </a:r>
          </a:p>
          <a:p>
            <a:pPr marL="228600" lvl="4" indent="-228600" algn="l" defTabSz="914400" rtl="0" eaLnBrk="1" latinLnBrk="0" hangingPunct="1">
              <a:lnSpc>
                <a:spcPct val="90000"/>
              </a:lnSpc>
              <a:spcBef>
                <a:spcPts val="1000"/>
              </a:spcBef>
              <a:buFont typeface="Arial" panose="020B0604020202020204" pitchFamily="34" charset="0"/>
              <a:buChar char="•"/>
            </a:pPr>
            <a:r>
              <a:rPr lang="en-US"/>
              <a:t>Fifth level</a:t>
            </a:r>
          </a:p>
        </p:txBody>
      </p:sp>
    </p:spTree>
    <p:extLst>
      <p:ext uri="{BB962C8B-B14F-4D97-AF65-F5344CB8AC3E}">
        <p14:creationId xmlns:p14="http://schemas.microsoft.com/office/powerpoint/2010/main" val="884428154"/>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4" r:id="rId3"/>
    <p:sldLayoutId id="2147483654" r:id="rId4"/>
    <p:sldLayoutId id="2147483653" r:id="rId5"/>
    <p:sldLayoutId id="2147483655" r:id="rId6"/>
    <p:sldLayoutId id="2147483662" r:id="rId7"/>
    <p:sldLayoutId id="2147483663" r:id="rId8"/>
    <p:sldLayoutId id="2147483665" r:id="rId9"/>
    <p:sldLayoutId id="2147483666" r:id="rId10"/>
    <p:sldLayoutId id="2147483667" r:id="rId11"/>
    <p:sldLayoutId id="2147483668" r:id="rId12"/>
    <p:sldLayoutId id="2147483669" r:id="rId13"/>
  </p:sldLayoutIdLst>
  <p:hf hdr="0" ftr="0" dt="0"/>
  <p:txStyles>
    <p:titleStyle>
      <a:lvl1pPr algn="l" defTabSz="45043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112608" indent="-112608" algn="l" defTabSz="450430" rtl="0" eaLnBrk="1" latinLnBrk="0" hangingPunct="1">
        <a:lnSpc>
          <a:spcPct val="100000"/>
        </a:lnSpc>
        <a:spcBef>
          <a:spcPts val="0"/>
        </a:spcBef>
        <a:buFont typeface="Arial" panose="020B0604020202020204" pitchFamily="34" charset="0"/>
        <a:buChar char="•"/>
        <a:defRPr lang="en-US" sz="2800" kern="1200" dirty="0" smtClean="0">
          <a:solidFill>
            <a:schemeClr val="tx2"/>
          </a:solidFill>
          <a:latin typeface="+mn-lt"/>
          <a:ea typeface="+mn-ea"/>
          <a:cs typeface="+mn-cs"/>
        </a:defRPr>
      </a:lvl1pPr>
      <a:lvl2pPr marL="800100" indent="-342900" algn="l" defTabSz="450430" rtl="0" eaLnBrk="1" latinLnBrk="0" hangingPunct="1">
        <a:lnSpc>
          <a:spcPct val="100000"/>
        </a:lnSpc>
        <a:spcBef>
          <a:spcPts val="0"/>
        </a:spcBef>
        <a:buFont typeface="Arial" panose="020B0604020202020204" pitchFamily="34" charset="0"/>
        <a:buChar char="•"/>
        <a:defRPr lang="en-US" sz="2400" kern="1200" dirty="0" smtClean="0">
          <a:solidFill>
            <a:schemeClr val="tx2"/>
          </a:solidFill>
          <a:latin typeface="+mn-lt"/>
          <a:ea typeface="+mn-ea"/>
          <a:cs typeface="+mn-cs"/>
        </a:defRPr>
      </a:lvl2pPr>
      <a:lvl3pPr marL="1257300" indent="-342900" algn="l" defTabSz="450430" rtl="0" eaLnBrk="1" latinLnBrk="0" hangingPunct="1">
        <a:lnSpc>
          <a:spcPct val="100000"/>
        </a:lnSpc>
        <a:spcBef>
          <a:spcPts val="0"/>
        </a:spcBef>
        <a:buFont typeface="Arial" panose="020B0604020202020204" pitchFamily="34" charset="0"/>
        <a:buChar char="•"/>
        <a:defRPr lang="en-US" sz="2000" kern="1200" dirty="0" smtClean="0">
          <a:solidFill>
            <a:schemeClr val="tx2"/>
          </a:solidFill>
          <a:latin typeface="+mn-lt"/>
          <a:ea typeface="+mn-ea"/>
          <a:cs typeface="+mn-cs"/>
        </a:defRPr>
      </a:lvl3pPr>
      <a:lvl4pPr marL="1657350" indent="-285750" algn="l" defTabSz="450430" rtl="0" eaLnBrk="1" latinLnBrk="0" hangingPunct="1">
        <a:lnSpc>
          <a:spcPct val="100000"/>
        </a:lnSpc>
        <a:spcBef>
          <a:spcPts val="0"/>
        </a:spcBef>
        <a:buFont typeface="Arial" panose="020B0604020202020204" pitchFamily="34" charset="0"/>
        <a:buChar char="•"/>
        <a:defRPr lang="en-US" sz="1800" kern="1200" dirty="0" smtClean="0">
          <a:solidFill>
            <a:schemeClr val="tx2"/>
          </a:solidFill>
          <a:latin typeface="+mn-lt"/>
          <a:ea typeface="+mn-ea"/>
          <a:cs typeface="+mn-cs"/>
        </a:defRPr>
      </a:lvl4pPr>
      <a:lvl5pPr marL="2114550" indent="-285750" algn="l" defTabSz="450430" rtl="0" eaLnBrk="1" latinLnBrk="0" hangingPunct="1">
        <a:lnSpc>
          <a:spcPct val="100000"/>
        </a:lnSpc>
        <a:spcBef>
          <a:spcPts val="0"/>
        </a:spcBef>
        <a:buFont typeface="Arial" panose="020B0604020202020204" pitchFamily="34" charset="0"/>
        <a:buChar char="•"/>
        <a:defRPr lang="en-US" sz="1800" kern="1200" dirty="0">
          <a:solidFill>
            <a:schemeClr val="tx2"/>
          </a:solidFill>
          <a:latin typeface="+mn-lt"/>
          <a:ea typeface="+mn-ea"/>
          <a:cs typeface="+mn-cs"/>
        </a:defRPr>
      </a:lvl5pPr>
      <a:lvl6pPr marL="1238683"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6pPr>
      <a:lvl7pPr marL="1463898"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7pPr>
      <a:lvl8pPr marL="1689113"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8pPr>
      <a:lvl9pPr marL="1914328"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9pPr>
    </p:bodyStyle>
    <p:otherStyle>
      <a:defPPr>
        <a:defRPr lang="en-US"/>
      </a:defPPr>
      <a:lvl1pPr marL="0" algn="l" defTabSz="450430" rtl="0" eaLnBrk="1" latinLnBrk="0" hangingPunct="1">
        <a:defRPr sz="887" kern="1200">
          <a:solidFill>
            <a:schemeClr val="tx1"/>
          </a:solidFill>
          <a:latin typeface="+mn-lt"/>
          <a:ea typeface="+mn-ea"/>
          <a:cs typeface="+mn-cs"/>
        </a:defRPr>
      </a:lvl1pPr>
      <a:lvl2pPr marL="225215" algn="l" defTabSz="450430" rtl="0" eaLnBrk="1" latinLnBrk="0" hangingPunct="1">
        <a:defRPr sz="887" kern="1200">
          <a:solidFill>
            <a:schemeClr val="tx1"/>
          </a:solidFill>
          <a:latin typeface="+mn-lt"/>
          <a:ea typeface="+mn-ea"/>
          <a:cs typeface="+mn-cs"/>
        </a:defRPr>
      </a:lvl2pPr>
      <a:lvl3pPr marL="450430" algn="l" defTabSz="450430" rtl="0" eaLnBrk="1" latinLnBrk="0" hangingPunct="1">
        <a:defRPr sz="887" kern="1200">
          <a:solidFill>
            <a:schemeClr val="tx1"/>
          </a:solidFill>
          <a:latin typeface="+mn-lt"/>
          <a:ea typeface="+mn-ea"/>
          <a:cs typeface="+mn-cs"/>
        </a:defRPr>
      </a:lvl3pPr>
      <a:lvl4pPr marL="675645" algn="l" defTabSz="450430" rtl="0" eaLnBrk="1" latinLnBrk="0" hangingPunct="1">
        <a:defRPr sz="887" kern="1200">
          <a:solidFill>
            <a:schemeClr val="tx1"/>
          </a:solidFill>
          <a:latin typeface="+mn-lt"/>
          <a:ea typeface="+mn-ea"/>
          <a:cs typeface="+mn-cs"/>
        </a:defRPr>
      </a:lvl4pPr>
      <a:lvl5pPr marL="900860" algn="l" defTabSz="450430" rtl="0" eaLnBrk="1" latinLnBrk="0" hangingPunct="1">
        <a:defRPr sz="887" kern="1200">
          <a:solidFill>
            <a:schemeClr val="tx1"/>
          </a:solidFill>
          <a:latin typeface="+mn-lt"/>
          <a:ea typeface="+mn-ea"/>
          <a:cs typeface="+mn-cs"/>
        </a:defRPr>
      </a:lvl5pPr>
      <a:lvl6pPr marL="1126075" algn="l" defTabSz="450430" rtl="0" eaLnBrk="1" latinLnBrk="0" hangingPunct="1">
        <a:defRPr sz="887" kern="1200">
          <a:solidFill>
            <a:schemeClr val="tx1"/>
          </a:solidFill>
          <a:latin typeface="+mn-lt"/>
          <a:ea typeface="+mn-ea"/>
          <a:cs typeface="+mn-cs"/>
        </a:defRPr>
      </a:lvl6pPr>
      <a:lvl7pPr marL="1351290" algn="l" defTabSz="450430" rtl="0" eaLnBrk="1" latinLnBrk="0" hangingPunct="1">
        <a:defRPr sz="887" kern="1200">
          <a:solidFill>
            <a:schemeClr val="tx1"/>
          </a:solidFill>
          <a:latin typeface="+mn-lt"/>
          <a:ea typeface="+mn-ea"/>
          <a:cs typeface="+mn-cs"/>
        </a:defRPr>
      </a:lvl7pPr>
      <a:lvl8pPr marL="1576505" algn="l" defTabSz="450430" rtl="0" eaLnBrk="1" latinLnBrk="0" hangingPunct="1">
        <a:defRPr sz="887" kern="1200">
          <a:solidFill>
            <a:schemeClr val="tx1"/>
          </a:solidFill>
          <a:latin typeface="+mn-lt"/>
          <a:ea typeface="+mn-ea"/>
          <a:cs typeface="+mn-cs"/>
        </a:defRPr>
      </a:lvl8pPr>
      <a:lvl9pPr marL="1801720" algn="l" defTabSz="450430" rtl="0" eaLnBrk="1" latinLnBrk="0" hangingPunct="1">
        <a:defRPr sz="88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hyperlink" Target="https://www.urbandisplacement.org/maps/housing-precarity-risk-model/"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hyperlink" Target="https://www.huduser.gov/portal/datasets/qct.html" TargetMode="External"/><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AB2BD-10DC-6311-19C6-D22101ADE758}"/>
              </a:ext>
            </a:extLst>
          </p:cNvPr>
          <p:cNvSpPr>
            <a:spLocks noGrp="1"/>
          </p:cNvSpPr>
          <p:nvPr>
            <p:ph type="title"/>
          </p:nvPr>
        </p:nvSpPr>
        <p:spPr>
          <a:xfrm>
            <a:off x="358898" y="450275"/>
            <a:ext cx="13099803" cy="1004454"/>
          </a:xfrm>
        </p:spPr>
        <p:txBody>
          <a:bodyPr/>
          <a:lstStyle/>
          <a:p>
            <a:r>
              <a:rPr lang="en-US" sz="2800"/>
              <a:t>Program Outline</a:t>
            </a:r>
            <a:br>
              <a:rPr lang="en-US" sz="2800"/>
            </a:br>
            <a:r>
              <a:rPr lang="en-US" sz="2400"/>
              <a:t>Building An Ecosystem  </a:t>
            </a:r>
            <a:endParaRPr lang="en-US" sz="2800"/>
          </a:p>
        </p:txBody>
      </p:sp>
      <p:sp>
        <p:nvSpPr>
          <p:cNvPr id="3" name="Content Placeholder 2">
            <a:extLst>
              <a:ext uri="{FF2B5EF4-FFF2-40B4-BE49-F238E27FC236}">
                <a16:creationId xmlns:a16="http://schemas.microsoft.com/office/drawing/2014/main" id="{295C7CFC-0A2E-604B-D891-6AE303DFDB30}"/>
              </a:ext>
            </a:extLst>
          </p:cNvPr>
          <p:cNvSpPr>
            <a:spLocks noGrp="1"/>
          </p:cNvSpPr>
          <p:nvPr>
            <p:ph sz="quarter" idx="10"/>
          </p:nvPr>
        </p:nvSpPr>
        <p:spPr>
          <a:xfrm>
            <a:off x="314326" y="1787236"/>
            <a:ext cx="7977620" cy="5250873"/>
          </a:xfrm>
        </p:spPr>
        <p:txBody>
          <a:bodyPr/>
          <a:lstStyle/>
          <a:p>
            <a:pPr marL="0" indent="0">
              <a:buNone/>
            </a:pPr>
            <a:endParaRPr lang="en-US" sz="2000" i="1"/>
          </a:p>
          <a:p>
            <a:r>
              <a:rPr lang="en-US" sz="1800" b="1"/>
              <a:t>Small Business Support </a:t>
            </a:r>
          </a:p>
          <a:p>
            <a:pPr lvl="1"/>
            <a:r>
              <a:rPr lang="en-US" sz="1600"/>
              <a:t>Micro-enterprises</a:t>
            </a:r>
          </a:p>
          <a:p>
            <a:pPr lvl="1"/>
            <a:r>
              <a:rPr lang="en-US" sz="1600"/>
              <a:t>Up to $5,000 per business for qualified expenditure.</a:t>
            </a:r>
          </a:p>
          <a:p>
            <a:r>
              <a:rPr lang="en-US" sz="1800" b="1"/>
              <a:t>6 Month Cohorts </a:t>
            </a:r>
          </a:p>
          <a:p>
            <a:pPr lvl="1"/>
            <a:r>
              <a:rPr lang="en-US" sz="1600"/>
              <a:t>Multiple areas of support (including score, SBA, lift etc.)</a:t>
            </a:r>
          </a:p>
          <a:p>
            <a:pPr lvl="1"/>
            <a:r>
              <a:rPr lang="en-US" sz="1600"/>
              <a:t>Entrepreneurial managed / supported</a:t>
            </a:r>
          </a:p>
          <a:p>
            <a:pPr lvl="1"/>
            <a:r>
              <a:rPr lang="en-US" sz="1600"/>
              <a:t>Foundational support </a:t>
            </a:r>
          </a:p>
          <a:p>
            <a:r>
              <a:rPr lang="en-US" sz="1800" b="1"/>
              <a:t>Targeted Areas  </a:t>
            </a:r>
          </a:p>
          <a:p>
            <a:pPr lvl="1"/>
            <a:r>
              <a:rPr lang="en-US" sz="1600"/>
              <a:t>Park Row &amp; New York </a:t>
            </a:r>
          </a:p>
          <a:p>
            <a:pPr lvl="1"/>
            <a:r>
              <a:rPr lang="en-US" sz="1600"/>
              <a:t>Felder and Sandford</a:t>
            </a:r>
          </a:p>
          <a:p>
            <a:pPr lvl="1"/>
            <a:r>
              <a:rPr lang="en-US" sz="1600"/>
              <a:t>International Corridor </a:t>
            </a:r>
          </a:p>
          <a:p>
            <a:r>
              <a:rPr lang="en-US" sz="1800" b="1"/>
              <a:t>Administration </a:t>
            </a:r>
          </a:p>
          <a:p>
            <a:pPr lvl="1"/>
            <a:r>
              <a:rPr lang="en-US" sz="1600"/>
              <a:t>Public / Private Partnership </a:t>
            </a:r>
          </a:p>
          <a:p>
            <a:pPr lvl="1"/>
            <a:r>
              <a:rPr lang="en-US" sz="1600"/>
              <a:t>RFP /  Non-Profit administrator </a:t>
            </a:r>
          </a:p>
          <a:p>
            <a:pPr lvl="1"/>
            <a:r>
              <a:rPr lang="en-US" sz="1600"/>
              <a:t>Up to $10,000 Admin </a:t>
            </a:r>
          </a:p>
          <a:p>
            <a:r>
              <a:rPr lang="en-US" sz="1800" b="1"/>
              <a:t>Criteria </a:t>
            </a:r>
          </a:p>
          <a:p>
            <a:pPr lvl="1"/>
            <a:r>
              <a:rPr lang="en-US" sz="1600"/>
              <a:t>Located in targeted area, proof of equity, mentorship requirements, etc.</a:t>
            </a:r>
          </a:p>
          <a:p>
            <a:pPr lvl="1"/>
            <a:r>
              <a:rPr lang="en-US" sz="1600"/>
              <a:t>100% participation </a:t>
            </a:r>
          </a:p>
          <a:p>
            <a:pPr lvl="1"/>
            <a:r>
              <a:rPr lang="en-US" sz="1600"/>
              <a:t>Other</a:t>
            </a:r>
            <a:endParaRPr lang="en-US" sz="1800"/>
          </a:p>
        </p:txBody>
      </p:sp>
      <p:pic>
        <p:nvPicPr>
          <p:cNvPr id="9" name="Picture 8">
            <a:extLst>
              <a:ext uri="{FF2B5EF4-FFF2-40B4-BE49-F238E27FC236}">
                <a16:creationId xmlns:a16="http://schemas.microsoft.com/office/drawing/2014/main" id="{EBAB8F01-023F-859A-D5C5-88342A03C4E0}"/>
              </a:ext>
            </a:extLst>
          </p:cNvPr>
          <p:cNvPicPr>
            <a:picLocks noChangeAspect="1"/>
          </p:cNvPicPr>
          <p:nvPr/>
        </p:nvPicPr>
        <p:blipFill>
          <a:blip r:embed="rId3"/>
          <a:stretch>
            <a:fillRect/>
          </a:stretch>
        </p:blipFill>
        <p:spPr>
          <a:xfrm>
            <a:off x="7699136" y="2113005"/>
            <a:ext cx="5635998" cy="3546389"/>
          </a:xfrm>
          <a:prstGeom prst="rect">
            <a:avLst/>
          </a:prstGeom>
        </p:spPr>
      </p:pic>
    </p:spTree>
    <p:extLst>
      <p:ext uri="{BB962C8B-B14F-4D97-AF65-F5344CB8AC3E}">
        <p14:creationId xmlns:p14="http://schemas.microsoft.com/office/powerpoint/2010/main" val="3413417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9F1E6-6545-B4A7-C79A-062F9A9FD1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055D04-7176-CA28-242F-ECD9DE0A95B6}"/>
              </a:ext>
            </a:extLst>
          </p:cNvPr>
          <p:cNvSpPr>
            <a:spLocks noGrp="1"/>
          </p:cNvSpPr>
          <p:nvPr>
            <p:ph type="title"/>
          </p:nvPr>
        </p:nvSpPr>
        <p:spPr/>
        <p:txBody>
          <a:bodyPr>
            <a:normAutofit/>
          </a:bodyPr>
          <a:lstStyle/>
          <a:p>
            <a:r>
              <a:rPr lang="en-US" dirty="0"/>
              <a:t>Brooks Redevelopment</a:t>
            </a:r>
          </a:p>
        </p:txBody>
      </p:sp>
      <p:sp>
        <p:nvSpPr>
          <p:cNvPr id="5" name="Slide Number Placeholder 4">
            <a:extLst>
              <a:ext uri="{FF2B5EF4-FFF2-40B4-BE49-F238E27FC236}">
                <a16:creationId xmlns:a16="http://schemas.microsoft.com/office/drawing/2014/main" id="{617153F7-834D-24C1-C375-793D0B629A17}"/>
              </a:ext>
            </a:extLst>
          </p:cNvPr>
          <p:cNvSpPr>
            <a:spLocks noGrp="1"/>
          </p:cNvSpPr>
          <p:nvPr>
            <p:ph type="sldNum" sz="quarter" idx="12"/>
          </p:nvPr>
        </p:nvSpPr>
        <p:spPr/>
        <p:txBody>
          <a:bodyPr/>
          <a:lstStyle/>
          <a:p>
            <a:fld id="{DC173454-E1BF-C34D-81F5-7B18A1147FA8}" type="slidenum">
              <a:rPr lang="en-US" smtClean="0"/>
              <a:t>10</a:t>
            </a:fld>
            <a:endParaRPr lang="en-US"/>
          </a:p>
        </p:txBody>
      </p:sp>
      <p:pic>
        <p:nvPicPr>
          <p:cNvPr id="2050" name="Picture 2" descr="Hangar 9 - Brooks">
            <a:extLst>
              <a:ext uri="{FF2B5EF4-FFF2-40B4-BE49-F238E27FC236}">
                <a16:creationId xmlns:a16="http://schemas.microsoft.com/office/drawing/2014/main" id="{37985A41-2F2C-781E-712A-4120726D28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080" y="1727200"/>
            <a:ext cx="6839712" cy="45598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rooks redevelopment draws $1B in total investment over 22 years">
            <a:extLst>
              <a:ext uri="{FF2B5EF4-FFF2-40B4-BE49-F238E27FC236}">
                <a16:creationId xmlns:a16="http://schemas.microsoft.com/office/drawing/2014/main" id="{E4090B19-05F5-8DAF-BC91-EFCB18D471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 y="1727200"/>
            <a:ext cx="6102773" cy="4577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794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A2C08-4BEB-E9A9-DA6F-81EE892B64FA}"/>
            </a:ext>
          </a:extLst>
        </p:cNvPr>
        <p:cNvGrpSpPr/>
        <p:nvPr/>
      </p:nvGrpSpPr>
      <p:grpSpPr>
        <a:xfrm>
          <a:off x="0" y="0"/>
          <a:ext cx="0" cy="0"/>
          <a:chOff x="0" y="0"/>
          <a:chExt cx="0" cy="0"/>
        </a:xfrm>
      </p:grpSpPr>
      <p:sp>
        <p:nvSpPr>
          <p:cNvPr id="60" name="Slide Number Placeholder 3">
            <a:extLst>
              <a:ext uri="{FF2B5EF4-FFF2-40B4-BE49-F238E27FC236}">
                <a16:creationId xmlns:a16="http://schemas.microsoft.com/office/drawing/2014/main" id="{3E335738-B3F7-5F35-B4A0-389E4CBFF76D}"/>
              </a:ext>
            </a:extLst>
          </p:cNvPr>
          <p:cNvSpPr txBox="1">
            <a:spLocks/>
          </p:cNvSpPr>
          <p:nvPr/>
        </p:nvSpPr>
        <p:spPr>
          <a:xfrm>
            <a:off x="12365116" y="-76528"/>
            <a:ext cx="1151467" cy="4145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036263"/>
            <a:fld id="{0CFEC368-1D7A-4F81-ABF6-AE0E36BAF64C}" type="slidenum">
              <a:rPr lang="en-US" sz="2720">
                <a:solidFill>
                  <a:prstClr val="white"/>
                </a:solidFill>
                <a:latin typeface="Franklin Gothic Book" panose="020B0503020102020204"/>
              </a:rPr>
              <a:pPr algn="r" defTabSz="1036263"/>
              <a:t>11</a:t>
            </a:fld>
            <a:endParaRPr lang="en-US" sz="2720">
              <a:solidFill>
                <a:prstClr val="white"/>
              </a:solidFill>
              <a:latin typeface="Franklin Gothic Book" panose="020B0503020102020204"/>
            </a:endParaRPr>
          </a:p>
        </p:txBody>
      </p:sp>
      <p:sp>
        <p:nvSpPr>
          <p:cNvPr id="4" name="Title 3">
            <a:extLst>
              <a:ext uri="{FF2B5EF4-FFF2-40B4-BE49-F238E27FC236}">
                <a16:creationId xmlns:a16="http://schemas.microsoft.com/office/drawing/2014/main" id="{6508D39E-A136-88A7-4893-88CF974F6BCB}"/>
              </a:ext>
            </a:extLst>
          </p:cNvPr>
          <p:cNvSpPr>
            <a:spLocks noGrp="1"/>
          </p:cNvSpPr>
          <p:nvPr>
            <p:ph type="title"/>
          </p:nvPr>
        </p:nvSpPr>
        <p:spPr>
          <a:xfrm>
            <a:off x="628098" y="342473"/>
            <a:ext cx="12896427" cy="932632"/>
          </a:xfrm>
        </p:spPr>
        <p:txBody>
          <a:bodyPr>
            <a:noAutofit/>
          </a:bodyPr>
          <a:lstStyle/>
          <a:p>
            <a:r>
              <a:rPr lang="en-US" sz="4231" kern="0" dirty="0">
                <a:cs typeface="Lucida Sans Unicode" panose="020B0602030504020204" pitchFamily="34" charset="0"/>
              </a:rPr>
              <a:t>Texas A&amp;M San Antonio - V!DA</a:t>
            </a:r>
            <a:endParaRPr lang="en-US" sz="4231" dirty="0"/>
          </a:p>
        </p:txBody>
      </p:sp>
      <p:sp>
        <p:nvSpPr>
          <p:cNvPr id="11" name="Slide Number Placeholder 3">
            <a:extLst>
              <a:ext uri="{FF2B5EF4-FFF2-40B4-BE49-F238E27FC236}">
                <a16:creationId xmlns:a16="http://schemas.microsoft.com/office/drawing/2014/main" id="{AB408854-42F5-97A2-FCF5-C80BB5C03EE2}"/>
              </a:ext>
            </a:extLst>
          </p:cNvPr>
          <p:cNvSpPr txBox="1">
            <a:spLocks/>
          </p:cNvSpPr>
          <p:nvPr/>
        </p:nvSpPr>
        <p:spPr>
          <a:xfrm>
            <a:off x="12961401" y="7227967"/>
            <a:ext cx="275778" cy="37132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69087" rIns="69087"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06974"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Franklin Gothic Book"/>
                <a:ea typeface="Franklin Gothic Book"/>
                <a:cs typeface="Franklin Gothic Book"/>
                <a:sym typeface="Franklin Gothic Book"/>
              </a:defRPr>
            </a:lvl1pPr>
            <a:lvl2pPr marL="0" marR="0" indent="453388" algn="l" defTabSz="90697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14042"/>
                </a:solidFill>
                <a:effectLst/>
                <a:uFillTx/>
                <a:latin typeface="Franklin Gothic Book"/>
                <a:ea typeface="Franklin Gothic Book"/>
                <a:cs typeface="Franklin Gothic Book"/>
                <a:sym typeface="Franklin Gothic Book"/>
              </a:defRPr>
            </a:lvl2pPr>
            <a:lvl3pPr marL="0" marR="0" indent="906974" algn="l" defTabSz="90697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14042"/>
                </a:solidFill>
                <a:effectLst/>
                <a:uFillTx/>
                <a:latin typeface="Franklin Gothic Book"/>
                <a:ea typeface="Franklin Gothic Book"/>
                <a:cs typeface="Franklin Gothic Book"/>
                <a:sym typeface="Franklin Gothic Book"/>
              </a:defRPr>
            </a:lvl3pPr>
            <a:lvl4pPr marL="0" marR="0" indent="1360380" algn="l" defTabSz="90697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14042"/>
                </a:solidFill>
                <a:effectLst/>
                <a:uFillTx/>
                <a:latin typeface="Franklin Gothic Book"/>
                <a:ea typeface="Franklin Gothic Book"/>
                <a:cs typeface="Franklin Gothic Book"/>
                <a:sym typeface="Franklin Gothic Book"/>
              </a:defRPr>
            </a:lvl4pPr>
            <a:lvl5pPr marL="0" marR="0" indent="1813948" algn="l" defTabSz="90697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14042"/>
                </a:solidFill>
                <a:effectLst/>
                <a:uFillTx/>
                <a:latin typeface="Franklin Gothic Book"/>
                <a:ea typeface="Franklin Gothic Book"/>
                <a:cs typeface="Franklin Gothic Book"/>
                <a:sym typeface="Franklin Gothic Book"/>
              </a:defRPr>
            </a:lvl5pPr>
            <a:lvl6pPr marL="0" marR="0" indent="2267189" algn="l" defTabSz="90697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14042"/>
                </a:solidFill>
                <a:effectLst/>
                <a:uFillTx/>
                <a:latin typeface="Franklin Gothic Book"/>
                <a:ea typeface="Franklin Gothic Book"/>
                <a:cs typeface="Franklin Gothic Book"/>
                <a:sym typeface="Franklin Gothic Book"/>
              </a:defRPr>
            </a:lvl6pPr>
            <a:lvl7pPr marL="0" marR="0" indent="2720643" algn="l" defTabSz="90697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14042"/>
                </a:solidFill>
                <a:effectLst/>
                <a:uFillTx/>
                <a:latin typeface="Franklin Gothic Book"/>
                <a:ea typeface="Franklin Gothic Book"/>
                <a:cs typeface="Franklin Gothic Book"/>
                <a:sym typeface="Franklin Gothic Book"/>
              </a:defRPr>
            </a:lvl7pPr>
            <a:lvl8pPr marL="0" marR="0" indent="3174135" algn="l" defTabSz="90697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14042"/>
                </a:solidFill>
                <a:effectLst/>
                <a:uFillTx/>
                <a:latin typeface="Franklin Gothic Book"/>
                <a:ea typeface="Franklin Gothic Book"/>
                <a:cs typeface="Franklin Gothic Book"/>
                <a:sym typeface="Franklin Gothic Book"/>
              </a:defRPr>
            </a:lvl8pPr>
            <a:lvl9pPr marL="0" marR="0" indent="3627635" algn="l" defTabSz="90697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14042"/>
                </a:solidFill>
                <a:effectLst/>
                <a:uFillTx/>
                <a:latin typeface="Franklin Gothic Book"/>
                <a:ea typeface="Franklin Gothic Book"/>
                <a:cs typeface="Franklin Gothic Book"/>
                <a:sym typeface="Franklin Gothic Book"/>
              </a:defRPr>
            </a:lvl9pPr>
          </a:lstStyle>
          <a:p>
            <a:fld id="{86CB4B4D-7CA3-9044-876B-883B54F8677D}" type="slidenum">
              <a:rPr lang="en-US" sz="1813"/>
              <a:pPr/>
              <a:t>11</a:t>
            </a:fld>
            <a:endParaRPr lang="en-US" sz="1813"/>
          </a:p>
        </p:txBody>
      </p:sp>
      <p:pic>
        <p:nvPicPr>
          <p:cNvPr id="1026" name="Picture 2" descr="Options for Living in San Antonio">
            <a:extLst>
              <a:ext uri="{FF2B5EF4-FFF2-40B4-BE49-F238E27FC236}">
                <a16:creationId xmlns:a16="http://schemas.microsoft.com/office/drawing/2014/main" id="{C820D164-CFE1-4D12-99A3-73194C1B1A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 y="1813561"/>
            <a:ext cx="6822440" cy="45574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s Arcos at Vida housing project breaks ground in San Antonio">
            <a:extLst>
              <a:ext uri="{FF2B5EF4-FFF2-40B4-BE49-F238E27FC236}">
                <a16:creationId xmlns:a16="http://schemas.microsoft.com/office/drawing/2014/main" id="{0A2E926A-8084-948F-0276-0DC21E07E5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6311" y="1381759"/>
            <a:ext cx="4236849" cy="31776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ew development near Texas A&amp;M-San Antonio to have space for housing,  retail, trail system">
            <a:extLst>
              <a:ext uri="{FF2B5EF4-FFF2-40B4-BE49-F238E27FC236}">
                <a16:creationId xmlns:a16="http://schemas.microsoft.com/office/drawing/2014/main" id="{0BED07B9-7922-C50D-3BD7-81CAA6DC33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3280" y="3886201"/>
            <a:ext cx="5233965" cy="3278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607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33405-F7AF-998A-49B3-41E65EAC08D0}"/>
              </a:ext>
            </a:extLst>
          </p:cNvPr>
          <p:cNvSpPr>
            <a:spLocks noGrp="1"/>
          </p:cNvSpPr>
          <p:nvPr>
            <p:ph type="title"/>
          </p:nvPr>
        </p:nvSpPr>
        <p:spPr/>
        <p:txBody>
          <a:bodyPr>
            <a:normAutofit/>
          </a:bodyPr>
          <a:lstStyle/>
          <a:p>
            <a:r>
              <a:rPr lang="en-US" dirty="0" err="1"/>
              <a:t>Hemisfair</a:t>
            </a:r>
            <a:r>
              <a:rPr lang="en-US" dirty="0"/>
              <a:t> </a:t>
            </a:r>
          </a:p>
        </p:txBody>
      </p:sp>
      <p:sp>
        <p:nvSpPr>
          <p:cNvPr id="5" name="Slide Number Placeholder 4">
            <a:extLst>
              <a:ext uri="{FF2B5EF4-FFF2-40B4-BE49-F238E27FC236}">
                <a16:creationId xmlns:a16="http://schemas.microsoft.com/office/drawing/2014/main" id="{8FD7D74B-898F-00C3-CDDB-2BE1A873365A}"/>
              </a:ext>
            </a:extLst>
          </p:cNvPr>
          <p:cNvSpPr>
            <a:spLocks noGrp="1"/>
          </p:cNvSpPr>
          <p:nvPr>
            <p:ph type="sldNum" sz="quarter" idx="12"/>
          </p:nvPr>
        </p:nvSpPr>
        <p:spPr/>
        <p:txBody>
          <a:bodyPr/>
          <a:lstStyle/>
          <a:p>
            <a:fld id="{DC173454-E1BF-C34D-81F5-7B18A1147FA8}" type="slidenum">
              <a:rPr lang="en-US" smtClean="0"/>
              <a:t>12</a:t>
            </a:fld>
            <a:endParaRPr lang="en-US"/>
          </a:p>
        </p:txBody>
      </p:sp>
      <p:pic>
        <p:nvPicPr>
          <p:cNvPr id="4098" name="Picture 2" descr="Civic Park – Hemisfair">
            <a:extLst>
              <a:ext uri="{FF2B5EF4-FFF2-40B4-BE49-F238E27FC236}">
                <a16:creationId xmlns:a16="http://schemas.microsoft.com/office/drawing/2014/main" id="{B7CC822E-54E8-6B06-6294-3AAEF57B2D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6080" y="1899946"/>
            <a:ext cx="6606540" cy="42319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tall tower in a city&#10;&#10;Description automatically generated with medium confidence">
            <a:extLst>
              <a:ext uri="{FF2B5EF4-FFF2-40B4-BE49-F238E27FC236}">
                <a16:creationId xmlns:a16="http://schemas.microsoft.com/office/drawing/2014/main" id="{97FD3EF9-7D75-8AC3-647C-8DA58FDB23A3}"/>
              </a:ext>
            </a:extLst>
          </p:cNvPr>
          <p:cNvPicPr>
            <a:picLocks noChangeAspect="1"/>
          </p:cNvPicPr>
          <p:nvPr/>
        </p:nvPicPr>
        <p:blipFill>
          <a:blip r:embed="rId3"/>
          <a:stretch>
            <a:fillRect/>
          </a:stretch>
        </p:blipFill>
        <p:spPr>
          <a:xfrm>
            <a:off x="172720" y="1899946"/>
            <a:ext cx="6328887" cy="4231966"/>
          </a:xfrm>
          <a:prstGeom prst="rect">
            <a:avLst/>
          </a:prstGeom>
        </p:spPr>
      </p:pic>
    </p:spTree>
    <p:extLst>
      <p:ext uri="{BB962C8B-B14F-4D97-AF65-F5344CB8AC3E}">
        <p14:creationId xmlns:p14="http://schemas.microsoft.com/office/powerpoint/2010/main" val="1659678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96077-0872-3A48-E65B-163FE73BFAF8}"/>
            </a:ext>
          </a:extLst>
        </p:cNvPr>
        <p:cNvGrpSpPr/>
        <p:nvPr/>
      </p:nvGrpSpPr>
      <p:grpSpPr>
        <a:xfrm>
          <a:off x="0" y="0"/>
          <a:ext cx="0" cy="0"/>
          <a:chOff x="0" y="0"/>
          <a:chExt cx="0" cy="0"/>
        </a:xfrm>
      </p:grpSpPr>
      <p:sp>
        <p:nvSpPr>
          <p:cNvPr id="60" name="Slide Number Placeholder 3">
            <a:extLst>
              <a:ext uri="{FF2B5EF4-FFF2-40B4-BE49-F238E27FC236}">
                <a16:creationId xmlns:a16="http://schemas.microsoft.com/office/drawing/2014/main" id="{108E8556-5BAC-EE59-835A-385391F5BC04}"/>
              </a:ext>
            </a:extLst>
          </p:cNvPr>
          <p:cNvSpPr txBox="1">
            <a:spLocks/>
          </p:cNvSpPr>
          <p:nvPr/>
        </p:nvSpPr>
        <p:spPr>
          <a:xfrm>
            <a:off x="12365116" y="-76528"/>
            <a:ext cx="1151467" cy="4145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036263"/>
            <a:fld id="{0CFEC368-1D7A-4F81-ABF6-AE0E36BAF64C}" type="slidenum">
              <a:rPr lang="en-US" sz="2720">
                <a:solidFill>
                  <a:prstClr val="white"/>
                </a:solidFill>
                <a:latin typeface="Franklin Gothic Book" panose="020B0503020102020204"/>
              </a:rPr>
              <a:pPr algn="r" defTabSz="1036263"/>
              <a:t>13</a:t>
            </a:fld>
            <a:endParaRPr lang="en-US" sz="2720">
              <a:solidFill>
                <a:prstClr val="white"/>
              </a:solidFill>
              <a:latin typeface="Franklin Gothic Book" panose="020B0503020102020204"/>
            </a:endParaRPr>
          </a:p>
        </p:txBody>
      </p:sp>
      <p:sp>
        <p:nvSpPr>
          <p:cNvPr id="4" name="Title 3">
            <a:extLst>
              <a:ext uri="{FF2B5EF4-FFF2-40B4-BE49-F238E27FC236}">
                <a16:creationId xmlns:a16="http://schemas.microsoft.com/office/drawing/2014/main" id="{7E355BCE-3480-3FEC-C0E1-9DEA409C42F8}"/>
              </a:ext>
            </a:extLst>
          </p:cNvPr>
          <p:cNvSpPr>
            <a:spLocks noGrp="1"/>
          </p:cNvSpPr>
          <p:nvPr>
            <p:ph type="title"/>
          </p:nvPr>
        </p:nvSpPr>
        <p:spPr>
          <a:xfrm>
            <a:off x="628098" y="342473"/>
            <a:ext cx="12896427" cy="932632"/>
          </a:xfrm>
        </p:spPr>
        <p:txBody>
          <a:bodyPr>
            <a:noAutofit/>
          </a:bodyPr>
          <a:lstStyle/>
          <a:p>
            <a:r>
              <a:rPr lang="en-US" sz="4231" kern="0" dirty="0">
                <a:cs typeface="Lucida Sans Unicode" panose="020B0602030504020204" pitchFamily="34" charset="0"/>
              </a:rPr>
              <a:t>Transit Oriented Development</a:t>
            </a:r>
            <a:endParaRPr lang="en-US" sz="4231" dirty="0"/>
          </a:p>
        </p:txBody>
      </p:sp>
      <p:sp>
        <p:nvSpPr>
          <p:cNvPr id="11" name="Slide Number Placeholder 3">
            <a:extLst>
              <a:ext uri="{FF2B5EF4-FFF2-40B4-BE49-F238E27FC236}">
                <a16:creationId xmlns:a16="http://schemas.microsoft.com/office/drawing/2014/main" id="{D7C5A081-6399-628D-2388-0DD24DE3D987}"/>
              </a:ext>
            </a:extLst>
          </p:cNvPr>
          <p:cNvSpPr txBox="1">
            <a:spLocks/>
          </p:cNvSpPr>
          <p:nvPr/>
        </p:nvSpPr>
        <p:spPr>
          <a:xfrm>
            <a:off x="12961401" y="7227967"/>
            <a:ext cx="275778" cy="37132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69087" rIns="69087"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06974"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Franklin Gothic Book"/>
                <a:ea typeface="Franklin Gothic Book"/>
                <a:cs typeface="Franklin Gothic Book"/>
                <a:sym typeface="Franklin Gothic Book"/>
              </a:defRPr>
            </a:lvl1pPr>
            <a:lvl2pPr marL="0" marR="0" indent="453388" algn="l" defTabSz="90697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14042"/>
                </a:solidFill>
                <a:effectLst/>
                <a:uFillTx/>
                <a:latin typeface="Franklin Gothic Book"/>
                <a:ea typeface="Franklin Gothic Book"/>
                <a:cs typeface="Franklin Gothic Book"/>
                <a:sym typeface="Franklin Gothic Book"/>
              </a:defRPr>
            </a:lvl2pPr>
            <a:lvl3pPr marL="0" marR="0" indent="906974" algn="l" defTabSz="90697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14042"/>
                </a:solidFill>
                <a:effectLst/>
                <a:uFillTx/>
                <a:latin typeface="Franklin Gothic Book"/>
                <a:ea typeface="Franklin Gothic Book"/>
                <a:cs typeface="Franklin Gothic Book"/>
                <a:sym typeface="Franklin Gothic Book"/>
              </a:defRPr>
            </a:lvl3pPr>
            <a:lvl4pPr marL="0" marR="0" indent="1360380" algn="l" defTabSz="90697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14042"/>
                </a:solidFill>
                <a:effectLst/>
                <a:uFillTx/>
                <a:latin typeface="Franklin Gothic Book"/>
                <a:ea typeface="Franklin Gothic Book"/>
                <a:cs typeface="Franklin Gothic Book"/>
                <a:sym typeface="Franklin Gothic Book"/>
              </a:defRPr>
            </a:lvl4pPr>
            <a:lvl5pPr marL="0" marR="0" indent="1813948" algn="l" defTabSz="90697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14042"/>
                </a:solidFill>
                <a:effectLst/>
                <a:uFillTx/>
                <a:latin typeface="Franklin Gothic Book"/>
                <a:ea typeface="Franklin Gothic Book"/>
                <a:cs typeface="Franklin Gothic Book"/>
                <a:sym typeface="Franklin Gothic Book"/>
              </a:defRPr>
            </a:lvl5pPr>
            <a:lvl6pPr marL="0" marR="0" indent="2267189" algn="l" defTabSz="90697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14042"/>
                </a:solidFill>
                <a:effectLst/>
                <a:uFillTx/>
                <a:latin typeface="Franklin Gothic Book"/>
                <a:ea typeface="Franklin Gothic Book"/>
                <a:cs typeface="Franklin Gothic Book"/>
                <a:sym typeface="Franklin Gothic Book"/>
              </a:defRPr>
            </a:lvl6pPr>
            <a:lvl7pPr marL="0" marR="0" indent="2720643" algn="l" defTabSz="90697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14042"/>
                </a:solidFill>
                <a:effectLst/>
                <a:uFillTx/>
                <a:latin typeface="Franklin Gothic Book"/>
                <a:ea typeface="Franklin Gothic Book"/>
                <a:cs typeface="Franklin Gothic Book"/>
                <a:sym typeface="Franklin Gothic Book"/>
              </a:defRPr>
            </a:lvl7pPr>
            <a:lvl8pPr marL="0" marR="0" indent="3174135" algn="l" defTabSz="90697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14042"/>
                </a:solidFill>
                <a:effectLst/>
                <a:uFillTx/>
                <a:latin typeface="Franklin Gothic Book"/>
                <a:ea typeface="Franklin Gothic Book"/>
                <a:cs typeface="Franklin Gothic Book"/>
                <a:sym typeface="Franklin Gothic Book"/>
              </a:defRPr>
            </a:lvl8pPr>
            <a:lvl9pPr marL="0" marR="0" indent="3627635" algn="l" defTabSz="90697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14042"/>
                </a:solidFill>
                <a:effectLst/>
                <a:uFillTx/>
                <a:latin typeface="Franklin Gothic Book"/>
                <a:ea typeface="Franklin Gothic Book"/>
                <a:cs typeface="Franklin Gothic Book"/>
                <a:sym typeface="Franklin Gothic Book"/>
              </a:defRPr>
            </a:lvl9pPr>
          </a:lstStyle>
          <a:p>
            <a:fld id="{86CB4B4D-7CA3-9044-876B-883B54F8677D}" type="slidenum">
              <a:rPr lang="en-US" sz="1813"/>
              <a:pPr/>
              <a:t>13</a:t>
            </a:fld>
            <a:endParaRPr lang="en-US" sz="1813"/>
          </a:p>
        </p:txBody>
      </p:sp>
      <p:pic>
        <p:nvPicPr>
          <p:cNvPr id="5122" name="Picture 2" descr="A rendering shows a  Green Line bus station near North Star Mall and Loop 410. ">
            <a:extLst>
              <a:ext uri="{FF2B5EF4-FFF2-40B4-BE49-F238E27FC236}">
                <a16:creationId xmlns:a16="http://schemas.microsoft.com/office/drawing/2014/main" id="{0618C70D-9C40-F424-5FB5-A433724BF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6827" y="2072640"/>
            <a:ext cx="7575745" cy="421203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The Greenline corridor route">
            <a:extLst>
              <a:ext uri="{FF2B5EF4-FFF2-40B4-BE49-F238E27FC236}">
                <a16:creationId xmlns:a16="http://schemas.microsoft.com/office/drawing/2014/main" id="{6470C7DC-1E09-360E-8481-764CDE4165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 y="1622848"/>
            <a:ext cx="5008880" cy="5008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643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968B7-67BB-B0FD-A93E-3BDEC383ECD9}"/>
              </a:ext>
            </a:extLst>
          </p:cNvPr>
          <p:cNvSpPr>
            <a:spLocks noGrp="1"/>
          </p:cNvSpPr>
          <p:nvPr>
            <p:ph type="title"/>
          </p:nvPr>
        </p:nvSpPr>
        <p:spPr/>
        <p:txBody>
          <a:bodyPr>
            <a:normAutofit/>
          </a:bodyPr>
          <a:lstStyle/>
          <a:p>
            <a:r>
              <a:rPr lang="en-US" dirty="0"/>
              <a:t>Permanent Supportive Housing</a:t>
            </a:r>
          </a:p>
        </p:txBody>
      </p:sp>
      <p:sp>
        <p:nvSpPr>
          <p:cNvPr id="5" name="Slide Number Placeholder 4">
            <a:extLst>
              <a:ext uri="{FF2B5EF4-FFF2-40B4-BE49-F238E27FC236}">
                <a16:creationId xmlns:a16="http://schemas.microsoft.com/office/drawing/2014/main" id="{C53068E6-FD0A-C90A-F7AF-BC968C20C8D6}"/>
              </a:ext>
            </a:extLst>
          </p:cNvPr>
          <p:cNvSpPr>
            <a:spLocks noGrp="1"/>
          </p:cNvSpPr>
          <p:nvPr>
            <p:ph type="sldNum" sz="quarter" idx="12"/>
          </p:nvPr>
        </p:nvSpPr>
        <p:spPr/>
        <p:txBody>
          <a:bodyPr/>
          <a:lstStyle/>
          <a:p>
            <a:fld id="{DC173454-E1BF-C34D-81F5-7B18A1147FA8}" type="slidenum">
              <a:rPr lang="en-US" smtClean="0"/>
              <a:t>14</a:t>
            </a:fld>
            <a:endParaRPr lang="en-US"/>
          </a:p>
        </p:txBody>
      </p:sp>
      <p:pic>
        <p:nvPicPr>
          <p:cNvPr id="6" name="Picture 5">
            <a:extLst>
              <a:ext uri="{FF2B5EF4-FFF2-40B4-BE49-F238E27FC236}">
                <a16:creationId xmlns:a16="http://schemas.microsoft.com/office/drawing/2014/main" id="{C9FD4B34-ADA4-1BE9-72AE-4266DAFFECDA}"/>
              </a:ext>
            </a:extLst>
          </p:cNvPr>
          <p:cNvPicPr>
            <a:picLocks noChangeAspect="1"/>
          </p:cNvPicPr>
          <p:nvPr/>
        </p:nvPicPr>
        <p:blipFill>
          <a:blip r:embed="rId2"/>
          <a:stretch>
            <a:fillRect/>
          </a:stretch>
        </p:blipFill>
        <p:spPr>
          <a:xfrm>
            <a:off x="3627120" y="1385477"/>
            <a:ext cx="6477000" cy="3220394"/>
          </a:xfrm>
          <a:prstGeom prst="rect">
            <a:avLst/>
          </a:prstGeom>
        </p:spPr>
      </p:pic>
      <p:pic>
        <p:nvPicPr>
          <p:cNvPr id="8" name="Picture 7" descr="A street with cars on it&#10;&#10;Description automatically generated with low confidence">
            <a:extLst>
              <a:ext uri="{FF2B5EF4-FFF2-40B4-BE49-F238E27FC236}">
                <a16:creationId xmlns:a16="http://schemas.microsoft.com/office/drawing/2014/main" id="{8435164A-E223-36D2-4F50-1C6198623AAD}"/>
              </a:ext>
            </a:extLst>
          </p:cNvPr>
          <p:cNvPicPr>
            <a:picLocks noChangeAspect="1"/>
          </p:cNvPicPr>
          <p:nvPr/>
        </p:nvPicPr>
        <p:blipFill>
          <a:blip r:embed="rId3"/>
          <a:stretch>
            <a:fillRect/>
          </a:stretch>
        </p:blipFill>
        <p:spPr>
          <a:xfrm>
            <a:off x="3195320" y="4673369"/>
            <a:ext cx="7817490" cy="2418080"/>
          </a:xfrm>
          <a:prstGeom prst="rect">
            <a:avLst/>
          </a:prstGeom>
        </p:spPr>
      </p:pic>
    </p:spTree>
    <p:extLst>
      <p:ext uri="{BB962C8B-B14F-4D97-AF65-F5344CB8AC3E}">
        <p14:creationId xmlns:p14="http://schemas.microsoft.com/office/powerpoint/2010/main" val="2863402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E5EC1-B734-6570-A81B-22723DD3BE81}"/>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0802DD55-4628-B017-D5A7-12852269F2E9}"/>
              </a:ext>
            </a:extLst>
          </p:cNvPr>
          <p:cNvSpPr/>
          <p:nvPr/>
        </p:nvSpPr>
        <p:spPr>
          <a:xfrm>
            <a:off x="460587" y="6304280"/>
            <a:ext cx="10726356" cy="1281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79" tIns="68589" rIns="137179" bIns="68589" rtlCol="0" anchor="ctr"/>
          <a:lstStyle/>
          <a:p>
            <a:r>
              <a:rPr lang="en-US" sz="2720" dirty="0">
                <a:solidFill>
                  <a:schemeClr val="bg1"/>
                </a:solidFill>
                <a:latin typeface="Arial" panose="020B0604020202020204" pitchFamily="34" charset="0"/>
                <a:cs typeface="Arial" panose="020B0604020202020204" pitchFamily="34" charset="0"/>
              </a:rPr>
              <a:t>Ian Benavidez, Deputy Director</a:t>
            </a:r>
          </a:p>
          <a:p>
            <a:endParaRPr lang="en-US" sz="1587" dirty="0">
              <a:solidFill>
                <a:schemeClr val="bg1"/>
              </a:solidFill>
              <a:cs typeface="Lao UI" panose="020B0502040204020203" pitchFamily="34" charset="0"/>
            </a:endParaRPr>
          </a:p>
        </p:txBody>
      </p:sp>
      <p:sp>
        <p:nvSpPr>
          <p:cNvPr id="2" name="Slide Number Placeholder 1">
            <a:extLst>
              <a:ext uri="{FF2B5EF4-FFF2-40B4-BE49-F238E27FC236}">
                <a16:creationId xmlns:a16="http://schemas.microsoft.com/office/drawing/2014/main" id="{68B36E6F-97D4-4EA6-7A68-6893A81B9CB2}"/>
              </a:ext>
            </a:extLst>
          </p:cNvPr>
          <p:cNvSpPr>
            <a:spLocks noGrp="1"/>
          </p:cNvSpPr>
          <p:nvPr>
            <p:ph type="sldNum" sz="quarter" idx="12"/>
          </p:nvPr>
        </p:nvSpPr>
        <p:spPr/>
        <p:txBody>
          <a:bodyPr/>
          <a:lstStyle/>
          <a:p>
            <a:fld id="{3B841BC1-AEBE-4984-A5BD-4B67CD214257}" type="slidenum">
              <a:rPr lang="en-US" smtClean="0"/>
              <a:t>15</a:t>
            </a:fld>
            <a:endParaRPr lang="en-US" dirty="0"/>
          </a:p>
        </p:txBody>
      </p:sp>
      <p:sp>
        <p:nvSpPr>
          <p:cNvPr id="7" name="Title 6">
            <a:extLst>
              <a:ext uri="{FF2B5EF4-FFF2-40B4-BE49-F238E27FC236}">
                <a16:creationId xmlns:a16="http://schemas.microsoft.com/office/drawing/2014/main" id="{5656AB8D-3543-A7C7-8C4C-04FAE58AC2A6}"/>
              </a:ext>
            </a:extLst>
          </p:cNvPr>
          <p:cNvSpPr>
            <a:spLocks noGrp="1"/>
          </p:cNvSpPr>
          <p:nvPr>
            <p:ph type="title"/>
          </p:nvPr>
        </p:nvSpPr>
        <p:spPr>
          <a:xfrm>
            <a:off x="-13380" y="3886201"/>
            <a:ext cx="12017420" cy="1623168"/>
          </a:xfrm>
          <a:solidFill>
            <a:srgbClr val="760006"/>
          </a:solidFill>
        </p:spPr>
        <p:txBody>
          <a:bodyPr/>
          <a:lstStyle/>
          <a:p>
            <a:r>
              <a:rPr lang="en-US" sz="4533" dirty="0">
                <a:latin typeface="Arial" panose="020B0604020202020204" pitchFamily="34" charset="0"/>
                <a:cs typeface="Arial" panose="020B0604020202020204" pitchFamily="34" charset="0"/>
              </a:rPr>
              <a:t>Chicken or the Egg:  Which Comes First?  </a:t>
            </a:r>
            <a:br>
              <a:rPr lang="en-US" sz="4533" dirty="0">
                <a:latin typeface="Arial" panose="020B0604020202020204" pitchFamily="34" charset="0"/>
                <a:cs typeface="Arial" panose="020B0604020202020204" pitchFamily="34" charset="0"/>
              </a:rPr>
            </a:br>
            <a:r>
              <a:rPr lang="en-US" sz="4533" dirty="0">
                <a:latin typeface="Arial" panose="020B0604020202020204" pitchFamily="34" charset="0"/>
                <a:cs typeface="Arial" panose="020B0604020202020204" pitchFamily="34" charset="0"/>
              </a:rPr>
              <a:t>Housing or Economic Development!</a:t>
            </a:r>
          </a:p>
        </p:txBody>
      </p:sp>
      <p:pic>
        <p:nvPicPr>
          <p:cNvPr id="4" name="Picture 3">
            <a:extLst>
              <a:ext uri="{FF2B5EF4-FFF2-40B4-BE49-F238E27FC236}">
                <a16:creationId xmlns:a16="http://schemas.microsoft.com/office/drawing/2014/main" id="{44CA40C1-C21F-A0A3-B7A7-CC8DF26EC5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587" y="2000746"/>
            <a:ext cx="4893733" cy="1453654"/>
          </a:xfrm>
          <a:prstGeom prst="rect">
            <a:avLst/>
          </a:prstGeom>
          <a:noFill/>
        </p:spPr>
      </p:pic>
    </p:spTree>
    <p:extLst>
      <p:ext uri="{BB962C8B-B14F-4D97-AF65-F5344CB8AC3E}">
        <p14:creationId xmlns:p14="http://schemas.microsoft.com/office/powerpoint/2010/main" val="4169745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B91F1-5D87-3DF4-A71E-3CC1DB00BE1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8D71A9F-4763-6049-86F0-E286727E63EA}"/>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id="{DB6C7866-5F0F-FB33-D8BA-B4F73D9E9C3D}"/>
              </a:ext>
            </a:extLst>
          </p:cNvPr>
          <p:cNvPicPr>
            <a:picLocks noGrp="1" noRot="1" noChangeAspect="1" noMove="1" noResize="1" noEditPoints="1" noAdjustHandles="1" noChangeArrowheads="1" noChangeShapeType="1" noCrop="1"/>
          </p:cNvPicPr>
          <p:nvPr/>
        </p:nvPicPr>
        <p:blipFill rotWithShape="1">
          <a:blip r:embed="rId2"/>
          <a:srcRect t="8496" b="578"/>
          <a:stretch/>
        </p:blipFill>
        <p:spPr>
          <a:xfrm>
            <a:off x="0" y="0"/>
            <a:ext cx="13817600" cy="7903873"/>
          </a:xfrm>
          <a:prstGeom prst="rect">
            <a:avLst/>
          </a:prstGeom>
        </p:spPr>
      </p:pic>
      <p:pic>
        <p:nvPicPr>
          <p:cNvPr id="9" name="Picture 8">
            <a:extLst>
              <a:ext uri="{FF2B5EF4-FFF2-40B4-BE49-F238E27FC236}">
                <a16:creationId xmlns:a16="http://schemas.microsoft.com/office/drawing/2014/main" id="{3026BF5B-F7BF-6640-EF8D-E88D0EE234E9}"/>
              </a:ext>
            </a:extLst>
          </p:cNvPr>
          <p:cNvPicPr>
            <a:picLocks noChangeAspect="1"/>
          </p:cNvPicPr>
          <p:nvPr/>
        </p:nvPicPr>
        <p:blipFill>
          <a:blip r:embed="rId3"/>
          <a:stretch>
            <a:fillRect/>
          </a:stretch>
        </p:blipFill>
        <p:spPr>
          <a:xfrm>
            <a:off x="2" y="6131859"/>
            <a:ext cx="4417005" cy="1772014"/>
          </a:xfrm>
          <a:prstGeom prst="rect">
            <a:avLst/>
          </a:prstGeom>
        </p:spPr>
      </p:pic>
      <p:sp>
        <p:nvSpPr>
          <p:cNvPr id="4" name="Oval 3">
            <a:extLst>
              <a:ext uri="{FF2B5EF4-FFF2-40B4-BE49-F238E27FC236}">
                <a16:creationId xmlns:a16="http://schemas.microsoft.com/office/drawing/2014/main" id="{C7A2F02F-A094-43CB-878C-230D53225948}"/>
              </a:ext>
            </a:extLst>
          </p:cNvPr>
          <p:cNvSpPr/>
          <p:nvPr/>
        </p:nvSpPr>
        <p:spPr>
          <a:xfrm>
            <a:off x="6702015" y="5615492"/>
            <a:ext cx="688490" cy="968189"/>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22">
              <a:defRPr/>
            </a:pPr>
            <a:endParaRPr lang="en-US" dirty="0">
              <a:solidFill>
                <a:prstClr val="white"/>
              </a:solidFill>
              <a:latin typeface="Segoe UI"/>
            </a:endParaRPr>
          </a:p>
        </p:txBody>
      </p:sp>
      <p:sp>
        <p:nvSpPr>
          <p:cNvPr id="5" name="Oval 4">
            <a:extLst>
              <a:ext uri="{FF2B5EF4-FFF2-40B4-BE49-F238E27FC236}">
                <a16:creationId xmlns:a16="http://schemas.microsoft.com/office/drawing/2014/main" id="{081C0599-6BBA-58E4-1D5B-B19589190165}"/>
              </a:ext>
            </a:extLst>
          </p:cNvPr>
          <p:cNvSpPr/>
          <p:nvPr/>
        </p:nvSpPr>
        <p:spPr>
          <a:xfrm>
            <a:off x="11751398" y="1490896"/>
            <a:ext cx="688490" cy="968189"/>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22">
              <a:defRPr/>
            </a:pPr>
            <a:endParaRPr lang="en-US" dirty="0">
              <a:solidFill>
                <a:prstClr val="white"/>
              </a:solidFill>
              <a:latin typeface="Segoe UI"/>
            </a:endParaRPr>
          </a:p>
        </p:txBody>
      </p:sp>
      <p:sp>
        <p:nvSpPr>
          <p:cNvPr id="6" name="Oval 5">
            <a:extLst>
              <a:ext uri="{FF2B5EF4-FFF2-40B4-BE49-F238E27FC236}">
                <a16:creationId xmlns:a16="http://schemas.microsoft.com/office/drawing/2014/main" id="{F53E834C-D958-1847-2D27-131D44F1FE2B}"/>
              </a:ext>
            </a:extLst>
          </p:cNvPr>
          <p:cNvSpPr/>
          <p:nvPr/>
        </p:nvSpPr>
        <p:spPr>
          <a:xfrm>
            <a:off x="7596692" y="0"/>
            <a:ext cx="1493521" cy="2011680"/>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22">
              <a:defRPr/>
            </a:pPr>
            <a:endParaRPr lang="en-US" dirty="0">
              <a:solidFill>
                <a:prstClr val="white"/>
              </a:solidFill>
              <a:latin typeface="Segoe UI"/>
            </a:endParaRPr>
          </a:p>
        </p:txBody>
      </p:sp>
      <p:pic>
        <p:nvPicPr>
          <p:cNvPr id="10" name="Picture 9">
            <a:extLst>
              <a:ext uri="{FF2B5EF4-FFF2-40B4-BE49-F238E27FC236}">
                <a16:creationId xmlns:a16="http://schemas.microsoft.com/office/drawing/2014/main" id="{C4D5F148-6814-4BD3-624D-4633C5395FBD}"/>
              </a:ext>
            </a:extLst>
          </p:cNvPr>
          <p:cNvPicPr>
            <a:picLocks noChangeAspect="1"/>
          </p:cNvPicPr>
          <p:nvPr/>
        </p:nvPicPr>
        <p:blipFill>
          <a:blip r:embed="rId4"/>
          <a:stretch>
            <a:fillRect/>
          </a:stretch>
        </p:blipFill>
        <p:spPr>
          <a:xfrm>
            <a:off x="9116508" y="4192486"/>
            <a:ext cx="4701092" cy="3711388"/>
          </a:xfrm>
          <a:prstGeom prst="rect">
            <a:avLst/>
          </a:prstGeom>
        </p:spPr>
      </p:pic>
      <p:pic>
        <p:nvPicPr>
          <p:cNvPr id="13" name="Picture 12">
            <a:extLst>
              <a:ext uri="{FF2B5EF4-FFF2-40B4-BE49-F238E27FC236}">
                <a16:creationId xmlns:a16="http://schemas.microsoft.com/office/drawing/2014/main" id="{9051C8E7-D70E-509E-F124-80F5D5224B14}"/>
              </a:ext>
            </a:extLst>
          </p:cNvPr>
          <p:cNvPicPr>
            <a:picLocks noChangeAspect="1"/>
          </p:cNvPicPr>
          <p:nvPr/>
        </p:nvPicPr>
        <p:blipFill rotWithShape="1">
          <a:blip r:embed="rId5"/>
          <a:srcRect b="61656"/>
          <a:stretch/>
        </p:blipFill>
        <p:spPr>
          <a:xfrm>
            <a:off x="314035" y="228602"/>
            <a:ext cx="3756526" cy="2353103"/>
          </a:xfrm>
          <a:prstGeom prst="rect">
            <a:avLst/>
          </a:prstGeom>
        </p:spPr>
      </p:pic>
      <p:pic>
        <p:nvPicPr>
          <p:cNvPr id="15" name="Picture 14">
            <a:extLst>
              <a:ext uri="{FF2B5EF4-FFF2-40B4-BE49-F238E27FC236}">
                <a16:creationId xmlns:a16="http://schemas.microsoft.com/office/drawing/2014/main" id="{7A8B38FA-167B-787A-78E6-B74696C24B4C}"/>
              </a:ext>
            </a:extLst>
          </p:cNvPr>
          <p:cNvPicPr>
            <a:picLocks noChangeAspect="1"/>
          </p:cNvPicPr>
          <p:nvPr/>
        </p:nvPicPr>
        <p:blipFill>
          <a:blip r:embed="rId6"/>
          <a:stretch>
            <a:fillRect/>
          </a:stretch>
        </p:blipFill>
        <p:spPr>
          <a:xfrm>
            <a:off x="12399249" y="3677168"/>
            <a:ext cx="676275" cy="266701"/>
          </a:xfrm>
          <a:prstGeom prst="rect">
            <a:avLst/>
          </a:prstGeom>
        </p:spPr>
      </p:pic>
    </p:spTree>
    <p:extLst>
      <p:ext uri="{BB962C8B-B14F-4D97-AF65-F5344CB8AC3E}">
        <p14:creationId xmlns:p14="http://schemas.microsoft.com/office/powerpoint/2010/main" val="439821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52470"/>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34DCF082-72A7-982F-7434-7E408EB32741}"/>
              </a:ext>
            </a:extLst>
          </p:cNvPr>
          <p:cNvCxnSpPr>
            <a:cxnSpLocks/>
          </p:cNvCxnSpPr>
          <p:nvPr/>
        </p:nvCxnSpPr>
        <p:spPr>
          <a:xfrm>
            <a:off x="4771893" y="1097491"/>
            <a:ext cx="2682809"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68D7870-0A15-9F00-99DA-8BFE610D3CD8}"/>
              </a:ext>
            </a:extLst>
          </p:cNvPr>
          <p:cNvSpPr txBox="1"/>
          <p:nvPr/>
        </p:nvSpPr>
        <p:spPr>
          <a:xfrm>
            <a:off x="4771894" y="1253354"/>
            <a:ext cx="8743634" cy="6057043"/>
          </a:xfrm>
          <a:prstGeom prst="rect">
            <a:avLst/>
          </a:prstGeom>
          <a:noFill/>
        </p:spPr>
        <p:txBody>
          <a:bodyPr wrap="square">
            <a:spAutoFit/>
          </a:bodyPr>
          <a:lstStyle/>
          <a:p>
            <a:pPr marL="323847" indent="-323847" defTabSz="1036314">
              <a:buFont typeface="Arial" panose="020B0604020202020204" pitchFamily="34" charset="0"/>
              <a:buChar char="•"/>
              <a:defRPr/>
            </a:pPr>
            <a:r>
              <a:rPr lang="en-US" sz="2040" dirty="0">
                <a:solidFill>
                  <a:prstClr val="white"/>
                </a:solidFill>
                <a:latin typeface="Segoe UI" panose="020B0502040204020203" pitchFamily="34" charset="0"/>
                <a:cs typeface="Segoe UI" panose="020B0502040204020203" pitchFamily="34" charset="0"/>
              </a:rPr>
              <a:t>#6 Hardest-Working Cities in the U.S. - WalletHub </a:t>
            </a:r>
          </a:p>
          <a:p>
            <a:pPr marL="323847" indent="-323847" defTabSz="1036314">
              <a:buFont typeface="Arial" panose="020B0604020202020204" pitchFamily="34" charset="0"/>
              <a:buChar char="•"/>
              <a:defRPr/>
            </a:pPr>
            <a:endParaRPr lang="en-US" sz="2040" dirty="0">
              <a:solidFill>
                <a:prstClr val="white"/>
              </a:solidFill>
              <a:latin typeface="Segoe UI" panose="020B0502040204020203" pitchFamily="34" charset="0"/>
              <a:cs typeface="Segoe UI" panose="020B0502040204020203" pitchFamily="34" charset="0"/>
            </a:endParaRPr>
          </a:p>
          <a:p>
            <a:pPr marL="323847" indent="-323847" defTabSz="1036314">
              <a:buFont typeface="Arial" panose="020B0604020202020204" pitchFamily="34" charset="0"/>
              <a:buChar char="•"/>
              <a:defRPr/>
            </a:pPr>
            <a:r>
              <a:rPr lang="en-US" sz="2040" dirty="0">
                <a:solidFill>
                  <a:prstClr val="white"/>
                </a:solidFill>
                <a:latin typeface="Segoe UI" panose="020B0502040204020203" pitchFamily="34" charset="0"/>
                <a:cs typeface="Segoe UI" panose="020B0502040204020203" pitchFamily="34" charset="0"/>
              </a:rPr>
              <a:t>Top 25 Best Places to Live in Texas - Better Homes HomeCity </a:t>
            </a:r>
          </a:p>
          <a:p>
            <a:pPr marL="323847" indent="-323847" defTabSz="1036314">
              <a:buFont typeface="Arial" panose="020B0604020202020204" pitchFamily="34" charset="0"/>
              <a:buChar char="•"/>
              <a:defRPr/>
            </a:pPr>
            <a:endParaRPr lang="en-US" sz="2040" dirty="0">
              <a:solidFill>
                <a:prstClr val="white"/>
              </a:solidFill>
              <a:latin typeface="Segoe UI" panose="020B0502040204020203" pitchFamily="34" charset="0"/>
              <a:cs typeface="Segoe UI" panose="020B0502040204020203" pitchFamily="34" charset="0"/>
            </a:endParaRPr>
          </a:p>
          <a:p>
            <a:pPr marL="323847" indent="-323847" defTabSz="1036314">
              <a:buFont typeface="Arial" panose="020B0604020202020204" pitchFamily="34" charset="0"/>
              <a:buChar char="•"/>
              <a:defRPr/>
            </a:pPr>
            <a:r>
              <a:rPr lang="en-US" sz="2040" dirty="0">
                <a:solidFill>
                  <a:prstClr val="white"/>
                </a:solidFill>
                <a:latin typeface="Segoe UI" panose="020B0502040204020203" pitchFamily="34" charset="0"/>
                <a:cs typeface="Segoe UI" panose="020B0502040204020203" pitchFamily="34" charset="0"/>
              </a:rPr>
              <a:t>#5 Most Diverse Cities in the U.S. - WalletHub </a:t>
            </a:r>
          </a:p>
          <a:p>
            <a:pPr marL="323847" indent="-323847" defTabSz="1036314">
              <a:buFont typeface="Arial" panose="020B0604020202020204" pitchFamily="34" charset="0"/>
              <a:buChar char="•"/>
              <a:defRPr/>
            </a:pPr>
            <a:endParaRPr lang="en-US" sz="2040" dirty="0">
              <a:solidFill>
                <a:prstClr val="white"/>
              </a:solidFill>
              <a:latin typeface="Segoe UI" panose="020B0502040204020203" pitchFamily="34" charset="0"/>
              <a:cs typeface="Segoe UI" panose="020B0502040204020203" pitchFamily="34" charset="0"/>
            </a:endParaRPr>
          </a:p>
          <a:p>
            <a:pPr marL="323847" indent="-323847" defTabSz="1036314">
              <a:buFont typeface="Arial" panose="020B0604020202020204" pitchFamily="34" charset="0"/>
              <a:buChar char="•"/>
              <a:defRPr/>
            </a:pPr>
            <a:r>
              <a:rPr lang="en-US" sz="2040" dirty="0">
                <a:solidFill>
                  <a:prstClr val="white"/>
                </a:solidFill>
                <a:latin typeface="Segoe UI" panose="020B0502040204020203" pitchFamily="34" charset="0"/>
                <a:cs typeface="Segoe UI" panose="020B0502040204020203" pitchFamily="34" charset="0"/>
              </a:rPr>
              <a:t>#3 Best Cities to Start a Business in the U.S. - LanternCredit.com </a:t>
            </a:r>
          </a:p>
          <a:p>
            <a:pPr marL="323847" indent="-323847" defTabSz="1036314">
              <a:buFont typeface="Arial" panose="020B0604020202020204" pitchFamily="34" charset="0"/>
              <a:buChar char="•"/>
              <a:defRPr/>
            </a:pPr>
            <a:endParaRPr lang="en-US" sz="2040" dirty="0">
              <a:solidFill>
                <a:prstClr val="white"/>
              </a:solidFill>
              <a:latin typeface="Segoe UI" panose="020B0502040204020203" pitchFamily="34" charset="0"/>
              <a:cs typeface="Segoe UI" panose="020B0502040204020203" pitchFamily="34" charset="0"/>
            </a:endParaRPr>
          </a:p>
          <a:p>
            <a:pPr marL="323847" indent="-323847" defTabSz="1036314">
              <a:buFont typeface="Arial" panose="020B0604020202020204" pitchFamily="34" charset="0"/>
              <a:buChar char="•"/>
              <a:defRPr/>
            </a:pPr>
            <a:r>
              <a:rPr lang="en-US" sz="2040" dirty="0">
                <a:solidFill>
                  <a:prstClr val="white"/>
                </a:solidFill>
                <a:latin typeface="Segoe UI" panose="020B0502040204020203" pitchFamily="34" charset="0"/>
                <a:cs typeface="Segoe UI" panose="020B0502040204020203" pitchFamily="34" charset="0"/>
              </a:rPr>
              <a:t>Top 25 Most Fiscally Sound Big Cities in U.S. - Financial State of the Cities (FSOC) surveys </a:t>
            </a:r>
          </a:p>
          <a:p>
            <a:pPr defTabSz="1036314">
              <a:defRPr/>
            </a:pPr>
            <a:r>
              <a:rPr lang="en-US" sz="2040" dirty="0">
                <a:solidFill>
                  <a:prstClr val="white"/>
                </a:solidFill>
                <a:latin typeface="Segoe UI" panose="020B0502040204020203" pitchFamily="34" charset="0"/>
                <a:cs typeface="Segoe UI" panose="020B0502040204020203" pitchFamily="34" charset="0"/>
              </a:rPr>
              <a:t> </a:t>
            </a:r>
          </a:p>
          <a:p>
            <a:pPr marL="323847" indent="-323847" defTabSz="1036314">
              <a:buFont typeface="Arial" panose="020B0604020202020204" pitchFamily="34" charset="0"/>
              <a:buChar char="•"/>
              <a:defRPr/>
            </a:pPr>
            <a:r>
              <a:rPr lang="en-US" sz="2040" dirty="0">
                <a:solidFill>
                  <a:prstClr val="white"/>
                </a:solidFill>
                <a:latin typeface="Segoe UI" panose="020B0502040204020203" pitchFamily="34" charset="0"/>
                <a:cs typeface="Segoe UI" panose="020B0502040204020203" pitchFamily="34" charset="0"/>
              </a:rPr>
              <a:t>Top 20 Best Cities to Do Business in Texas - HomeCity </a:t>
            </a:r>
          </a:p>
          <a:p>
            <a:pPr defTabSz="1036314">
              <a:defRPr/>
            </a:pPr>
            <a:endParaRPr lang="en-US" sz="2040" dirty="0">
              <a:solidFill>
                <a:prstClr val="white"/>
              </a:solidFill>
              <a:latin typeface="Segoe UI" panose="020B0502040204020203" pitchFamily="34" charset="0"/>
              <a:cs typeface="Segoe UI" panose="020B0502040204020203" pitchFamily="34" charset="0"/>
            </a:endParaRPr>
          </a:p>
          <a:p>
            <a:pPr marL="323847" indent="-323847" defTabSz="1036314">
              <a:buFont typeface="Arial" panose="020B0604020202020204" pitchFamily="34" charset="0"/>
              <a:buChar char="•"/>
              <a:defRPr/>
            </a:pPr>
            <a:r>
              <a:rPr lang="en-US" sz="2040" dirty="0">
                <a:solidFill>
                  <a:prstClr val="white"/>
                </a:solidFill>
                <a:latin typeface="Segoe UI" panose="020B0502040204020203" pitchFamily="34" charset="0"/>
                <a:cs typeface="Segoe UI" panose="020B0502040204020203" pitchFamily="34" charset="0"/>
              </a:rPr>
              <a:t>Arlington was the first city in Texas to earn the Gold “What Works Cities” Certification by Bloomberg Philanthropies. The City was also the first in Texas to achieve the Silver Certification. </a:t>
            </a:r>
          </a:p>
          <a:p>
            <a:pPr defTabSz="1036314">
              <a:defRPr/>
            </a:pPr>
            <a:endParaRPr lang="en-US" sz="2040" dirty="0">
              <a:solidFill>
                <a:prstClr val="white"/>
              </a:solidFill>
              <a:latin typeface="Segoe UI" panose="020B0502040204020203" pitchFamily="34" charset="0"/>
              <a:cs typeface="Segoe UI" panose="020B0502040204020203" pitchFamily="34" charset="0"/>
            </a:endParaRPr>
          </a:p>
          <a:p>
            <a:pPr marL="323847" indent="-323847" defTabSz="1036314">
              <a:buFont typeface="Arial" panose="020B0604020202020204" pitchFamily="34" charset="0"/>
              <a:buChar char="•"/>
              <a:defRPr/>
            </a:pPr>
            <a:r>
              <a:rPr lang="en-US" sz="2040" dirty="0">
                <a:solidFill>
                  <a:prstClr val="white"/>
                </a:solidFill>
                <a:latin typeface="Segoe UI" panose="020B0502040204020203" pitchFamily="34" charset="0"/>
                <a:cs typeface="Segoe UI" panose="020B0502040204020203" pitchFamily="34" charset="0"/>
              </a:rPr>
              <a:t>The City of Arlington has a AAA bond rating from Standard &amp; Poor’s and Fitch, as well as AA+ bond rating from Moody’s. </a:t>
            </a:r>
          </a:p>
        </p:txBody>
      </p:sp>
      <p:grpSp>
        <p:nvGrpSpPr>
          <p:cNvPr id="14" name="Group 13">
            <a:extLst>
              <a:ext uri="{FF2B5EF4-FFF2-40B4-BE49-F238E27FC236}">
                <a16:creationId xmlns:a16="http://schemas.microsoft.com/office/drawing/2014/main" id="{4F3D0AB4-31C4-644E-2516-347673C1A68E}"/>
              </a:ext>
            </a:extLst>
          </p:cNvPr>
          <p:cNvGrpSpPr/>
          <p:nvPr/>
        </p:nvGrpSpPr>
        <p:grpSpPr>
          <a:xfrm>
            <a:off x="-29465" y="0"/>
            <a:ext cx="4222946" cy="7772400"/>
            <a:chOff x="-45024" y="-8571"/>
            <a:chExt cx="3200329" cy="5480762"/>
          </a:xfrm>
        </p:grpSpPr>
        <p:pic>
          <p:nvPicPr>
            <p:cNvPr id="8" name="Picture 7">
              <a:extLst>
                <a:ext uri="{FF2B5EF4-FFF2-40B4-BE49-F238E27FC236}">
                  <a16:creationId xmlns:a16="http://schemas.microsoft.com/office/drawing/2014/main" id="{CBC103C7-E673-CC79-0B87-DDD371C18D34}"/>
                </a:ext>
              </a:extLst>
            </p:cNvPr>
            <p:cNvPicPr>
              <a:picLocks noChangeAspect="1"/>
            </p:cNvPicPr>
            <p:nvPr/>
          </p:nvPicPr>
          <p:blipFill>
            <a:blip r:embed="rId2"/>
            <a:stretch>
              <a:fillRect/>
            </a:stretch>
          </p:blipFill>
          <p:spPr>
            <a:xfrm>
              <a:off x="-22694" y="4131943"/>
              <a:ext cx="3146143" cy="1340248"/>
            </a:xfrm>
            <a:prstGeom prst="rect">
              <a:avLst/>
            </a:prstGeom>
          </p:spPr>
        </p:pic>
        <p:pic>
          <p:nvPicPr>
            <p:cNvPr id="10" name="Picture 9">
              <a:extLst>
                <a:ext uri="{FF2B5EF4-FFF2-40B4-BE49-F238E27FC236}">
                  <a16:creationId xmlns:a16="http://schemas.microsoft.com/office/drawing/2014/main" id="{B7773007-EF29-CD44-8C4A-7CD5166547CF}"/>
                </a:ext>
              </a:extLst>
            </p:cNvPr>
            <p:cNvPicPr>
              <a:picLocks noChangeAspect="1"/>
            </p:cNvPicPr>
            <p:nvPr/>
          </p:nvPicPr>
          <p:blipFill>
            <a:blip r:embed="rId3"/>
            <a:stretch>
              <a:fillRect/>
            </a:stretch>
          </p:blipFill>
          <p:spPr>
            <a:xfrm>
              <a:off x="-45024" y="2782330"/>
              <a:ext cx="3200329" cy="1340090"/>
            </a:xfrm>
            <a:prstGeom prst="rect">
              <a:avLst/>
            </a:prstGeom>
          </p:spPr>
        </p:pic>
        <p:pic>
          <p:nvPicPr>
            <p:cNvPr id="12" name="Picture 11">
              <a:extLst>
                <a:ext uri="{FF2B5EF4-FFF2-40B4-BE49-F238E27FC236}">
                  <a16:creationId xmlns:a16="http://schemas.microsoft.com/office/drawing/2014/main" id="{D5981370-023B-8F02-E076-1E526CAF31DB}"/>
                </a:ext>
              </a:extLst>
            </p:cNvPr>
            <p:cNvPicPr>
              <a:picLocks noChangeAspect="1"/>
            </p:cNvPicPr>
            <p:nvPr/>
          </p:nvPicPr>
          <p:blipFill rotWithShape="1">
            <a:blip r:embed="rId4"/>
            <a:srcRect l="2492" r="2181"/>
            <a:stretch/>
          </p:blipFill>
          <p:spPr>
            <a:xfrm>
              <a:off x="0" y="1335403"/>
              <a:ext cx="3132192" cy="1473598"/>
            </a:xfrm>
            <a:prstGeom prst="rect">
              <a:avLst/>
            </a:prstGeom>
          </p:spPr>
        </p:pic>
        <p:pic>
          <p:nvPicPr>
            <p:cNvPr id="13" name="Picture 12">
              <a:extLst>
                <a:ext uri="{FF2B5EF4-FFF2-40B4-BE49-F238E27FC236}">
                  <a16:creationId xmlns:a16="http://schemas.microsoft.com/office/drawing/2014/main" id="{89630623-3A6D-6F95-5727-C6A7A215700F}"/>
                </a:ext>
              </a:extLst>
            </p:cNvPr>
            <p:cNvPicPr>
              <a:picLocks noChangeAspect="1"/>
            </p:cNvPicPr>
            <p:nvPr/>
          </p:nvPicPr>
          <p:blipFill rotWithShape="1">
            <a:blip r:embed="rId5"/>
            <a:srcRect l="-304" t="953" r="304" b="16382"/>
            <a:stretch/>
          </p:blipFill>
          <p:spPr>
            <a:xfrm>
              <a:off x="-45024" y="-8571"/>
              <a:ext cx="3177999" cy="1335403"/>
            </a:xfrm>
            <a:prstGeom prst="rect">
              <a:avLst/>
            </a:prstGeom>
          </p:spPr>
        </p:pic>
      </p:grpSp>
      <p:sp>
        <p:nvSpPr>
          <p:cNvPr id="2" name="Text 0">
            <a:extLst>
              <a:ext uri="{FF2B5EF4-FFF2-40B4-BE49-F238E27FC236}">
                <a16:creationId xmlns:a16="http://schemas.microsoft.com/office/drawing/2014/main" id="{F90AC94E-ECC5-E7A8-E54F-12D9E032049A}"/>
              </a:ext>
            </a:extLst>
          </p:cNvPr>
          <p:cNvSpPr/>
          <p:nvPr/>
        </p:nvSpPr>
        <p:spPr>
          <a:xfrm>
            <a:off x="4531469" y="48009"/>
            <a:ext cx="11239239" cy="971550"/>
          </a:xfrm>
          <a:prstGeom prst="rect">
            <a:avLst/>
          </a:prstGeom>
          <a:noFill/>
          <a:ln/>
        </p:spPr>
        <p:txBody>
          <a:bodyPr wrap="square" lIns="0" tIns="0" rIns="0" bIns="0" rtlCol="0" anchor="ctr"/>
          <a:lstStyle/>
          <a:p>
            <a:pPr defTabSz="914422">
              <a:lnSpc>
                <a:spcPct val="110000"/>
              </a:lnSpc>
              <a:defRPr/>
            </a:pPr>
            <a:r>
              <a:rPr lang="en-US" sz="4801" dirty="0">
                <a:solidFill>
                  <a:srgbClr val="FFFFFF"/>
                </a:solidFill>
                <a:latin typeface="Oswald" pitchFamily="34" charset="0"/>
                <a:ea typeface="Oswald" pitchFamily="34" charset="-122"/>
                <a:cs typeface="Oswald" pitchFamily="34" charset="-120"/>
              </a:rPr>
              <a:t>City of Arlington Accolades</a:t>
            </a:r>
            <a:endParaRPr lang="en-US" sz="4801" dirty="0">
              <a:solidFill>
                <a:prstClr val="black"/>
              </a:solidFill>
              <a:latin typeface="Arial"/>
            </a:endParaRPr>
          </a:p>
        </p:txBody>
      </p:sp>
    </p:spTree>
    <p:extLst>
      <p:ext uri="{BB962C8B-B14F-4D97-AF65-F5344CB8AC3E}">
        <p14:creationId xmlns:p14="http://schemas.microsoft.com/office/powerpoint/2010/main" val="4251133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727" y="0"/>
            <a:ext cx="13814146" cy="777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36290">
              <a:defRPr/>
            </a:pPr>
            <a:endParaRPr lang="en-US" sz="2040" dirty="0">
              <a:solidFill>
                <a:prstClr val="white"/>
              </a:solidFill>
              <a:latin typeface="Calibri" panose="020F0502020204030204"/>
            </a:endParaRPr>
          </a:p>
        </p:txBody>
      </p:sp>
      <p:pic>
        <p:nvPicPr>
          <p:cNvPr id="3" name="Picture 2">
            <a:extLst>
              <a:ext uri="{FF2B5EF4-FFF2-40B4-BE49-F238E27FC236}">
                <a16:creationId xmlns:a16="http://schemas.microsoft.com/office/drawing/2014/main" id="{22348617-B3BB-2F36-DB91-87DB3704A152}"/>
              </a:ext>
            </a:extLst>
          </p:cNvPr>
          <p:cNvPicPr>
            <a:picLocks noChangeAspect="1"/>
          </p:cNvPicPr>
          <p:nvPr/>
        </p:nvPicPr>
        <p:blipFill>
          <a:blip r:embed="rId3"/>
          <a:srcRect t="19880" b="5134"/>
          <a:stretch/>
        </p:blipFill>
        <p:spPr>
          <a:xfrm>
            <a:off x="23" y="1453"/>
            <a:ext cx="13817577" cy="7770947"/>
          </a:xfrm>
          <a:prstGeom prst="rect">
            <a:avLst/>
          </a:prstGeom>
        </p:spPr>
      </p:pic>
    </p:spTree>
    <p:extLst>
      <p:ext uri="{BB962C8B-B14F-4D97-AF65-F5344CB8AC3E}">
        <p14:creationId xmlns:p14="http://schemas.microsoft.com/office/powerpoint/2010/main" val="8931911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727" y="0"/>
            <a:ext cx="13814146" cy="777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36290">
              <a:defRPr/>
            </a:pPr>
            <a:endParaRPr lang="en-US" sz="2040" dirty="0">
              <a:solidFill>
                <a:prstClr val="white"/>
              </a:solidFill>
              <a:latin typeface="Calibri" panose="020F0502020204030204"/>
            </a:endParaRPr>
          </a:p>
        </p:txBody>
      </p:sp>
      <p:pic>
        <p:nvPicPr>
          <p:cNvPr id="2" name="Picture 1">
            <a:extLst>
              <a:ext uri="{FF2B5EF4-FFF2-40B4-BE49-F238E27FC236}">
                <a16:creationId xmlns:a16="http://schemas.microsoft.com/office/drawing/2014/main" id="{17B5E468-4389-560D-7A04-A90C637145A8}"/>
              </a:ext>
            </a:extLst>
          </p:cNvPr>
          <p:cNvPicPr>
            <a:picLocks noChangeAspect="1"/>
          </p:cNvPicPr>
          <p:nvPr/>
        </p:nvPicPr>
        <p:blipFill>
          <a:blip r:embed="rId3"/>
          <a:srcRect t="15387" b="359"/>
          <a:stretch/>
        </p:blipFill>
        <p:spPr>
          <a:xfrm>
            <a:off x="23" y="1453"/>
            <a:ext cx="13817577" cy="7770947"/>
          </a:xfrm>
          <a:prstGeom prst="rect">
            <a:avLst/>
          </a:prstGeom>
        </p:spPr>
      </p:pic>
    </p:spTree>
    <p:extLst>
      <p:ext uri="{BB962C8B-B14F-4D97-AF65-F5344CB8AC3E}">
        <p14:creationId xmlns:p14="http://schemas.microsoft.com/office/powerpoint/2010/main" val="1879337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EE859-CA03-CD8F-BF09-7E69081442A3}"/>
              </a:ext>
            </a:extLst>
          </p:cNvPr>
          <p:cNvSpPr>
            <a:spLocks noGrp="1"/>
          </p:cNvSpPr>
          <p:nvPr>
            <p:ph type="title"/>
          </p:nvPr>
        </p:nvSpPr>
        <p:spPr>
          <a:xfrm>
            <a:off x="2230615" y="-9056"/>
            <a:ext cx="13189527" cy="1893938"/>
          </a:xfrm>
        </p:spPr>
        <p:txBody>
          <a:bodyPr/>
          <a:lstStyle/>
          <a:p>
            <a:br>
              <a:rPr lang="en-US" sz="4000" dirty="0"/>
            </a:br>
            <a:r>
              <a:rPr lang="en-US" sz="3600" dirty="0"/>
              <a:t>Addressing Poverty and Homelessness</a:t>
            </a:r>
          </a:p>
        </p:txBody>
      </p:sp>
      <p:sp>
        <p:nvSpPr>
          <p:cNvPr id="3" name="Content Placeholder 2">
            <a:extLst>
              <a:ext uri="{FF2B5EF4-FFF2-40B4-BE49-F238E27FC236}">
                <a16:creationId xmlns:a16="http://schemas.microsoft.com/office/drawing/2014/main" id="{FA799D0E-D47A-F6E5-59BD-996415A0555C}"/>
              </a:ext>
            </a:extLst>
          </p:cNvPr>
          <p:cNvSpPr>
            <a:spLocks noGrp="1"/>
          </p:cNvSpPr>
          <p:nvPr>
            <p:ph sz="quarter" idx="10"/>
          </p:nvPr>
        </p:nvSpPr>
        <p:spPr>
          <a:xfrm>
            <a:off x="190758" y="2343384"/>
            <a:ext cx="6485868" cy="5043536"/>
          </a:xfrm>
        </p:spPr>
        <p:txBody>
          <a:bodyPr/>
          <a:lstStyle/>
          <a:p>
            <a:pPr marL="0" indent="0">
              <a:buNone/>
            </a:pPr>
            <a:r>
              <a:rPr lang="en-US" sz="1600" b="1"/>
              <a:t>Introduction</a:t>
            </a:r>
          </a:p>
          <a:p>
            <a:r>
              <a:rPr lang="en-US" sz="1400"/>
              <a:t>The COVID-19 recession featured massive unemployment among low-wage workers, exacerbating already precarious housing conditions and putting millions more at risk of losing their homes. As the United States enters recovery and federal and local eviction moratoria near their end, it is unclear how many households will face eviction, displacement, or even homelessness. Therefore, it is important to understand who and where vulnerable groups live so that assistance can be directed appropriately. </a:t>
            </a:r>
          </a:p>
          <a:p>
            <a:endParaRPr lang="en-US" sz="1400"/>
          </a:p>
          <a:p>
            <a:r>
              <a:rPr lang="en-US" sz="1400"/>
              <a:t>To help understand the extent of housing precariousness in the U.S., the Urban Displacement Project was funded by C3.AI to build the </a:t>
            </a:r>
            <a:r>
              <a:rPr lang="en-US" sz="1400" u="sng"/>
              <a:t>Housing Precarity Risk Model </a:t>
            </a:r>
            <a:r>
              <a:rPr lang="en-US" sz="1400"/>
              <a:t>(HPRM). Precarity, defined as resilience to economic and environmental shocks (Pendall et al, 2012), is measured as a composite score of pre-pandemic low-income concentrations, low-income displacement and eviction lockout risk interacted with 2020 unemployment and COVID-19 infections. Our primary goal is to identify the most vulnerable neighborhoods (i.e. US Census tracts) that are in particularly urgent need of assistance and resources from local, state, and federal agencies. We also provide anti-displacement policy recommendations below. </a:t>
            </a:r>
          </a:p>
        </p:txBody>
      </p:sp>
      <p:sp>
        <p:nvSpPr>
          <p:cNvPr id="4" name="Content Placeholder 3">
            <a:extLst>
              <a:ext uri="{FF2B5EF4-FFF2-40B4-BE49-F238E27FC236}">
                <a16:creationId xmlns:a16="http://schemas.microsoft.com/office/drawing/2014/main" id="{ED4F69CC-9AD7-2D6E-1131-C1F2795CD5E3}"/>
              </a:ext>
            </a:extLst>
          </p:cNvPr>
          <p:cNvSpPr>
            <a:spLocks noGrp="1"/>
          </p:cNvSpPr>
          <p:nvPr>
            <p:ph sz="quarter" idx="11"/>
          </p:nvPr>
        </p:nvSpPr>
        <p:spPr>
          <a:xfrm>
            <a:off x="6958815" y="1903248"/>
            <a:ext cx="6485868" cy="5043536"/>
          </a:xfrm>
        </p:spPr>
        <p:txBody>
          <a:bodyPr/>
          <a:lstStyle/>
          <a:p>
            <a:pPr marL="0" indent="0">
              <a:buNone/>
            </a:pPr>
            <a:r>
              <a:rPr lang="en-US" sz="1600" b="1"/>
              <a:t>Factors to Consider</a:t>
            </a:r>
          </a:p>
          <a:p>
            <a:pPr marL="0" indent="0">
              <a:buNone/>
            </a:pPr>
            <a:endParaRPr lang="en-US" sz="1600" b="1"/>
          </a:p>
          <a:p>
            <a:r>
              <a:rPr lang="en-US" sz="1600"/>
              <a:t>Housing Precarity Risk: a composite score of eviction risk, displacement vulnerability, and pandemic unemployment.</a:t>
            </a:r>
          </a:p>
          <a:p>
            <a:r>
              <a:rPr lang="en-US" sz="1600"/>
              <a:t>Eviction Risk: composite score for the top variables that relate to eviction lockouts. This estimate does not account for eviction notices and filings and therefore is a conservative estimate of eviction risk.</a:t>
            </a:r>
          </a:p>
          <a:p>
            <a:r>
              <a:rPr lang="en-US" sz="1600"/>
              <a:t>Displacement Vulnerability: location of communities with predominantly low-income households and/or ongoing displacement. Predominantly low-income households are also susceptible to displacement depending on local housing markets. Also, low-income displacement often precedes gentrification.</a:t>
            </a:r>
          </a:p>
          <a:p>
            <a:r>
              <a:rPr lang="en-US" sz="1600"/>
              <a:t>2020 Unemployment: Estimated unemployment during the pandemic</a:t>
            </a:r>
          </a:p>
          <a:p>
            <a:r>
              <a:rPr lang="en-US" sz="1600"/>
              <a:t>Change in Unemployment from 2019 to 2020</a:t>
            </a:r>
          </a:p>
          <a:p>
            <a:r>
              <a:rPr lang="en-US" sz="1600"/>
              <a:t>Segregation: Neighborhood level typology showing which racial groups share of the population is greater than 10%.</a:t>
            </a:r>
          </a:p>
        </p:txBody>
      </p:sp>
      <p:sp>
        <p:nvSpPr>
          <p:cNvPr id="5" name="TextBox 4">
            <a:extLst>
              <a:ext uri="{FF2B5EF4-FFF2-40B4-BE49-F238E27FC236}">
                <a16:creationId xmlns:a16="http://schemas.microsoft.com/office/drawing/2014/main" id="{73BE5586-CFA8-E7B1-D82D-E34B6566ACD1}"/>
              </a:ext>
            </a:extLst>
          </p:cNvPr>
          <p:cNvSpPr txBox="1"/>
          <p:nvPr/>
        </p:nvSpPr>
        <p:spPr>
          <a:xfrm>
            <a:off x="153774" y="1887785"/>
            <a:ext cx="5210978" cy="461665"/>
          </a:xfrm>
          <a:prstGeom prst="rect">
            <a:avLst/>
          </a:prstGeom>
          <a:noFill/>
        </p:spPr>
        <p:txBody>
          <a:bodyPr wrap="none" rtlCol="0">
            <a:spAutoFit/>
          </a:bodyPr>
          <a:lstStyle/>
          <a:p>
            <a:r>
              <a:rPr lang="en-US" sz="2400" b="1">
                <a:solidFill>
                  <a:srgbClr val="004070"/>
                </a:solidFill>
              </a:rPr>
              <a:t>How do we decide the target areas</a:t>
            </a:r>
          </a:p>
        </p:txBody>
      </p:sp>
      <p:sp>
        <p:nvSpPr>
          <p:cNvPr id="6" name="TextBox 5">
            <a:hlinkClick r:id="rId3"/>
            <a:extLst>
              <a:ext uri="{FF2B5EF4-FFF2-40B4-BE49-F238E27FC236}">
                <a16:creationId xmlns:a16="http://schemas.microsoft.com/office/drawing/2014/main" id="{D86DCC3C-AAAD-D85F-FBED-DA1BF19E650C}"/>
              </a:ext>
            </a:extLst>
          </p:cNvPr>
          <p:cNvSpPr txBox="1"/>
          <p:nvPr/>
        </p:nvSpPr>
        <p:spPr>
          <a:xfrm>
            <a:off x="422932" y="6711455"/>
            <a:ext cx="6718044" cy="307777"/>
          </a:xfrm>
          <a:prstGeom prst="rect">
            <a:avLst/>
          </a:prstGeom>
          <a:noFill/>
        </p:spPr>
        <p:txBody>
          <a:bodyPr wrap="square" rtlCol="0">
            <a:spAutoFit/>
          </a:bodyPr>
          <a:lstStyle/>
          <a:p>
            <a:r>
              <a:rPr lang="en-US" sz="1400">
                <a:solidFill>
                  <a:schemeClr val="tx2">
                    <a:lumMod val="60000"/>
                    <a:lumOff val="40000"/>
                  </a:schemeClr>
                </a:solidFill>
                <a:hlinkClick r:id="rId3">
                  <a:extLst>
                    <a:ext uri="{A12FA001-AC4F-418D-AE19-62706E023703}">
                      <ahyp:hlinkClr xmlns:ahyp="http://schemas.microsoft.com/office/drawing/2018/hyperlinkcolor" val="tx"/>
                    </a:ext>
                  </a:extLst>
                </a:hlinkClick>
              </a:rPr>
              <a:t>Housing Precarity Risk Model – Urban Displacement</a:t>
            </a:r>
            <a:endParaRPr lang="en-US" sz="1400">
              <a:solidFill>
                <a:schemeClr val="tx2">
                  <a:lumMod val="60000"/>
                  <a:lumOff val="40000"/>
                </a:schemeClr>
              </a:solidFill>
            </a:endParaRPr>
          </a:p>
        </p:txBody>
      </p:sp>
      <p:pic>
        <p:nvPicPr>
          <p:cNvPr id="8" name="Picture 7">
            <a:extLst>
              <a:ext uri="{FF2B5EF4-FFF2-40B4-BE49-F238E27FC236}">
                <a16:creationId xmlns:a16="http://schemas.microsoft.com/office/drawing/2014/main" id="{AA926E04-88B5-1990-1CE4-CCF9DEFA670B}"/>
              </a:ext>
            </a:extLst>
          </p:cNvPr>
          <p:cNvPicPr>
            <a:picLocks noChangeAspect="1"/>
          </p:cNvPicPr>
          <p:nvPr/>
        </p:nvPicPr>
        <p:blipFill>
          <a:blip r:embed="rId4"/>
          <a:stretch>
            <a:fillRect/>
          </a:stretch>
        </p:blipFill>
        <p:spPr>
          <a:xfrm>
            <a:off x="132431" y="739447"/>
            <a:ext cx="1989315" cy="888119"/>
          </a:xfrm>
          <a:prstGeom prst="rect">
            <a:avLst/>
          </a:prstGeom>
        </p:spPr>
      </p:pic>
    </p:spTree>
    <p:extLst>
      <p:ext uri="{BB962C8B-B14F-4D97-AF65-F5344CB8AC3E}">
        <p14:creationId xmlns:p14="http://schemas.microsoft.com/office/powerpoint/2010/main" val="2251390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305AA4-0485-5547-3EC9-3528EB4D8C5E}"/>
              </a:ext>
            </a:extLst>
          </p:cNvPr>
          <p:cNvPicPr>
            <a:picLocks noChangeAspect="1"/>
          </p:cNvPicPr>
          <p:nvPr/>
        </p:nvPicPr>
        <p:blipFill>
          <a:blip r:embed="rId2"/>
          <a:stretch>
            <a:fillRect/>
          </a:stretch>
        </p:blipFill>
        <p:spPr>
          <a:xfrm>
            <a:off x="3319025" y="848481"/>
            <a:ext cx="6512010" cy="6769357"/>
          </a:xfrm>
          <a:prstGeom prst="rect">
            <a:avLst/>
          </a:prstGeom>
        </p:spPr>
      </p:pic>
    </p:spTree>
    <p:extLst>
      <p:ext uri="{BB962C8B-B14F-4D97-AF65-F5344CB8AC3E}">
        <p14:creationId xmlns:p14="http://schemas.microsoft.com/office/powerpoint/2010/main" val="639106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neighborhood&#10;&#10;Description automatically generated">
            <a:extLst>
              <a:ext uri="{FF2B5EF4-FFF2-40B4-BE49-F238E27FC236}">
                <a16:creationId xmlns:a16="http://schemas.microsoft.com/office/drawing/2014/main" id="{7AD758BD-09DE-F76E-C228-31D688DD76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418" y="296362"/>
            <a:ext cx="8766764" cy="7179677"/>
          </a:xfrm>
          <a:prstGeom prst="rect">
            <a:avLst/>
          </a:prstGeom>
        </p:spPr>
      </p:pic>
    </p:spTree>
    <p:extLst>
      <p:ext uri="{BB962C8B-B14F-4D97-AF65-F5344CB8AC3E}">
        <p14:creationId xmlns:p14="http://schemas.microsoft.com/office/powerpoint/2010/main" val="3207789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AB2BD-10DC-6311-19C6-D22101ADE758}"/>
              </a:ext>
            </a:extLst>
          </p:cNvPr>
          <p:cNvSpPr>
            <a:spLocks noGrp="1"/>
          </p:cNvSpPr>
          <p:nvPr>
            <p:ph type="title"/>
          </p:nvPr>
        </p:nvSpPr>
        <p:spPr>
          <a:xfrm>
            <a:off x="403761" y="228601"/>
            <a:ext cx="13099803" cy="1502305"/>
          </a:xfrm>
        </p:spPr>
        <p:txBody>
          <a:bodyPr/>
          <a:lstStyle/>
          <a:p>
            <a:r>
              <a:rPr lang="en-US" sz="2800"/>
              <a:t>PRECARITY</a:t>
            </a:r>
          </a:p>
        </p:txBody>
      </p:sp>
      <p:sp>
        <p:nvSpPr>
          <p:cNvPr id="3" name="Content Placeholder 2">
            <a:extLst>
              <a:ext uri="{FF2B5EF4-FFF2-40B4-BE49-F238E27FC236}">
                <a16:creationId xmlns:a16="http://schemas.microsoft.com/office/drawing/2014/main" id="{295C7CFC-0A2E-604B-D891-6AE303DFDB30}"/>
              </a:ext>
            </a:extLst>
          </p:cNvPr>
          <p:cNvSpPr>
            <a:spLocks noGrp="1"/>
          </p:cNvSpPr>
          <p:nvPr>
            <p:ph sz="quarter" idx="10"/>
          </p:nvPr>
        </p:nvSpPr>
        <p:spPr>
          <a:xfrm>
            <a:off x="314325" y="1730906"/>
            <a:ext cx="8094569" cy="5369549"/>
          </a:xfrm>
        </p:spPr>
        <p:txBody>
          <a:bodyPr/>
          <a:lstStyle/>
          <a:p>
            <a:pPr marL="0" indent="0">
              <a:spcAft>
                <a:spcPts val="1200"/>
              </a:spcAft>
              <a:buNone/>
            </a:pPr>
            <a:r>
              <a:rPr lang="en-US" sz="2400" i="1"/>
              <a:t>Holistic Approach – We decide</a:t>
            </a:r>
          </a:p>
          <a:p>
            <a:r>
              <a:rPr lang="en-US" sz="2000" b="1"/>
              <a:t>Employment / Entrepreneurship</a:t>
            </a:r>
          </a:p>
          <a:p>
            <a:pPr lvl="1"/>
            <a:r>
              <a:rPr lang="en-US" sz="1600"/>
              <a:t>INCOME INSECURITY</a:t>
            </a:r>
          </a:p>
          <a:p>
            <a:pPr lvl="1"/>
            <a:r>
              <a:rPr lang="en-US" sz="1600"/>
              <a:t>EMPLOYMENT INSECURITY</a:t>
            </a:r>
          </a:p>
          <a:p>
            <a:r>
              <a:rPr lang="en-US" sz="2000" b="1"/>
              <a:t>Training</a:t>
            </a:r>
          </a:p>
          <a:p>
            <a:pPr lvl="1"/>
            <a:r>
              <a:rPr lang="en-US" sz="1600"/>
              <a:t>EDUCATION</a:t>
            </a:r>
          </a:p>
          <a:p>
            <a:pPr lvl="1"/>
            <a:r>
              <a:rPr lang="en-US" sz="1600"/>
              <a:t>TECHNICAL SKILLS</a:t>
            </a:r>
          </a:p>
          <a:p>
            <a:r>
              <a:rPr lang="en-US" sz="2000" b="1"/>
              <a:t>Incentives</a:t>
            </a:r>
          </a:p>
          <a:p>
            <a:pPr lvl="1"/>
            <a:r>
              <a:rPr lang="en-US" sz="1600"/>
              <a:t>CDBG</a:t>
            </a:r>
          </a:p>
          <a:p>
            <a:pPr lvl="1"/>
            <a:r>
              <a:rPr lang="en-US" sz="1600"/>
              <a:t>TIRZ</a:t>
            </a:r>
          </a:p>
          <a:p>
            <a:pPr lvl="1"/>
            <a:r>
              <a:rPr lang="en-US" sz="1600"/>
              <a:t>EDC / CITY</a:t>
            </a:r>
          </a:p>
          <a:p>
            <a:r>
              <a:rPr lang="en-US" sz="2000" b="1"/>
              <a:t>Housing</a:t>
            </a:r>
            <a:endParaRPr lang="en-US" sz="1800"/>
          </a:p>
          <a:p>
            <a:pPr lvl="1"/>
            <a:r>
              <a:rPr lang="en-US" sz="1600"/>
              <a:t>AFFORDABLE</a:t>
            </a:r>
          </a:p>
          <a:p>
            <a:pPr lvl="1"/>
            <a:r>
              <a:rPr lang="en-US" sz="1600"/>
              <a:t>ACCESSIBLE  </a:t>
            </a:r>
          </a:p>
          <a:p>
            <a:r>
              <a:rPr lang="en-US" sz="2000" b="1"/>
              <a:t>Transportation </a:t>
            </a:r>
          </a:p>
          <a:p>
            <a:pPr lvl="1"/>
            <a:r>
              <a:rPr lang="en-US" sz="1600"/>
              <a:t>MOBILITY</a:t>
            </a:r>
          </a:p>
          <a:p>
            <a:pPr lvl="1"/>
            <a:r>
              <a:rPr lang="en-US" sz="1600"/>
              <a:t>MASS TRANSIT OPTION</a:t>
            </a:r>
          </a:p>
          <a:p>
            <a:pPr lvl="1"/>
            <a:r>
              <a:rPr lang="en-US" sz="1600"/>
              <a:t>JOB ACCESSIBILTY</a:t>
            </a:r>
            <a:endParaRPr lang="en-US" sz="1800"/>
          </a:p>
        </p:txBody>
      </p:sp>
      <p:sp>
        <p:nvSpPr>
          <p:cNvPr id="5" name="Content Placeholder 2">
            <a:extLst>
              <a:ext uri="{FF2B5EF4-FFF2-40B4-BE49-F238E27FC236}">
                <a16:creationId xmlns:a16="http://schemas.microsoft.com/office/drawing/2014/main" id="{CA4757B0-1EDE-9A6F-7483-64EE791D12E3}"/>
              </a:ext>
            </a:extLst>
          </p:cNvPr>
          <p:cNvSpPr txBox="1">
            <a:spLocks/>
          </p:cNvSpPr>
          <p:nvPr/>
        </p:nvSpPr>
        <p:spPr>
          <a:xfrm>
            <a:off x="8915441" y="3222887"/>
            <a:ext cx="4587834" cy="2458306"/>
          </a:xfrm>
          <a:prstGeom prst="rect">
            <a:avLst/>
          </a:prstGeom>
        </p:spPr>
        <p:txBody>
          <a:bodyPr vert="horz" lIns="91440" tIns="45720" rIns="91440" bIns="45720" rtlCol="0">
            <a:noAutofit/>
          </a:bodyPr>
          <a:lstStyle>
            <a:lvl1pPr marL="347472" indent="-347472" algn="l" defTabSz="450430" rtl="0" eaLnBrk="1" latinLnBrk="0" hangingPunct="1">
              <a:lnSpc>
                <a:spcPct val="100000"/>
              </a:lnSpc>
              <a:spcBef>
                <a:spcPts val="0"/>
              </a:spcBef>
              <a:buFont typeface="Wingdings" panose="05000000000000000000" pitchFamily="2" charset="2"/>
              <a:buChar char="§"/>
              <a:defRPr lang="en-US" sz="2800" kern="1200">
                <a:solidFill>
                  <a:schemeClr val="tx2"/>
                </a:solidFill>
                <a:latin typeface="+mn-lt"/>
                <a:ea typeface="+mn-ea"/>
                <a:cs typeface="+mn-cs"/>
              </a:defRPr>
            </a:lvl1pPr>
            <a:lvl2pPr marL="800100" indent="-342900" algn="l" defTabSz="450430" rtl="0" eaLnBrk="1" latinLnBrk="0" hangingPunct="1">
              <a:lnSpc>
                <a:spcPct val="100000"/>
              </a:lnSpc>
              <a:spcBef>
                <a:spcPts val="0"/>
              </a:spcBef>
              <a:buFont typeface="Wingdings" panose="05000000000000000000" pitchFamily="2" charset="2"/>
              <a:buChar char="§"/>
              <a:defRPr lang="en-US" sz="2400" kern="1200">
                <a:solidFill>
                  <a:schemeClr val="tx2"/>
                </a:solidFill>
                <a:latin typeface="+mn-lt"/>
                <a:ea typeface="+mn-ea"/>
                <a:cs typeface="+mn-cs"/>
              </a:defRPr>
            </a:lvl2pPr>
            <a:lvl3pPr marL="1257300" indent="-342900" algn="l" defTabSz="450430" rtl="0" eaLnBrk="1" latinLnBrk="0" hangingPunct="1">
              <a:lnSpc>
                <a:spcPct val="100000"/>
              </a:lnSpc>
              <a:spcBef>
                <a:spcPts val="0"/>
              </a:spcBef>
              <a:buFont typeface="Wingdings" panose="05000000000000000000" pitchFamily="2" charset="2"/>
              <a:buChar char="§"/>
              <a:defRPr lang="en-US" sz="2000" kern="1200">
                <a:solidFill>
                  <a:schemeClr val="tx2"/>
                </a:solidFill>
                <a:latin typeface="+mn-lt"/>
                <a:ea typeface="+mn-ea"/>
                <a:cs typeface="+mn-cs"/>
              </a:defRPr>
            </a:lvl3pPr>
            <a:lvl4pPr marL="1657350" indent="-285750" algn="l" defTabSz="450430" rtl="0" eaLnBrk="1" latinLnBrk="0" hangingPunct="1">
              <a:lnSpc>
                <a:spcPct val="100000"/>
              </a:lnSpc>
              <a:spcBef>
                <a:spcPts val="0"/>
              </a:spcBef>
              <a:buFont typeface="Wingdings" panose="05000000000000000000" pitchFamily="2" charset="2"/>
              <a:buChar char="§"/>
              <a:defRPr lang="en-US" sz="1800" kern="1200">
                <a:solidFill>
                  <a:schemeClr val="tx2"/>
                </a:solidFill>
                <a:latin typeface="+mn-lt"/>
                <a:ea typeface="+mn-ea"/>
                <a:cs typeface="+mn-cs"/>
              </a:defRPr>
            </a:lvl4pPr>
            <a:lvl5pPr marL="2114550" indent="-285750" algn="l" defTabSz="450430" rtl="0" eaLnBrk="1" latinLnBrk="0" hangingPunct="1">
              <a:lnSpc>
                <a:spcPct val="100000"/>
              </a:lnSpc>
              <a:spcBef>
                <a:spcPts val="0"/>
              </a:spcBef>
              <a:buFont typeface="Wingdings" panose="05000000000000000000" pitchFamily="2" charset="2"/>
              <a:buChar char="§"/>
              <a:defRPr lang="en-US" sz="1800" kern="1200">
                <a:solidFill>
                  <a:schemeClr val="tx2"/>
                </a:solidFill>
                <a:latin typeface="+mn-lt"/>
                <a:ea typeface="+mn-ea"/>
                <a:cs typeface="+mn-cs"/>
              </a:defRPr>
            </a:lvl5pPr>
            <a:lvl6pPr marL="1238683"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6pPr>
            <a:lvl7pPr marL="1463898"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7pPr>
            <a:lvl8pPr marL="1689113"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8pPr>
            <a:lvl9pPr marL="1914328"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9pPr>
          </a:lstStyle>
          <a:p>
            <a:pPr marL="0" indent="0">
              <a:buFont typeface="Wingdings" panose="05000000000000000000" pitchFamily="2" charset="2"/>
              <a:buNone/>
            </a:pPr>
            <a:endParaRPr lang="en-US" sz="1800"/>
          </a:p>
        </p:txBody>
      </p:sp>
      <p:pic>
        <p:nvPicPr>
          <p:cNvPr id="8" name="Picture 7">
            <a:extLst>
              <a:ext uri="{FF2B5EF4-FFF2-40B4-BE49-F238E27FC236}">
                <a16:creationId xmlns:a16="http://schemas.microsoft.com/office/drawing/2014/main" id="{97734A38-E018-C078-99D9-6728DA0ECB59}"/>
              </a:ext>
            </a:extLst>
          </p:cNvPr>
          <p:cNvPicPr>
            <a:picLocks noChangeAspect="1"/>
          </p:cNvPicPr>
          <p:nvPr/>
        </p:nvPicPr>
        <p:blipFill>
          <a:blip r:embed="rId3"/>
          <a:stretch>
            <a:fillRect/>
          </a:stretch>
        </p:blipFill>
        <p:spPr>
          <a:xfrm>
            <a:off x="5826467" y="1956163"/>
            <a:ext cx="6428775" cy="4991754"/>
          </a:xfrm>
          <a:prstGeom prst="rect">
            <a:avLst/>
          </a:prstGeom>
        </p:spPr>
      </p:pic>
      <p:cxnSp>
        <p:nvCxnSpPr>
          <p:cNvPr id="10" name="Straight Arrow Connector 9">
            <a:extLst>
              <a:ext uri="{FF2B5EF4-FFF2-40B4-BE49-F238E27FC236}">
                <a16:creationId xmlns:a16="http://schemas.microsoft.com/office/drawing/2014/main" id="{AE333F0D-5C6C-168D-BB28-38384F0E4126}"/>
              </a:ext>
            </a:extLst>
          </p:cNvPr>
          <p:cNvCxnSpPr>
            <a:cxnSpLocks/>
          </p:cNvCxnSpPr>
          <p:nvPr/>
        </p:nvCxnSpPr>
        <p:spPr>
          <a:xfrm flipH="1" flipV="1">
            <a:off x="8083229" y="6179127"/>
            <a:ext cx="457200" cy="290946"/>
          </a:xfrm>
          <a:prstGeom prst="straightConnector1">
            <a:avLst/>
          </a:prstGeom>
          <a:ln w="412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3185CE9-6A0B-0279-9D46-D2594EBB99C5}"/>
              </a:ext>
            </a:extLst>
          </p:cNvPr>
          <p:cNvSpPr txBox="1"/>
          <p:nvPr/>
        </p:nvSpPr>
        <p:spPr>
          <a:xfrm>
            <a:off x="8478083" y="6361676"/>
            <a:ext cx="1717963" cy="369332"/>
          </a:xfrm>
          <a:prstGeom prst="rect">
            <a:avLst/>
          </a:prstGeom>
          <a:noFill/>
        </p:spPr>
        <p:txBody>
          <a:bodyPr wrap="square" rtlCol="0">
            <a:spAutoFit/>
          </a:bodyPr>
          <a:lstStyle/>
          <a:p>
            <a:r>
              <a:rPr lang="en-US"/>
              <a:t>Lake Arlington</a:t>
            </a:r>
          </a:p>
        </p:txBody>
      </p:sp>
    </p:spTree>
    <p:extLst>
      <p:ext uri="{BB962C8B-B14F-4D97-AF65-F5344CB8AC3E}">
        <p14:creationId xmlns:p14="http://schemas.microsoft.com/office/powerpoint/2010/main" val="2112026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579DD-73B1-AD4D-9241-57AF285B8BC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DE247D23-F284-6020-7439-3DE8C1851C0A}"/>
              </a:ext>
            </a:extLst>
          </p:cNvPr>
          <p:cNvPicPr>
            <a:picLocks noGrp="1" noChangeAspect="1"/>
          </p:cNvPicPr>
          <p:nvPr>
            <p:ph sz="quarter" idx="10"/>
          </p:nvPr>
        </p:nvPicPr>
        <p:blipFill rotWithShape="1">
          <a:blip r:embed="rId3"/>
          <a:srcRect t="9501"/>
          <a:stretch/>
        </p:blipFill>
        <p:spPr>
          <a:xfrm>
            <a:off x="0" y="0"/>
            <a:ext cx="13817600" cy="7117491"/>
          </a:xfrm>
        </p:spPr>
      </p:pic>
      <p:sp>
        <p:nvSpPr>
          <p:cNvPr id="7" name="TextBox 6">
            <a:extLst>
              <a:ext uri="{FF2B5EF4-FFF2-40B4-BE49-F238E27FC236}">
                <a16:creationId xmlns:a16="http://schemas.microsoft.com/office/drawing/2014/main" id="{DC27F9C4-E9BE-BA6B-88BE-8839DF52DF89}"/>
              </a:ext>
            </a:extLst>
          </p:cNvPr>
          <p:cNvSpPr txBox="1"/>
          <p:nvPr/>
        </p:nvSpPr>
        <p:spPr>
          <a:xfrm>
            <a:off x="2596267" y="5966260"/>
            <a:ext cx="1717963" cy="369332"/>
          </a:xfrm>
          <a:prstGeom prst="rect">
            <a:avLst/>
          </a:prstGeom>
          <a:noFill/>
        </p:spPr>
        <p:txBody>
          <a:bodyPr wrap="square" rtlCol="0">
            <a:spAutoFit/>
          </a:bodyPr>
          <a:lstStyle/>
          <a:p>
            <a:r>
              <a:rPr lang="en-US"/>
              <a:t>Lake Arlington</a:t>
            </a:r>
          </a:p>
        </p:txBody>
      </p:sp>
      <p:cxnSp>
        <p:nvCxnSpPr>
          <p:cNvPr id="8" name="Straight Arrow Connector 7">
            <a:extLst>
              <a:ext uri="{FF2B5EF4-FFF2-40B4-BE49-F238E27FC236}">
                <a16:creationId xmlns:a16="http://schemas.microsoft.com/office/drawing/2014/main" id="{4E93CC2B-7336-C12E-6F49-742849D2FC81}"/>
              </a:ext>
            </a:extLst>
          </p:cNvPr>
          <p:cNvCxnSpPr>
            <a:cxnSpLocks/>
          </p:cNvCxnSpPr>
          <p:nvPr/>
        </p:nvCxnSpPr>
        <p:spPr>
          <a:xfrm flipH="1" flipV="1">
            <a:off x="2843964" y="5696603"/>
            <a:ext cx="457200" cy="290946"/>
          </a:xfrm>
          <a:prstGeom prst="straightConnector1">
            <a:avLst/>
          </a:prstGeom>
          <a:ln w="412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7565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8DEB2-B627-5508-8347-34DD63A4FE31}"/>
              </a:ext>
            </a:extLst>
          </p:cNvPr>
          <p:cNvSpPr>
            <a:spLocks noGrp="1"/>
          </p:cNvSpPr>
          <p:nvPr>
            <p:ph type="title"/>
          </p:nvPr>
        </p:nvSpPr>
        <p:spPr/>
        <p:txBody>
          <a:bodyPr/>
          <a:lstStyle/>
          <a:p>
            <a:r>
              <a:rPr lang="en-US"/>
              <a:t>HUD Data Comparison</a:t>
            </a:r>
          </a:p>
        </p:txBody>
      </p:sp>
      <p:pic>
        <p:nvPicPr>
          <p:cNvPr id="8" name="Content Placeholder 7">
            <a:extLst>
              <a:ext uri="{FF2B5EF4-FFF2-40B4-BE49-F238E27FC236}">
                <a16:creationId xmlns:a16="http://schemas.microsoft.com/office/drawing/2014/main" id="{2D6CC85A-EF4E-A079-B616-43658787FFD6}"/>
              </a:ext>
            </a:extLst>
          </p:cNvPr>
          <p:cNvPicPr>
            <a:picLocks noGrp="1" noChangeAspect="1"/>
          </p:cNvPicPr>
          <p:nvPr>
            <p:ph sz="quarter" idx="11"/>
          </p:nvPr>
        </p:nvPicPr>
        <p:blipFill>
          <a:blip r:embed="rId3"/>
          <a:stretch>
            <a:fillRect/>
          </a:stretch>
        </p:blipFill>
        <p:spPr>
          <a:xfrm>
            <a:off x="314037" y="2264423"/>
            <a:ext cx="4827694" cy="3988096"/>
          </a:xfrm>
        </p:spPr>
      </p:pic>
      <p:pic>
        <p:nvPicPr>
          <p:cNvPr id="10" name="Picture 9">
            <a:extLst>
              <a:ext uri="{FF2B5EF4-FFF2-40B4-BE49-F238E27FC236}">
                <a16:creationId xmlns:a16="http://schemas.microsoft.com/office/drawing/2014/main" id="{A6782F48-338C-8CAD-2F95-F55AFA0D9151}"/>
              </a:ext>
            </a:extLst>
          </p:cNvPr>
          <p:cNvPicPr>
            <a:picLocks noChangeAspect="1"/>
          </p:cNvPicPr>
          <p:nvPr/>
        </p:nvPicPr>
        <p:blipFill>
          <a:blip r:embed="rId4"/>
          <a:stretch>
            <a:fillRect/>
          </a:stretch>
        </p:blipFill>
        <p:spPr>
          <a:xfrm>
            <a:off x="5269967" y="2264423"/>
            <a:ext cx="5982143" cy="3988096"/>
          </a:xfrm>
          <a:prstGeom prst="rect">
            <a:avLst/>
          </a:prstGeom>
        </p:spPr>
      </p:pic>
      <p:pic>
        <p:nvPicPr>
          <p:cNvPr id="14" name="Picture 13">
            <a:extLst>
              <a:ext uri="{FF2B5EF4-FFF2-40B4-BE49-F238E27FC236}">
                <a16:creationId xmlns:a16="http://schemas.microsoft.com/office/drawing/2014/main" id="{622F7C11-80C8-C2C9-32C1-BABE5C1A116B}"/>
              </a:ext>
            </a:extLst>
          </p:cNvPr>
          <p:cNvPicPr>
            <a:picLocks noChangeAspect="1"/>
          </p:cNvPicPr>
          <p:nvPr/>
        </p:nvPicPr>
        <p:blipFill>
          <a:blip r:embed="rId5"/>
          <a:stretch>
            <a:fillRect/>
          </a:stretch>
        </p:blipFill>
        <p:spPr>
          <a:xfrm>
            <a:off x="11397323" y="2253891"/>
            <a:ext cx="2105952" cy="3993362"/>
          </a:xfrm>
          <a:prstGeom prst="rect">
            <a:avLst/>
          </a:prstGeom>
        </p:spPr>
      </p:pic>
      <p:pic>
        <p:nvPicPr>
          <p:cNvPr id="15" name="Picture 14">
            <a:extLst>
              <a:ext uri="{FF2B5EF4-FFF2-40B4-BE49-F238E27FC236}">
                <a16:creationId xmlns:a16="http://schemas.microsoft.com/office/drawing/2014/main" id="{CAC64581-8CD1-B109-D009-5DF7BA9025BD}"/>
              </a:ext>
            </a:extLst>
          </p:cNvPr>
          <p:cNvPicPr>
            <a:picLocks noChangeAspect="1"/>
          </p:cNvPicPr>
          <p:nvPr/>
        </p:nvPicPr>
        <p:blipFill>
          <a:blip r:embed="rId6"/>
          <a:stretch>
            <a:fillRect/>
          </a:stretch>
        </p:blipFill>
        <p:spPr>
          <a:xfrm>
            <a:off x="314037" y="6333750"/>
            <a:ext cx="1613617" cy="720391"/>
          </a:xfrm>
          <a:prstGeom prst="rect">
            <a:avLst/>
          </a:prstGeom>
        </p:spPr>
      </p:pic>
      <p:pic>
        <p:nvPicPr>
          <p:cNvPr id="17" name="Picture 16">
            <a:extLst>
              <a:ext uri="{FF2B5EF4-FFF2-40B4-BE49-F238E27FC236}">
                <a16:creationId xmlns:a16="http://schemas.microsoft.com/office/drawing/2014/main" id="{78FEB095-6363-5798-3348-FE7E5E4710F4}"/>
              </a:ext>
            </a:extLst>
          </p:cNvPr>
          <p:cNvPicPr>
            <a:picLocks noChangeAspect="1"/>
          </p:cNvPicPr>
          <p:nvPr/>
        </p:nvPicPr>
        <p:blipFill>
          <a:blip r:embed="rId7"/>
          <a:stretch>
            <a:fillRect/>
          </a:stretch>
        </p:blipFill>
        <p:spPr>
          <a:xfrm>
            <a:off x="5269967" y="6341517"/>
            <a:ext cx="2869752" cy="712624"/>
          </a:xfrm>
          <a:prstGeom prst="rect">
            <a:avLst/>
          </a:prstGeom>
        </p:spPr>
      </p:pic>
      <p:sp>
        <p:nvSpPr>
          <p:cNvPr id="18" name="Oval 17">
            <a:extLst>
              <a:ext uri="{FF2B5EF4-FFF2-40B4-BE49-F238E27FC236}">
                <a16:creationId xmlns:a16="http://schemas.microsoft.com/office/drawing/2014/main" id="{556AD53F-0D8C-8245-6AB7-D8425EC1C8CC}"/>
              </a:ext>
            </a:extLst>
          </p:cNvPr>
          <p:cNvSpPr/>
          <p:nvPr/>
        </p:nvSpPr>
        <p:spPr>
          <a:xfrm>
            <a:off x="7063740" y="3954780"/>
            <a:ext cx="83820" cy="83820"/>
          </a:xfrm>
          <a:prstGeom prst="ellipse">
            <a:avLst/>
          </a:pr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A2A6846-04D0-CF14-9B23-A49DAC9E72BE}"/>
              </a:ext>
            </a:extLst>
          </p:cNvPr>
          <p:cNvSpPr/>
          <p:nvPr/>
        </p:nvSpPr>
        <p:spPr>
          <a:xfrm>
            <a:off x="8892540" y="4899660"/>
            <a:ext cx="83820" cy="83820"/>
          </a:xfrm>
          <a:prstGeom prst="ellipse">
            <a:avLst/>
          </a:prstGeom>
          <a:noFill/>
          <a:ln w="127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E9BFE3A2-889F-6828-170F-B2DCD0F2E332}"/>
              </a:ext>
            </a:extLst>
          </p:cNvPr>
          <p:cNvSpPr/>
          <p:nvPr/>
        </p:nvSpPr>
        <p:spPr>
          <a:xfrm>
            <a:off x="7772400" y="5334000"/>
            <a:ext cx="1607820" cy="251460"/>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65802EA-483C-389E-F7B3-8207714A28EE}"/>
              </a:ext>
            </a:extLst>
          </p:cNvPr>
          <p:cNvSpPr/>
          <p:nvPr/>
        </p:nvSpPr>
        <p:spPr>
          <a:xfrm>
            <a:off x="1692670" y="3600553"/>
            <a:ext cx="111416" cy="131188"/>
          </a:xfrm>
          <a:prstGeom prst="ellipse">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4FD855C-78C9-C47A-43FE-96E8289C724B}"/>
              </a:ext>
            </a:extLst>
          </p:cNvPr>
          <p:cNvSpPr/>
          <p:nvPr/>
        </p:nvSpPr>
        <p:spPr>
          <a:xfrm>
            <a:off x="3138410" y="4117324"/>
            <a:ext cx="83820" cy="83820"/>
          </a:xfrm>
          <a:prstGeom prst="ellipse">
            <a:avLst/>
          </a:prstGeom>
          <a:noFill/>
          <a:ln w="127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37F855DE-4621-8162-8AD0-9BC7F1310D01}"/>
              </a:ext>
            </a:extLst>
          </p:cNvPr>
          <p:cNvSpPr/>
          <p:nvPr/>
        </p:nvSpPr>
        <p:spPr>
          <a:xfrm>
            <a:off x="2026508" y="4589122"/>
            <a:ext cx="1508966" cy="310537"/>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5F315D-E1A7-FCA1-5C6A-516C78892B1C}"/>
              </a:ext>
            </a:extLst>
          </p:cNvPr>
          <p:cNvSpPr txBox="1"/>
          <p:nvPr/>
        </p:nvSpPr>
        <p:spPr>
          <a:xfrm>
            <a:off x="8202502" y="6405404"/>
            <a:ext cx="5429562" cy="600164"/>
          </a:xfrm>
          <a:prstGeom prst="rect">
            <a:avLst/>
          </a:prstGeom>
          <a:noFill/>
        </p:spPr>
        <p:txBody>
          <a:bodyPr wrap="square">
            <a:spAutoFit/>
          </a:bodyPr>
          <a:lstStyle/>
          <a:p>
            <a:r>
              <a:rPr lang="en-US" sz="1100" b="0" i="0">
                <a:solidFill>
                  <a:srgbClr val="212529"/>
                </a:solidFill>
                <a:effectLst/>
                <a:latin typeface="system-ui"/>
              </a:rPr>
              <a:t>Low-Income Housing Tax Credit Qualified Census Tracts must have 50 percent of households with incomes below 60 percent of the Area Median Gross Income (AMGI) or have a poverty rate of 25 percent or more. </a:t>
            </a:r>
            <a:endParaRPr lang="en-US" sz="1100"/>
          </a:p>
        </p:txBody>
      </p:sp>
      <p:sp>
        <p:nvSpPr>
          <p:cNvPr id="27" name="TextBox 26">
            <a:extLst>
              <a:ext uri="{FF2B5EF4-FFF2-40B4-BE49-F238E27FC236}">
                <a16:creationId xmlns:a16="http://schemas.microsoft.com/office/drawing/2014/main" id="{8ED405C2-FC79-7058-7C24-14E53351BBF9}"/>
              </a:ext>
            </a:extLst>
          </p:cNvPr>
          <p:cNvSpPr txBox="1"/>
          <p:nvPr/>
        </p:nvSpPr>
        <p:spPr>
          <a:xfrm>
            <a:off x="10917283" y="7236022"/>
            <a:ext cx="2258247" cy="307777"/>
          </a:xfrm>
          <a:prstGeom prst="rect">
            <a:avLst/>
          </a:prstGeom>
          <a:noFill/>
        </p:spPr>
        <p:txBody>
          <a:bodyPr wrap="none" rtlCol="0">
            <a:spAutoFit/>
          </a:bodyPr>
          <a:lstStyle/>
          <a:p>
            <a:r>
              <a:rPr lang="en-US" sz="1400">
                <a:solidFill>
                  <a:schemeClr val="bg1"/>
                </a:solidFill>
                <a:hlinkClick r:id="rId8">
                  <a:extLst>
                    <a:ext uri="{A12FA001-AC4F-418D-AE19-62706E023703}">
                      <ahyp:hlinkClr xmlns:ahyp="http://schemas.microsoft.com/office/drawing/2018/hyperlinkcolor" val="tx"/>
                    </a:ext>
                  </a:extLst>
                </a:hlinkClick>
              </a:rPr>
              <a:t>QCT Criteria HUD Website</a:t>
            </a:r>
            <a:endParaRPr lang="en-US" sz="1400">
              <a:solidFill>
                <a:schemeClr val="bg1"/>
              </a:solidFill>
            </a:endParaRPr>
          </a:p>
        </p:txBody>
      </p:sp>
    </p:spTree>
    <p:extLst>
      <p:ext uri="{BB962C8B-B14F-4D97-AF65-F5344CB8AC3E}">
        <p14:creationId xmlns:p14="http://schemas.microsoft.com/office/powerpoint/2010/main" val="1554853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AB2BD-10DC-6311-19C6-D22101ADE758}"/>
              </a:ext>
            </a:extLst>
          </p:cNvPr>
          <p:cNvSpPr>
            <a:spLocks noGrp="1"/>
          </p:cNvSpPr>
          <p:nvPr>
            <p:ph type="title"/>
          </p:nvPr>
        </p:nvSpPr>
        <p:spPr>
          <a:xfrm>
            <a:off x="403761" y="228601"/>
            <a:ext cx="13099803" cy="1502305"/>
          </a:xfrm>
        </p:spPr>
        <p:txBody>
          <a:bodyPr/>
          <a:lstStyle/>
          <a:p>
            <a:r>
              <a:rPr lang="en-US" sz="2800"/>
              <a:t>Building an Ecosystem</a:t>
            </a:r>
          </a:p>
        </p:txBody>
      </p:sp>
      <p:sp>
        <p:nvSpPr>
          <p:cNvPr id="3" name="Content Placeholder 2">
            <a:extLst>
              <a:ext uri="{FF2B5EF4-FFF2-40B4-BE49-F238E27FC236}">
                <a16:creationId xmlns:a16="http://schemas.microsoft.com/office/drawing/2014/main" id="{295C7CFC-0A2E-604B-D891-6AE303DFDB30}"/>
              </a:ext>
            </a:extLst>
          </p:cNvPr>
          <p:cNvSpPr>
            <a:spLocks noGrp="1"/>
          </p:cNvSpPr>
          <p:nvPr>
            <p:ph sz="quarter" idx="10"/>
          </p:nvPr>
        </p:nvSpPr>
        <p:spPr>
          <a:xfrm>
            <a:off x="274158" y="1730906"/>
            <a:ext cx="8094569" cy="5043536"/>
          </a:xfrm>
        </p:spPr>
        <p:txBody>
          <a:bodyPr/>
          <a:lstStyle/>
          <a:p>
            <a:pPr marL="0" indent="0">
              <a:buNone/>
            </a:pPr>
            <a:endParaRPr lang="en-US" sz="2400" i="1"/>
          </a:p>
          <a:p>
            <a:r>
              <a:rPr lang="en-US" sz="2000" b="1">
                <a:highlight>
                  <a:srgbClr val="FFFF00"/>
                </a:highlight>
              </a:rPr>
              <a:t>Start-Up Support</a:t>
            </a:r>
          </a:p>
          <a:p>
            <a:pPr lvl="1"/>
            <a:r>
              <a:rPr lang="en-US" sz="1800"/>
              <a:t>Incubators &amp; Accelerators: </a:t>
            </a:r>
            <a:r>
              <a:rPr lang="en-US" sz="1800">
                <a:highlight>
                  <a:srgbClr val="FFFF00"/>
                </a:highlight>
              </a:rPr>
              <a:t>Mentorship</a:t>
            </a:r>
            <a:r>
              <a:rPr lang="en-US" sz="1800"/>
              <a:t>, resources, real estate, et al.</a:t>
            </a:r>
          </a:p>
          <a:p>
            <a:pPr lvl="1"/>
            <a:r>
              <a:rPr lang="en-US" sz="1800"/>
              <a:t>Community Networks: Collaboration and idea sharing.</a:t>
            </a:r>
          </a:p>
          <a:p>
            <a:r>
              <a:rPr lang="en-US" sz="2000" b="1">
                <a:highlight>
                  <a:srgbClr val="FFFF00"/>
                </a:highlight>
              </a:rPr>
              <a:t>Business Management</a:t>
            </a:r>
          </a:p>
          <a:p>
            <a:pPr lvl="1"/>
            <a:r>
              <a:rPr lang="en-US" sz="1800"/>
              <a:t>Training &amp; Development: Skills in management and operations.</a:t>
            </a:r>
          </a:p>
          <a:p>
            <a:pPr lvl="1"/>
            <a:r>
              <a:rPr lang="en-US" sz="1800"/>
              <a:t>Regulatory Guidance: Navigating permits, licenses, and incentives.</a:t>
            </a:r>
          </a:p>
          <a:p>
            <a:r>
              <a:rPr lang="en-US" sz="2000" b="1"/>
              <a:t>Commercialization</a:t>
            </a:r>
          </a:p>
          <a:p>
            <a:pPr lvl="1"/>
            <a:r>
              <a:rPr lang="en-US" sz="1800"/>
              <a:t>R&amp;D Partnerships: Innovate and commercialize products and services.</a:t>
            </a:r>
          </a:p>
          <a:p>
            <a:pPr lvl="1"/>
            <a:r>
              <a:rPr lang="en-US" sz="1800"/>
              <a:t>IP Support: Protecting and monetizing intellectual property.</a:t>
            </a:r>
          </a:p>
          <a:p>
            <a:r>
              <a:rPr lang="en-US" sz="2000" b="1">
                <a:highlight>
                  <a:srgbClr val="FFFF00"/>
                </a:highlight>
              </a:rPr>
              <a:t>Access to Capital</a:t>
            </a:r>
          </a:p>
          <a:p>
            <a:pPr lvl="1"/>
            <a:r>
              <a:rPr lang="en-US" sz="1800"/>
              <a:t>Funding: Venture capital, grants, and crowdfunding.</a:t>
            </a:r>
          </a:p>
          <a:p>
            <a:pPr lvl="1"/>
            <a:r>
              <a:rPr lang="en-US" sz="1800"/>
              <a:t>Financial Institutions: Loans and financial products.</a:t>
            </a:r>
          </a:p>
          <a:p>
            <a:pPr lvl="1"/>
            <a:r>
              <a:rPr lang="en-US" sz="1800"/>
              <a:t>Micro Loans / RLF – </a:t>
            </a:r>
            <a:r>
              <a:rPr lang="en-US" sz="1800">
                <a:highlight>
                  <a:srgbClr val="FFFF00"/>
                </a:highlight>
              </a:rPr>
              <a:t>Lift Fund</a:t>
            </a:r>
          </a:p>
          <a:p>
            <a:r>
              <a:rPr lang="en-US" sz="2000" b="1"/>
              <a:t>Scaling &amp; Growth</a:t>
            </a:r>
          </a:p>
          <a:p>
            <a:pPr lvl="1"/>
            <a:r>
              <a:rPr lang="en-US" sz="1800"/>
              <a:t>Market Expansion: Domestic and international strategies.</a:t>
            </a:r>
          </a:p>
          <a:p>
            <a:pPr lvl="1"/>
            <a:r>
              <a:rPr lang="en-US" sz="1800"/>
              <a:t>Growth Funding: Series B, C, and private equity.</a:t>
            </a:r>
          </a:p>
          <a:p>
            <a:pPr lvl="1"/>
            <a:r>
              <a:rPr lang="en-US" sz="1800"/>
              <a:t>Global Reach: Trade partnerships and export assistance.</a:t>
            </a:r>
          </a:p>
        </p:txBody>
      </p:sp>
      <p:sp>
        <p:nvSpPr>
          <p:cNvPr id="5" name="Content Placeholder 2">
            <a:extLst>
              <a:ext uri="{FF2B5EF4-FFF2-40B4-BE49-F238E27FC236}">
                <a16:creationId xmlns:a16="http://schemas.microsoft.com/office/drawing/2014/main" id="{CA4757B0-1EDE-9A6F-7483-64EE791D12E3}"/>
              </a:ext>
            </a:extLst>
          </p:cNvPr>
          <p:cNvSpPr txBox="1">
            <a:spLocks/>
          </p:cNvSpPr>
          <p:nvPr/>
        </p:nvSpPr>
        <p:spPr>
          <a:xfrm>
            <a:off x="8915441" y="3222887"/>
            <a:ext cx="4587834" cy="2458306"/>
          </a:xfrm>
          <a:prstGeom prst="rect">
            <a:avLst/>
          </a:prstGeom>
        </p:spPr>
        <p:txBody>
          <a:bodyPr vert="horz" lIns="91440" tIns="45720" rIns="91440" bIns="45720" rtlCol="0">
            <a:noAutofit/>
          </a:bodyPr>
          <a:lstStyle>
            <a:lvl1pPr marL="347472" indent="-347472" algn="l" defTabSz="450430" rtl="0" eaLnBrk="1" latinLnBrk="0" hangingPunct="1">
              <a:lnSpc>
                <a:spcPct val="100000"/>
              </a:lnSpc>
              <a:spcBef>
                <a:spcPts val="0"/>
              </a:spcBef>
              <a:buFont typeface="Wingdings" panose="05000000000000000000" pitchFamily="2" charset="2"/>
              <a:buChar char="§"/>
              <a:defRPr lang="en-US" sz="2800" kern="1200">
                <a:solidFill>
                  <a:schemeClr val="tx2"/>
                </a:solidFill>
                <a:latin typeface="+mn-lt"/>
                <a:ea typeface="+mn-ea"/>
                <a:cs typeface="+mn-cs"/>
              </a:defRPr>
            </a:lvl1pPr>
            <a:lvl2pPr marL="800100" indent="-342900" algn="l" defTabSz="450430" rtl="0" eaLnBrk="1" latinLnBrk="0" hangingPunct="1">
              <a:lnSpc>
                <a:spcPct val="100000"/>
              </a:lnSpc>
              <a:spcBef>
                <a:spcPts val="0"/>
              </a:spcBef>
              <a:buFont typeface="Wingdings" panose="05000000000000000000" pitchFamily="2" charset="2"/>
              <a:buChar char="§"/>
              <a:defRPr lang="en-US" sz="2400" kern="1200">
                <a:solidFill>
                  <a:schemeClr val="tx2"/>
                </a:solidFill>
                <a:latin typeface="+mn-lt"/>
                <a:ea typeface="+mn-ea"/>
                <a:cs typeface="+mn-cs"/>
              </a:defRPr>
            </a:lvl2pPr>
            <a:lvl3pPr marL="1257300" indent="-342900" algn="l" defTabSz="450430" rtl="0" eaLnBrk="1" latinLnBrk="0" hangingPunct="1">
              <a:lnSpc>
                <a:spcPct val="100000"/>
              </a:lnSpc>
              <a:spcBef>
                <a:spcPts val="0"/>
              </a:spcBef>
              <a:buFont typeface="Wingdings" panose="05000000000000000000" pitchFamily="2" charset="2"/>
              <a:buChar char="§"/>
              <a:defRPr lang="en-US" sz="2000" kern="1200">
                <a:solidFill>
                  <a:schemeClr val="tx2"/>
                </a:solidFill>
                <a:latin typeface="+mn-lt"/>
                <a:ea typeface="+mn-ea"/>
                <a:cs typeface="+mn-cs"/>
              </a:defRPr>
            </a:lvl3pPr>
            <a:lvl4pPr marL="1657350" indent="-285750" algn="l" defTabSz="450430" rtl="0" eaLnBrk="1" latinLnBrk="0" hangingPunct="1">
              <a:lnSpc>
                <a:spcPct val="100000"/>
              </a:lnSpc>
              <a:spcBef>
                <a:spcPts val="0"/>
              </a:spcBef>
              <a:buFont typeface="Wingdings" panose="05000000000000000000" pitchFamily="2" charset="2"/>
              <a:buChar char="§"/>
              <a:defRPr lang="en-US" sz="1800" kern="1200">
                <a:solidFill>
                  <a:schemeClr val="tx2"/>
                </a:solidFill>
                <a:latin typeface="+mn-lt"/>
                <a:ea typeface="+mn-ea"/>
                <a:cs typeface="+mn-cs"/>
              </a:defRPr>
            </a:lvl4pPr>
            <a:lvl5pPr marL="2114550" indent="-285750" algn="l" defTabSz="450430" rtl="0" eaLnBrk="1" latinLnBrk="0" hangingPunct="1">
              <a:lnSpc>
                <a:spcPct val="100000"/>
              </a:lnSpc>
              <a:spcBef>
                <a:spcPts val="0"/>
              </a:spcBef>
              <a:buFont typeface="Wingdings" panose="05000000000000000000" pitchFamily="2" charset="2"/>
              <a:buChar char="§"/>
              <a:defRPr lang="en-US" sz="1800" kern="1200">
                <a:solidFill>
                  <a:schemeClr val="tx2"/>
                </a:solidFill>
                <a:latin typeface="+mn-lt"/>
                <a:ea typeface="+mn-ea"/>
                <a:cs typeface="+mn-cs"/>
              </a:defRPr>
            </a:lvl5pPr>
            <a:lvl6pPr marL="1238683"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6pPr>
            <a:lvl7pPr marL="1463898"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7pPr>
            <a:lvl8pPr marL="1689113"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8pPr>
            <a:lvl9pPr marL="1914328"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9pPr>
          </a:lstStyle>
          <a:p>
            <a:pPr marL="0" indent="0">
              <a:buFont typeface="Wingdings" panose="05000000000000000000" pitchFamily="2" charset="2"/>
              <a:buNone/>
            </a:pPr>
            <a:r>
              <a:rPr lang="en-US" sz="2400" i="1"/>
              <a:t>Desired Outcomes</a:t>
            </a:r>
          </a:p>
          <a:p>
            <a:r>
              <a:rPr lang="en-US" sz="2000" b="1"/>
              <a:t>Economic Growth</a:t>
            </a:r>
          </a:p>
          <a:p>
            <a:pPr lvl="1"/>
            <a:r>
              <a:rPr lang="en-US" sz="1800"/>
              <a:t>Job creation and GDP contribution.</a:t>
            </a:r>
          </a:p>
          <a:p>
            <a:r>
              <a:rPr lang="en-US" sz="2000" b="1"/>
              <a:t>Community Development</a:t>
            </a:r>
          </a:p>
          <a:p>
            <a:pPr lvl="1"/>
            <a:r>
              <a:rPr lang="en-US" sz="1800"/>
              <a:t>Local revitalization and inclusivity.</a:t>
            </a:r>
          </a:p>
          <a:p>
            <a:r>
              <a:rPr lang="en-US" sz="2000" b="1"/>
              <a:t>Global Competitiveness</a:t>
            </a:r>
          </a:p>
          <a:p>
            <a:pPr lvl="1"/>
            <a:r>
              <a:rPr lang="en-US" sz="1800"/>
              <a:t>Building a hub with formidable reputation.</a:t>
            </a:r>
          </a:p>
        </p:txBody>
      </p:sp>
      <p:sp>
        <p:nvSpPr>
          <p:cNvPr id="6" name="Right Brace 5">
            <a:extLst>
              <a:ext uri="{FF2B5EF4-FFF2-40B4-BE49-F238E27FC236}">
                <a16:creationId xmlns:a16="http://schemas.microsoft.com/office/drawing/2014/main" id="{D3DDA073-C3C9-CA76-6995-BBCA8A379310}"/>
              </a:ext>
            </a:extLst>
          </p:cNvPr>
          <p:cNvSpPr/>
          <p:nvPr/>
        </p:nvSpPr>
        <p:spPr>
          <a:xfrm>
            <a:off x="8110847" y="1898541"/>
            <a:ext cx="515761" cy="504353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82998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60587" y="6304280"/>
            <a:ext cx="10726356" cy="1281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79" tIns="68589" rIns="137179" bIns="68589" rtlCol="0" anchor="ctr"/>
          <a:lstStyle/>
          <a:p>
            <a:r>
              <a:rPr lang="en-US" sz="2720" dirty="0">
                <a:solidFill>
                  <a:schemeClr val="bg1"/>
                </a:solidFill>
                <a:latin typeface="Arial" panose="020B0604020202020204" pitchFamily="34" charset="0"/>
                <a:cs typeface="Arial" panose="020B0604020202020204" pitchFamily="34" charset="0"/>
              </a:rPr>
              <a:t>Ian Benavidez, Deputy Director</a:t>
            </a:r>
          </a:p>
          <a:p>
            <a:endParaRPr lang="en-US" sz="1587" dirty="0">
              <a:solidFill>
                <a:schemeClr val="bg1"/>
              </a:solidFill>
              <a:cs typeface="Lao UI" panose="020B0502040204020203" pitchFamily="34" charset="0"/>
            </a:endParaRPr>
          </a:p>
        </p:txBody>
      </p:sp>
      <p:sp>
        <p:nvSpPr>
          <p:cNvPr id="2" name="Slide Number Placeholder 1">
            <a:extLst>
              <a:ext uri="{FF2B5EF4-FFF2-40B4-BE49-F238E27FC236}">
                <a16:creationId xmlns:a16="http://schemas.microsoft.com/office/drawing/2014/main" id="{63AC0154-771E-4ABC-81B2-BA9CCEF999F0}"/>
              </a:ext>
            </a:extLst>
          </p:cNvPr>
          <p:cNvSpPr>
            <a:spLocks noGrp="1"/>
          </p:cNvSpPr>
          <p:nvPr>
            <p:ph type="sldNum" sz="quarter" idx="12"/>
          </p:nvPr>
        </p:nvSpPr>
        <p:spPr/>
        <p:txBody>
          <a:bodyPr/>
          <a:lstStyle/>
          <a:p>
            <a:fld id="{3B841BC1-AEBE-4984-A5BD-4B67CD214257}" type="slidenum">
              <a:rPr lang="en-US" smtClean="0"/>
              <a:t>7</a:t>
            </a:fld>
            <a:endParaRPr lang="en-US" dirty="0"/>
          </a:p>
        </p:txBody>
      </p:sp>
      <p:sp>
        <p:nvSpPr>
          <p:cNvPr id="7" name="Title 6">
            <a:extLst>
              <a:ext uri="{FF2B5EF4-FFF2-40B4-BE49-F238E27FC236}">
                <a16:creationId xmlns:a16="http://schemas.microsoft.com/office/drawing/2014/main" id="{B425AE9B-3CA2-4FFB-AE30-16C66AC8D86F}"/>
              </a:ext>
            </a:extLst>
          </p:cNvPr>
          <p:cNvSpPr>
            <a:spLocks noGrp="1"/>
          </p:cNvSpPr>
          <p:nvPr>
            <p:ph type="title"/>
          </p:nvPr>
        </p:nvSpPr>
        <p:spPr>
          <a:xfrm>
            <a:off x="-13380" y="3886201"/>
            <a:ext cx="12017420" cy="1623168"/>
          </a:xfrm>
          <a:solidFill>
            <a:srgbClr val="760006"/>
          </a:solidFill>
        </p:spPr>
        <p:txBody>
          <a:bodyPr/>
          <a:lstStyle/>
          <a:p>
            <a:r>
              <a:rPr lang="en-US" sz="4533" dirty="0">
                <a:latin typeface="Arial" panose="020B0604020202020204" pitchFamily="34" charset="0"/>
                <a:cs typeface="Arial" panose="020B0604020202020204" pitchFamily="34" charset="0"/>
              </a:rPr>
              <a:t>Chicken or the Egg:  Which Comes First?  </a:t>
            </a:r>
            <a:br>
              <a:rPr lang="en-US" sz="4533" dirty="0">
                <a:latin typeface="Arial" panose="020B0604020202020204" pitchFamily="34" charset="0"/>
                <a:cs typeface="Arial" panose="020B0604020202020204" pitchFamily="34" charset="0"/>
              </a:rPr>
            </a:br>
            <a:r>
              <a:rPr lang="en-US" sz="4533" dirty="0">
                <a:latin typeface="Arial" panose="020B0604020202020204" pitchFamily="34" charset="0"/>
                <a:cs typeface="Arial" panose="020B0604020202020204" pitchFamily="34" charset="0"/>
              </a:rPr>
              <a:t>Housing or Economic Development!</a:t>
            </a:r>
          </a:p>
        </p:txBody>
      </p:sp>
      <p:pic>
        <p:nvPicPr>
          <p:cNvPr id="4" name="Picture 3">
            <a:extLst>
              <a:ext uri="{FF2B5EF4-FFF2-40B4-BE49-F238E27FC236}">
                <a16:creationId xmlns:a16="http://schemas.microsoft.com/office/drawing/2014/main" id="{49A01DF3-D21A-AA5D-582A-EB3A72D7B8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587" y="2000746"/>
            <a:ext cx="4893733" cy="1453654"/>
          </a:xfrm>
          <a:prstGeom prst="rect">
            <a:avLst/>
          </a:prstGeom>
          <a:noFill/>
        </p:spPr>
      </p:pic>
    </p:spTree>
    <p:extLst>
      <p:ext uri="{BB962C8B-B14F-4D97-AF65-F5344CB8AC3E}">
        <p14:creationId xmlns:p14="http://schemas.microsoft.com/office/powerpoint/2010/main" val="1441562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93A7F-6FE4-CA60-61BF-8D605B787B01}"/>
            </a:ext>
          </a:extLst>
        </p:cNvPr>
        <p:cNvGrpSpPr/>
        <p:nvPr/>
      </p:nvGrpSpPr>
      <p:grpSpPr>
        <a:xfrm>
          <a:off x="0" y="0"/>
          <a:ext cx="0" cy="0"/>
          <a:chOff x="0" y="0"/>
          <a:chExt cx="0" cy="0"/>
        </a:xfrm>
      </p:grpSpPr>
      <p:sp>
        <p:nvSpPr>
          <p:cNvPr id="60" name="Slide Number Placeholder 3">
            <a:extLst>
              <a:ext uri="{FF2B5EF4-FFF2-40B4-BE49-F238E27FC236}">
                <a16:creationId xmlns:a16="http://schemas.microsoft.com/office/drawing/2014/main" id="{5E633B88-BCF7-5911-6F8B-2F07B03E18EB}"/>
              </a:ext>
            </a:extLst>
          </p:cNvPr>
          <p:cNvSpPr txBox="1">
            <a:spLocks/>
          </p:cNvSpPr>
          <p:nvPr/>
        </p:nvSpPr>
        <p:spPr>
          <a:xfrm>
            <a:off x="12365116" y="-76528"/>
            <a:ext cx="1151467" cy="4145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036263"/>
            <a:fld id="{0CFEC368-1D7A-4F81-ABF6-AE0E36BAF64C}" type="slidenum">
              <a:rPr lang="en-US" sz="2720">
                <a:solidFill>
                  <a:prstClr val="white"/>
                </a:solidFill>
                <a:latin typeface="Franklin Gothic Book" panose="020B0503020102020204"/>
              </a:rPr>
              <a:pPr algn="r" defTabSz="1036263"/>
              <a:t>8</a:t>
            </a:fld>
            <a:endParaRPr lang="en-US" sz="2720">
              <a:solidFill>
                <a:prstClr val="white"/>
              </a:solidFill>
              <a:latin typeface="Franklin Gothic Book" panose="020B0503020102020204"/>
            </a:endParaRPr>
          </a:p>
        </p:txBody>
      </p:sp>
      <p:sp>
        <p:nvSpPr>
          <p:cNvPr id="4" name="Title 3">
            <a:extLst>
              <a:ext uri="{FF2B5EF4-FFF2-40B4-BE49-F238E27FC236}">
                <a16:creationId xmlns:a16="http://schemas.microsoft.com/office/drawing/2014/main" id="{CF1CDE89-317D-7190-F4FE-60B844FD09D4}"/>
              </a:ext>
            </a:extLst>
          </p:cNvPr>
          <p:cNvSpPr>
            <a:spLocks noGrp="1"/>
          </p:cNvSpPr>
          <p:nvPr>
            <p:ph type="title"/>
          </p:nvPr>
        </p:nvSpPr>
        <p:spPr/>
        <p:txBody>
          <a:bodyPr>
            <a:noAutofit/>
          </a:bodyPr>
          <a:lstStyle/>
          <a:p>
            <a:r>
              <a:rPr lang="en-US" sz="4231" kern="0" dirty="0">
                <a:cs typeface="Lucida Sans Unicode" panose="020B0602030504020204" pitchFamily="34" charset="0"/>
              </a:rPr>
              <a:t>City of San Antonio – Programs and Incentives</a:t>
            </a:r>
            <a:endParaRPr lang="en-US" sz="4231" dirty="0"/>
          </a:p>
        </p:txBody>
      </p:sp>
      <p:sp>
        <p:nvSpPr>
          <p:cNvPr id="3" name="TextBox 2">
            <a:extLst>
              <a:ext uri="{FF2B5EF4-FFF2-40B4-BE49-F238E27FC236}">
                <a16:creationId xmlns:a16="http://schemas.microsoft.com/office/drawing/2014/main" id="{AB7A3D02-BC09-D940-A0AD-C7686DD9A04B}"/>
              </a:ext>
            </a:extLst>
          </p:cNvPr>
          <p:cNvSpPr txBox="1"/>
          <p:nvPr/>
        </p:nvSpPr>
        <p:spPr>
          <a:xfrm>
            <a:off x="167784" y="1036321"/>
            <a:ext cx="6741016" cy="7836697"/>
          </a:xfrm>
          <a:prstGeom prst="rect">
            <a:avLst/>
          </a:prstGeom>
          <a:noFill/>
        </p:spPr>
        <p:txBody>
          <a:bodyPr wrap="square" rtlCol="0">
            <a:spAutoFit/>
          </a:bodyPr>
          <a:lstStyle/>
          <a:p>
            <a:pPr lvl="1"/>
            <a:endParaRPr lang="en-US" sz="3023" b="1" dirty="0">
              <a:solidFill>
                <a:srgbClr val="000000"/>
              </a:solidFill>
            </a:endParaRPr>
          </a:p>
          <a:p>
            <a:pPr lvl="1"/>
            <a:r>
              <a:rPr lang="en-US" sz="3023" b="1" dirty="0">
                <a:solidFill>
                  <a:schemeClr val="accent1"/>
                </a:solidFill>
              </a:rPr>
              <a:t>Neighborhood &amp; Housing Services</a:t>
            </a:r>
          </a:p>
          <a:p>
            <a:pPr marL="1036290" lvl="1" indent="-518145">
              <a:buFont typeface="Arial" panose="020B0604020202020204" pitchFamily="34" charset="0"/>
              <a:buChar char="•"/>
            </a:pPr>
            <a:r>
              <a:rPr lang="en-US" sz="2267" dirty="0">
                <a:solidFill>
                  <a:schemeClr val="accent1"/>
                </a:solidFill>
              </a:rPr>
              <a:t>Location, affordability, type of development </a:t>
            </a:r>
          </a:p>
          <a:p>
            <a:pPr lvl="1"/>
            <a:r>
              <a:rPr lang="en-US" sz="2720" b="1" dirty="0">
                <a:solidFill>
                  <a:schemeClr val="accent1"/>
                </a:solidFill>
              </a:rPr>
              <a:t> </a:t>
            </a:r>
            <a:endParaRPr lang="en-US" sz="3023" b="1" dirty="0">
              <a:solidFill>
                <a:srgbClr val="000000"/>
              </a:solidFill>
            </a:endParaRPr>
          </a:p>
          <a:p>
            <a:pPr marL="1554434" lvl="2" indent="-518145">
              <a:buFont typeface="Arial" panose="020B0604020202020204" pitchFamily="34" charset="0"/>
              <a:buChar char="•"/>
            </a:pPr>
            <a:r>
              <a:rPr lang="en-US" sz="2720" dirty="0">
                <a:solidFill>
                  <a:srgbClr val="000000"/>
                </a:solidFill>
              </a:rPr>
              <a:t>Home repair (major/minor)</a:t>
            </a:r>
          </a:p>
          <a:p>
            <a:pPr marL="1554434" lvl="2" indent="-518145">
              <a:buFont typeface="Arial" panose="020B0604020202020204" pitchFamily="34" charset="0"/>
              <a:buChar char="•"/>
            </a:pPr>
            <a:r>
              <a:rPr lang="en-US" sz="2720" dirty="0">
                <a:solidFill>
                  <a:srgbClr val="000000"/>
                </a:solidFill>
              </a:rPr>
              <a:t>Gap funding (HOME/CDBG/Bond)</a:t>
            </a:r>
          </a:p>
          <a:p>
            <a:pPr marL="1554434" lvl="2" indent="-518145">
              <a:buFont typeface="Arial" panose="020B0604020202020204" pitchFamily="34" charset="0"/>
              <a:buChar char="•"/>
            </a:pPr>
            <a:r>
              <a:rPr lang="en-US" sz="2720" dirty="0">
                <a:solidFill>
                  <a:srgbClr val="000000"/>
                </a:solidFill>
              </a:rPr>
              <a:t>Fee Waivers (City &amp; SAWS)</a:t>
            </a:r>
          </a:p>
          <a:p>
            <a:pPr marL="1554434" lvl="2" indent="-518145">
              <a:buFont typeface="Arial" panose="020B0604020202020204" pitchFamily="34" charset="0"/>
              <a:buChar char="•"/>
            </a:pPr>
            <a:r>
              <a:rPr lang="en-US" sz="2720" dirty="0">
                <a:solidFill>
                  <a:srgbClr val="000000"/>
                </a:solidFill>
              </a:rPr>
              <a:t>Tax Increment Reinvestment Zones (TIRZ)</a:t>
            </a:r>
          </a:p>
          <a:p>
            <a:pPr marL="1554434" lvl="2" indent="-518145">
              <a:buFont typeface="Arial" panose="020B0604020202020204" pitchFamily="34" charset="0"/>
              <a:buChar char="•"/>
            </a:pPr>
            <a:r>
              <a:rPr lang="en-US" sz="2720" dirty="0">
                <a:solidFill>
                  <a:srgbClr val="000000"/>
                </a:solidFill>
              </a:rPr>
              <a:t>Brownfields (environmental)</a:t>
            </a:r>
          </a:p>
          <a:p>
            <a:pPr marL="1554434" lvl="2" indent="-518145">
              <a:buFont typeface="Arial" panose="020B0604020202020204" pitchFamily="34" charset="0"/>
              <a:buChar char="•"/>
            </a:pPr>
            <a:r>
              <a:rPr lang="en-US" sz="2720" dirty="0">
                <a:solidFill>
                  <a:srgbClr val="000000"/>
                </a:solidFill>
              </a:rPr>
              <a:t>San Antonio Housing Trust/PFC </a:t>
            </a:r>
          </a:p>
          <a:p>
            <a:pPr marL="1554434" lvl="2" indent="-518145">
              <a:buFont typeface="Arial" panose="020B0604020202020204" pitchFamily="34" charset="0"/>
              <a:buChar char="•"/>
            </a:pPr>
            <a:r>
              <a:rPr lang="en-US" sz="2720" dirty="0">
                <a:solidFill>
                  <a:srgbClr val="000000"/>
                </a:solidFill>
              </a:rPr>
              <a:t>Office of Urban Redevelopment </a:t>
            </a:r>
          </a:p>
          <a:p>
            <a:pPr marL="1554434" lvl="2" indent="-518145">
              <a:buFont typeface="Arial" panose="020B0604020202020204" pitchFamily="34" charset="0"/>
              <a:buChar char="•"/>
            </a:pPr>
            <a:endParaRPr lang="en-US" sz="2720" dirty="0">
              <a:solidFill>
                <a:srgbClr val="000000"/>
              </a:solidFill>
            </a:endParaRPr>
          </a:p>
          <a:p>
            <a:pPr marL="1554434" lvl="2" indent="-518145">
              <a:buFont typeface="Arial" panose="020B0604020202020204" pitchFamily="34" charset="0"/>
              <a:buChar char="•"/>
            </a:pPr>
            <a:endParaRPr lang="en-US" sz="3023" b="1" dirty="0">
              <a:solidFill>
                <a:srgbClr val="000000"/>
              </a:solidFill>
            </a:endParaRPr>
          </a:p>
          <a:p>
            <a:pPr marL="1554434" lvl="2" indent="-518145">
              <a:buFont typeface="Arial" panose="020B0604020202020204" pitchFamily="34" charset="0"/>
              <a:buChar char="•"/>
            </a:pPr>
            <a:endParaRPr lang="en-US" sz="3023" dirty="0">
              <a:solidFill>
                <a:srgbClr val="000000"/>
              </a:solidFill>
            </a:endParaRPr>
          </a:p>
          <a:p>
            <a:pPr marL="1554434" lvl="2" indent="-518145">
              <a:buFont typeface="Arial" panose="020B0604020202020204" pitchFamily="34" charset="0"/>
              <a:buChar char="•"/>
            </a:pPr>
            <a:endParaRPr lang="en-US" sz="3023" b="1" dirty="0">
              <a:solidFill>
                <a:srgbClr val="000000"/>
              </a:solidFill>
            </a:endParaRPr>
          </a:p>
        </p:txBody>
      </p:sp>
      <p:sp>
        <p:nvSpPr>
          <p:cNvPr id="11" name="Slide Number Placeholder 3">
            <a:extLst>
              <a:ext uri="{FF2B5EF4-FFF2-40B4-BE49-F238E27FC236}">
                <a16:creationId xmlns:a16="http://schemas.microsoft.com/office/drawing/2014/main" id="{C6DDFE2C-A702-B2CE-7443-779CFD389C04}"/>
              </a:ext>
            </a:extLst>
          </p:cNvPr>
          <p:cNvSpPr txBox="1">
            <a:spLocks/>
          </p:cNvSpPr>
          <p:nvPr/>
        </p:nvSpPr>
        <p:spPr>
          <a:xfrm>
            <a:off x="12961401" y="7227967"/>
            <a:ext cx="275778" cy="37132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69087" rIns="69087"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06974"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Franklin Gothic Book"/>
                <a:ea typeface="Franklin Gothic Book"/>
                <a:cs typeface="Franklin Gothic Book"/>
                <a:sym typeface="Franklin Gothic Book"/>
              </a:defRPr>
            </a:lvl1pPr>
            <a:lvl2pPr marL="0" marR="0" indent="453388" algn="l" defTabSz="90697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14042"/>
                </a:solidFill>
                <a:effectLst/>
                <a:uFillTx/>
                <a:latin typeface="Franklin Gothic Book"/>
                <a:ea typeface="Franklin Gothic Book"/>
                <a:cs typeface="Franklin Gothic Book"/>
                <a:sym typeface="Franklin Gothic Book"/>
              </a:defRPr>
            </a:lvl2pPr>
            <a:lvl3pPr marL="0" marR="0" indent="906974" algn="l" defTabSz="90697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14042"/>
                </a:solidFill>
                <a:effectLst/>
                <a:uFillTx/>
                <a:latin typeface="Franklin Gothic Book"/>
                <a:ea typeface="Franklin Gothic Book"/>
                <a:cs typeface="Franklin Gothic Book"/>
                <a:sym typeface="Franklin Gothic Book"/>
              </a:defRPr>
            </a:lvl3pPr>
            <a:lvl4pPr marL="0" marR="0" indent="1360380" algn="l" defTabSz="90697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14042"/>
                </a:solidFill>
                <a:effectLst/>
                <a:uFillTx/>
                <a:latin typeface="Franklin Gothic Book"/>
                <a:ea typeface="Franklin Gothic Book"/>
                <a:cs typeface="Franklin Gothic Book"/>
                <a:sym typeface="Franklin Gothic Book"/>
              </a:defRPr>
            </a:lvl4pPr>
            <a:lvl5pPr marL="0" marR="0" indent="1813948" algn="l" defTabSz="90697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14042"/>
                </a:solidFill>
                <a:effectLst/>
                <a:uFillTx/>
                <a:latin typeface="Franklin Gothic Book"/>
                <a:ea typeface="Franklin Gothic Book"/>
                <a:cs typeface="Franklin Gothic Book"/>
                <a:sym typeface="Franklin Gothic Book"/>
              </a:defRPr>
            </a:lvl5pPr>
            <a:lvl6pPr marL="0" marR="0" indent="2267189" algn="l" defTabSz="90697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14042"/>
                </a:solidFill>
                <a:effectLst/>
                <a:uFillTx/>
                <a:latin typeface="Franklin Gothic Book"/>
                <a:ea typeface="Franklin Gothic Book"/>
                <a:cs typeface="Franklin Gothic Book"/>
                <a:sym typeface="Franklin Gothic Book"/>
              </a:defRPr>
            </a:lvl6pPr>
            <a:lvl7pPr marL="0" marR="0" indent="2720643" algn="l" defTabSz="90697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14042"/>
                </a:solidFill>
                <a:effectLst/>
                <a:uFillTx/>
                <a:latin typeface="Franklin Gothic Book"/>
                <a:ea typeface="Franklin Gothic Book"/>
                <a:cs typeface="Franklin Gothic Book"/>
                <a:sym typeface="Franklin Gothic Book"/>
              </a:defRPr>
            </a:lvl7pPr>
            <a:lvl8pPr marL="0" marR="0" indent="3174135" algn="l" defTabSz="90697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14042"/>
                </a:solidFill>
                <a:effectLst/>
                <a:uFillTx/>
                <a:latin typeface="Franklin Gothic Book"/>
                <a:ea typeface="Franklin Gothic Book"/>
                <a:cs typeface="Franklin Gothic Book"/>
                <a:sym typeface="Franklin Gothic Book"/>
              </a:defRPr>
            </a:lvl8pPr>
            <a:lvl9pPr marL="0" marR="0" indent="3627635" algn="l" defTabSz="90697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14042"/>
                </a:solidFill>
                <a:effectLst/>
                <a:uFillTx/>
                <a:latin typeface="Franklin Gothic Book"/>
                <a:ea typeface="Franklin Gothic Book"/>
                <a:cs typeface="Franklin Gothic Book"/>
                <a:sym typeface="Franklin Gothic Book"/>
              </a:defRPr>
            </a:lvl9pPr>
          </a:lstStyle>
          <a:p>
            <a:fld id="{86CB4B4D-7CA3-9044-876B-883B54F8677D}" type="slidenum">
              <a:rPr lang="en-US" sz="1813"/>
              <a:pPr/>
              <a:t>8</a:t>
            </a:fld>
            <a:endParaRPr lang="en-US" sz="1813"/>
          </a:p>
        </p:txBody>
      </p:sp>
      <p:sp>
        <p:nvSpPr>
          <p:cNvPr id="2" name="TextBox 1">
            <a:extLst>
              <a:ext uri="{FF2B5EF4-FFF2-40B4-BE49-F238E27FC236}">
                <a16:creationId xmlns:a16="http://schemas.microsoft.com/office/drawing/2014/main" id="{BAD9649B-FBB3-46FE-E338-DE9ED8C1D4C1}"/>
              </a:ext>
            </a:extLst>
          </p:cNvPr>
          <p:cNvSpPr txBox="1"/>
          <p:nvPr/>
        </p:nvSpPr>
        <p:spPr>
          <a:xfrm>
            <a:off x="6908800" y="1004243"/>
            <a:ext cx="6795298" cy="7208576"/>
          </a:xfrm>
          <a:prstGeom prst="rect">
            <a:avLst/>
          </a:prstGeom>
          <a:noFill/>
        </p:spPr>
        <p:txBody>
          <a:bodyPr wrap="square" rtlCol="0">
            <a:spAutoFit/>
          </a:bodyPr>
          <a:lstStyle/>
          <a:p>
            <a:pPr lvl="1"/>
            <a:endParaRPr lang="en-US" sz="3023" b="1" dirty="0">
              <a:solidFill>
                <a:srgbClr val="000000"/>
              </a:solidFill>
            </a:endParaRPr>
          </a:p>
          <a:p>
            <a:pPr lvl="1"/>
            <a:r>
              <a:rPr lang="en-US" sz="3023" b="1" dirty="0">
                <a:solidFill>
                  <a:schemeClr val="accent1"/>
                </a:solidFill>
              </a:rPr>
              <a:t>Economic Development</a:t>
            </a:r>
          </a:p>
          <a:p>
            <a:pPr marL="1036290" lvl="1" indent="-518145">
              <a:buFont typeface="Arial" panose="020B0604020202020204" pitchFamily="34" charset="0"/>
              <a:buChar char="•"/>
            </a:pPr>
            <a:r>
              <a:rPr lang="en-US" sz="2267" dirty="0">
                <a:solidFill>
                  <a:schemeClr val="accent1"/>
                </a:solidFill>
              </a:rPr>
              <a:t>Business size and opportunities, location</a:t>
            </a:r>
          </a:p>
          <a:p>
            <a:pPr lvl="1"/>
            <a:r>
              <a:rPr lang="en-US" sz="2267" dirty="0">
                <a:solidFill>
                  <a:schemeClr val="accent1"/>
                </a:solidFill>
              </a:rPr>
              <a:t> </a:t>
            </a:r>
            <a:endParaRPr lang="en-US" sz="3023" b="1" dirty="0">
              <a:solidFill>
                <a:srgbClr val="000000"/>
              </a:solidFill>
            </a:endParaRPr>
          </a:p>
          <a:p>
            <a:pPr marL="1554434" lvl="2" indent="-518145">
              <a:buFont typeface="Arial" panose="020B0604020202020204" pitchFamily="34" charset="0"/>
              <a:buChar char="•"/>
            </a:pPr>
            <a:r>
              <a:rPr lang="en-US" sz="2720" dirty="0">
                <a:solidFill>
                  <a:srgbClr val="000000"/>
                </a:solidFill>
              </a:rPr>
              <a:t>Ch. 312 Tax Abatement</a:t>
            </a:r>
          </a:p>
          <a:p>
            <a:pPr marL="1554434" lvl="2" indent="-518145">
              <a:buFont typeface="Arial" panose="020B0604020202020204" pitchFamily="34" charset="0"/>
              <a:buChar char="•"/>
            </a:pPr>
            <a:r>
              <a:rPr lang="en-US" sz="2720" dirty="0">
                <a:solidFill>
                  <a:srgbClr val="000000"/>
                </a:solidFill>
              </a:rPr>
              <a:t>Ch. 380 Rebates and Economic Development Incentive Fund</a:t>
            </a:r>
          </a:p>
          <a:p>
            <a:pPr marL="1554434" lvl="2" indent="-518145">
              <a:buFont typeface="Arial" panose="020B0604020202020204" pitchFamily="34" charset="0"/>
              <a:buChar char="•"/>
            </a:pPr>
            <a:r>
              <a:rPr lang="en-US" sz="2720" dirty="0">
                <a:solidFill>
                  <a:srgbClr val="000000"/>
                </a:solidFill>
              </a:rPr>
              <a:t>Fee Waivers (City &amp; SAWS)</a:t>
            </a:r>
          </a:p>
          <a:p>
            <a:pPr marL="1554434" lvl="2" indent="-518145">
              <a:buFont typeface="Arial" panose="020B0604020202020204" pitchFamily="34" charset="0"/>
              <a:buChar char="•"/>
            </a:pPr>
            <a:r>
              <a:rPr lang="en-US" sz="2720" dirty="0">
                <a:solidFill>
                  <a:srgbClr val="000000"/>
                </a:solidFill>
              </a:rPr>
              <a:t>Zero Percent Loan Program</a:t>
            </a:r>
          </a:p>
          <a:p>
            <a:pPr marL="1554434" lvl="2" indent="-518145">
              <a:buFont typeface="Arial" panose="020B0604020202020204" pitchFamily="34" charset="0"/>
              <a:buChar char="•"/>
            </a:pPr>
            <a:r>
              <a:rPr lang="en-US" sz="2720" dirty="0">
                <a:solidFill>
                  <a:srgbClr val="000000"/>
                </a:solidFill>
              </a:rPr>
              <a:t>Construction Mitigation</a:t>
            </a:r>
          </a:p>
          <a:p>
            <a:pPr marL="1554434" lvl="2" indent="-518145">
              <a:buFont typeface="Arial" panose="020B0604020202020204" pitchFamily="34" charset="0"/>
              <a:buChar char="•"/>
            </a:pPr>
            <a:r>
              <a:rPr lang="en-US" sz="2720" dirty="0">
                <a:solidFill>
                  <a:srgbClr val="000000"/>
                </a:solidFill>
              </a:rPr>
              <a:t>Growth Company Grant Programs</a:t>
            </a:r>
          </a:p>
          <a:p>
            <a:pPr marL="1554434" lvl="2" indent="-518145">
              <a:buFont typeface="Arial" panose="020B0604020202020204" pitchFamily="34" charset="0"/>
              <a:buChar char="•"/>
            </a:pPr>
            <a:r>
              <a:rPr lang="en-US" sz="2720" dirty="0">
                <a:solidFill>
                  <a:srgbClr val="000000"/>
                </a:solidFill>
              </a:rPr>
              <a:t>Placemaking Programs</a:t>
            </a:r>
          </a:p>
          <a:p>
            <a:pPr marL="1554434" lvl="2" indent="-518145">
              <a:buFont typeface="Arial" panose="020B0604020202020204" pitchFamily="34" charset="0"/>
              <a:buChar char="•"/>
            </a:pPr>
            <a:r>
              <a:rPr lang="en-US" sz="2720" dirty="0">
                <a:solidFill>
                  <a:srgbClr val="000000"/>
                </a:solidFill>
              </a:rPr>
              <a:t>San Antonio Economic Development Corporation (SAEDC)</a:t>
            </a:r>
            <a:endParaRPr lang="en-US" sz="3023" dirty="0">
              <a:solidFill>
                <a:srgbClr val="000000"/>
              </a:solidFill>
            </a:endParaRPr>
          </a:p>
          <a:p>
            <a:pPr marL="1554434" lvl="2" indent="-518145">
              <a:buFont typeface="Arial" panose="020B0604020202020204" pitchFamily="34" charset="0"/>
              <a:buChar char="•"/>
            </a:pPr>
            <a:endParaRPr lang="en-US" sz="3023" b="1" dirty="0">
              <a:solidFill>
                <a:srgbClr val="000000"/>
              </a:solidFill>
            </a:endParaRPr>
          </a:p>
        </p:txBody>
      </p:sp>
    </p:spTree>
    <p:extLst>
      <p:ext uri="{BB962C8B-B14F-4D97-AF65-F5344CB8AC3E}">
        <p14:creationId xmlns:p14="http://schemas.microsoft.com/office/powerpoint/2010/main" val="2219767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2BBD017-B668-62C5-AC74-6CFB17D2E6DF}"/>
              </a:ext>
            </a:extLst>
          </p:cNvPr>
          <p:cNvGrpSpPr/>
          <p:nvPr/>
        </p:nvGrpSpPr>
        <p:grpSpPr>
          <a:xfrm>
            <a:off x="-131737" y="-13080"/>
            <a:ext cx="14041034" cy="973054"/>
            <a:chOff x="-87180" y="-8657"/>
            <a:chExt cx="9291861" cy="643933"/>
          </a:xfrm>
        </p:grpSpPr>
        <p:pic>
          <p:nvPicPr>
            <p:cNvPr id="3" name="Picture 2" descr="A picture containing text&#10;&#10;Description automatically generated">
              <a:extLst>
                <a:ext uri="{FF2B5EF4-FFF2-40B4-BE49-F238E27FC236}">
                  <a16:creationId xmlns:a16="http://schemas.microsoft.com/office/drawing/2014/main" id="{5DF460F6-8D5D-F733-0CBC-1EA94AD4E3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80" y="-8657"/>
              <a:ext cx="4298039" cy="635276"/>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0BC5431F-ABA5-F30B-2A83-B2F53955A11C}"/>
                </a:ext>
              </a:extLst>
            </p:cNvPr>
            <p:cNvPicPr>
              <a:picLocks noChangeAspect="1"/>
            </p:cNvPicPr>
            <p:nvPr/>
          </p:nvPicPr>
          <p:blipFill rotWithShape="1">
            <a:blip r:embed="rId3">
              <a:extLst>
                <a:ext uri="{28A0092B-C50C-407E-A947-70E740481C1C}">
                  <a14:useLocalDpi xmlns:a14="http://schemas.microsoft.com/office/drawing/2010/main" val="0"/>
                </a:ext>
              </a:extLst>
            </a:blip>
            <a:srcRect l="57243" r="13650"/>
            <a:stretch/>
          </p:blipFill>
          <p:spPr>
            <a:xfrm>
              <a:off x="4235351" y="-8657"/>
              <a:ext cx="1251047" cy="635276"/>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FFCDB19B-B679-1EDB-2EAE-C1A0A30C97E0}"/>
                </a:ext>
              </a:extLst>
            </p:cNvPr>
            <p:cNvPicPr>
              <a:picLocks noChangeAspect="1"/>
            </p:cNvPicPr>
            <p:nvPr/>
          </p:nvPicPr>
          <p:blipFill rotWithShape="1">
            <a:blip r:embed="rId3">
              <a:extLst>
                <a:ext uri="{28A0092B-C50C-407E-A947-70E740481C1C}">
                  <a14:useLocalDpi xmlns:a14="http://schemas.microsoft.com/office/drawing/2010/main" val="0"/>
                </a:ext>
              </a:extLst>
            </a:blip>
            <a:srcRect l="42552"/>
            <a:stretch/>
          </p:blipFill>
          <p:spPr>
            <a:xfrm>
              <a:off x="5478234" y="0"/>
              <a:ext cx="2469146" cy="63527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EC353FC5-EF0A-685F-0592-4C6B3A2A437E}"/>
                </a:ext>
              </a:extLst>
            </p:cNvPr>
            <p:cNvPicPr>
              <a:picLocks noChangeAspect="1"/>
            </p:cNvPicPr>
            <p:nvPr/>
          </p:nvPicPr>
          <p:blipFill rotWithShape="1">
            <a:blip r:embed="rId3">
              <a:extLst>
                <a:ext uri="{28A0092B-C50C-407E-A947-70E740481C1C}">
                  <a14:useLocalDpi xmlns:a14="http://schemas.microsoft.com/office/drawing/2010/main" val="0"/>
                </a:ext>
              </a:extLst>
            </a:blip>
            <a:srcRect l="57051" r="14076"/>
            <a:stretch/>
          </p:blipFill>
          <p:spPr>
            <a:xfrm>
              <a:off x="7963708" y="-8657"/>
              <a:ext cx="1240973" cy="635276"/>
            </a:xfrm>
            <a:prstGeom prst="rect">
              <a:avLst/>
            </a:prstGeom>
          </p:spPr>
        </p:pic>
      </p:grpSp>
      <p:pic>
        <p:nvPicPr>
          <p:cNvPr id="4" name="Google Shape;466;p43">
            <a:extLst>
              <a:ext uri="{FF2B5EF4-FFF2-40B4-BE49-F238E27FC236}">
                <a16:creationId xmlns:a16="http://schemas.microsoft.com/office/drawing/2014/main" id="{DDC35069-6A68-ADF1-FBB1-B17A528C6484}"/>
              </a:ext>
            </a:extLst>
          </p:cNvPr>
          <p:cNvPicPr preferRelativeResize="0"/>
          <p:nvPr/>
        </p:nvPicPr>
        <p:blipFill>
          <a:blip r:embed="rId4">
            <a:alphaModFix/>
          </a:blip>
          <a:stretch>
            <a:fillRect/>
          </a:stretch>
        </p:blipFill>
        <p:spPr>
          <a:xfrm>
            <a:off x="834815" y="2392977"/>
            <a:ext cx="3810003" cy="4807151"/>
          </a:xfrm>
          <a:prstGeom prst="rect">
            <a:avLst/>
          </a:prstGeom>
          <a:noFill/>
          <a:ln>
            <a:noFill/>
          </a:ln>
        </p:spPr>
      </p:pic>
      <p:sp>
        <p:nvSpPr>
          <p:cNvPr id="9" name="Title 8">
            <a:extLst>
              <a:ext uri="{FF2B5EF4-FFF2-40B4-BE49-F238E27FC236}">
                <a16:creationId xmlns:a16="http://schemas.microsoft.com/office/drawing/2014/main" id="{21E95E3C-6769-D411-D7BF-3F40506BFEB2}"/>
              </a:ext>
            </a:extLst>
          </p:cNvPr>
          <p:cNvSpPr>
            <a:spLocks noGrp="1"/>
          </p:cNvSpPr>
          <p:nvPr>
            <p:ph type="title" idx="4294967295"/>
          </p:nvPr>
        </p:nvSpPr>
        <p:spPr>
          <a:xfrm>
            <a:off x="480315" y="888874"/>
            <a:ext cx="11917680" cy="1504102"/>
          </a:xfrm>
        </p:spPr>
        <p:txBody>
          <a:bodyPr>
            <a:normAutofit/>
          </a:bodyPr>
          <a:lstStyle/>
          <a:p>
            <a:r>
              <a:rPr lang="en-US" sz="4080"/>
              <a:t>Strategic Housing Implementation Plan</a:t>
            </a:r>
          </a:p>
        </p:txBody>
      </p:sp>
      <p:sp>
        <p:nvSpPr>
          <p:cNvPr id="11" name="Content Placeholder 4">
            <a:extLst>
              <a:ext uri="{FF2B5EF4-FFF2-40B4-BE49-F238E27FC236}">
                <a16:creationId xmlns:a16="http://schemas.microsoft.com/office/drawing/2014/main" id="{5F671FE3-C0D6-40C3-BD77-20264396AFED}"/>
              </a:ext>
            </a:extLst>
          </p:cNvPr>
          <p:cNvSpPr txBox="1">
            <a:spLocks/>
          </p:cNvSpPr>
          <p:nvPr/>
        </p:nvSpPr>
        <p:spPr>
          <a:xfrm>
            <a:off x="4644817" y="2159001"/>
            <a:ext cx="8481903" cy="5354320"/>
          </a:xfrm>
          <a:prstGeom prst="rect">
            <a:avLst/>
          </a:prstGeom>
          <a:ln>
            <a:noFill/>
          </a:ln>
        </p:spPr>
        <p:txBody>
          <a:bodyPr>
            <a:normAutofit fontScale="55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a:lnSpc>
                <a:spcPct val="107000"/>
              </a:lnSpc>
              <a:spcBef>
                <a:spcPts val="0"/>
              </a:spcBef>
              <a:spcAft>
                <a:spcPts val="1209"/>
              </a:spcAft>
            </a:pPr>
            <a:r>
              <a:rPr lang="en-US" sz="3627" b="1" dirty="0"/>
              <a:t>Shared vision for housing affordability &amp; livability</a:t>
            </a:r>
          </a:p>
          <a:p>
            <a:pPr marL="388609" lvl="1">
              <a:lnSpc>
                <a:spcPct val="107000"/>
              </a:lnSpc>
              <a:spcBef>
                <a:spcPts val="0"/>
              </a:spcBef>
              <a:spcAft>
                <a:spcPts val="1209"/>
              </a:spcAft>
            </a:pPr>
            <a:r>
              <a:rPr lang="en-US" sz="3287" dirty="0"/>
              <a:t>City, County, Housing Authority, and Housing Trust</a:t>
            </a:r>
            <a:br>
              <a:rPr lang="en-US" sz="3287" dirty="0"/>
            </a:br>
            <a:endParaRPr lang="en-US" sz="3287" dirty="0"/>
          </a:p>
          <a:p>
            <a:pPr marL="0">
              <a:lnSpc>
                <a:spcPct val="107000"/>
              </a:lnSpc>
              <a:spcBef>
                <a:spcPts val="0"/>
              </a:spcBef>
              <a:spcAft>
                <a:spcPts val="1209"/>
              </a:spcAft>
            </a:pPr>
            <a:r>
              <a:rPr lang="en-US" sz="3627" b="1" dirty="0"/>
              <a:t>New definition of affordability</a:t>
            </a:r>
          </a:p>
          <a:p>
            <a:pPr marL="388609" lvl="1">
              <a:lnSpc>
                <a:spcPct val="107000"/>
              </a:lnSpc>
              <a:spcBef>
                <a:spcPts val="0"/>
              </a:spcBef>
              <a:spcAft>
                <a:spcPts val="1209"/>
              </a:spcAft>
            </a:pPr>
            <a:r>
              <a:rPr lang="en-US" sz="3287" dirty="0"/>
              <a:t>60% AMI Rental | 120% AMI Ownership</a:t>
            </a:r>
            <a:br>
              <a:rPr lang="en-US" sz="3287" b="1" dirty="0"/>
            </a:br>
            <a:endParaRPr lang="en-US" sz="3287" b="1" dirty="0"/>
          </a:p>
          <a:p>
            <a:pPr marL="0">
              <a:lnSpc>
                <a:spcPct val="107000"/>
              </a:lnSpc>
              <a:spcBef>
                <a:spcPts val="0"/>
              </a:spcBef>
              <a:spcAft>
                <a:spcPts val="1209"/>
              </a:spcAft>
            </a:pPr>
            <a:r>
              <a:rPr lang="en-US" sz="3627" b="1" dirty="0"/>
              <a:t>Production &amp; preservation targets</a:t>
            </a:r>
          </a:p>
          <a:p>
            <a:pPr marL="388609" lvl="1">
              <a:lnSpc>
                <a:spcPct val="107000"/>
              </a:lnSpc>
              <a:spcBef>
                <a:spcPts val="0"/>
              </a:spcBef>
              <a:spcAft>
                <a:spcPts val="1209"/>
              </a:spcAft>
            </a:pPr>
            <a:r>
              <a:rPr lang="en-US" sz="3287" dirty="0"/>
              <a:t>28,000 – 10 years</a:t>
            </a:r>
            <a:br>
              <a:rPr lang="en-US" sz="3287" b="1" dirty="0"/>
            </a:br>
            <a:endParaRPr lang="en-US" sz="3287" b="1" dirty="0"/>
          </a:p>
          <a:p>
            <a:pPr marL="0">
              <a:lnSpc>
                <a:spcPct val="107000"/>
              </a:lnSpc>
              <a:spcBef>
                <a:spcPts val="0"/>
              </a:spcBef>
              <a:spcAft>
                <a:spcPts val="1209"/>
              </a:spcAft>
            </a:pPr>
            <a:r>
              <a:rPr lang="en-US" sz="3627" b="1" dirty="0"/>
              <a:t>10-year funding outlook</a:t>
            </a:r>
          </a:p>
          <a:p>
            <a:pPr marL="388609" lvl="1">
              <a:lnSpc>
                <a:spcPct val="107000"/>
              </a:lnSpc>
              <a:spcBef>
                <a:spcPts val="0"/>
              </a:spcBef>
              <a:spcAft>
                <a:spcPts val="1209"/>
              </a:spcAft>
            </a:pPr>
            <a:r>
              <a:rPr lang="en-US" sz="3287" dirty="0"/>
              <a:t>LIHTC, gap funding, fee waivers</a:t>
            </a:r>
          </a:p>
          <a:p>
            <a:pPr marL="194304" lvl="1" indent="0">
              <a:lnSpc>
                <a:spcPct val="107000"/>
              </a:lnSpc>
              <a:spcBef>
                <a:spcPts val="0"/>
              </a:spcBef>
              <a:spcAft>
                <a:spcPts val="1209"/>
              </a:spcAft>
              <a:buNone/>
            </a:pPr>
            <a:endParaRPr lang="en-US" sz="3287" dirty="0"/>
          </a:p>
          <a:p>
            <a:pPr marL="0">
              <a:lnSpc>
                <a:spcPct val="107000"/>
              </a:lnSpc>
              <a:spcBef>
                <a:spcPts val="0"/>
              </a:spcBef>
              <a:spcAft>
                <a:spcPts val="1209"/>
              </a:spcAft>
            </a:pPr>
            <a:r>
              <a:rPr lang="en-US" sz="3287" b="1" dirty="0"/>
              <a:t>Housing Bond ($150M)</a:t>
            </a:r>
          </a:p>
          <a:p>
            <a:pPr marL="388609" lvl="1">
              <a:lnSpc>
                <a:spcPct val="107000"/>
              </a:lnSpc>
              <a:spcBef>
                <a:spcPts val="0"/>
              </a:spcBef>
              <a:spcAft>
                <a:spcPts val="1209"/>
              </a:spcAft>
            </a:pPr>
            <a:r>
              <a:rPr lang="en-US" sz="2947" dirty="0"/>
              <a:t>Home repair, new ownership and rental, rental rehab, PSH</a:t>
            </a:r>
          </a:p>
          <a:p>
            <a:pPr marL="0">
              <a:lnSpc>
                <a:spcPct val="107000"/>
              </a:lnSpc>
              <a:spcBef>
                <a:spcPts val="0"/>
              </a:spcBef>
              <a:spcAft>
                <a:spcPts val="1209"/>
              </a:spcAft>
            </a:pPr>
            <a:endParaRPr lang="en-US" sz="3627" b="1" dirty="0"/>
          </a:p>
        </p:txBody>
      </p:sp>
    </p:spTree>
    <p:extLst>
      <p:ext uri="{BB962C8B-B14F-4D97-AF65-F5344CB8AC3E}">
        <p14:creationId xmlns:p14="http://schemas.microsoft.com/office/powerpoint/2010/main" val="2179653016"/>
      </p:ext>
    </p:extLst>
  </p:cSld>
  <p:clrMapOvr>
    <a:masterClrMapping/>
  </p:clrMapOvr>
</p:sld>
</file>

<file path=ppt/theme/theme1.xml><?xml version="1.0" encoding="utf-8"?>
<a:theme xmlns:a="http://schemas.openxmlformats.org/drawingml/2006/main" name="Office Theme">
  <a:themeElements>
    <a:clrScheme name="Custom 57">
      <a:dk1>
        <a:sysClr val="windowText" lastClr="000000"/>
      </a:dk1>
      <a:lt1>
        <a:sysClr val="window" lastClr="FFFFFF"/>
      </a:lt1>
      <a:dk2>
        <a:srgbClr val="004070"/>
      </a:dk2>
      <a:lt2>
        <a:srgbClr val="E7E6E6"/>
      </a:lt2>
      <a:accent1>
        <a:srgbClr val="0070C0"/>
      </a:accent1>
      <a:accent2>
        <a:srgbClr val="F6F5F1"/>
      </a:accent2>
      <a:accent3>
        <a:srgbClr val="C00000"/>
      </a:accent3>
      <a:accent4>
        <a:srgbClr val="017C8D"/>
      </a:accent4>
      <a:accent5>
        <a:srgbClr val="7030A0"/>
      </a:accent5>
      <a:accent6>
        <a:srgbClr val="000000"/>
      </a:accent6>
      <a:hlink>
        <a:srgbClr val="009999"/>
      </a:hlink>
      <a:folHlink>
        <a:srgbClr val="E7E6E6"/>
      </a:folHlink>
    </a:clrScheme>
    <a:fontScheme name="Custom 9">
      <a:majorFont>
        <a:latin typeface="Segoe UI Black"/>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11646208_win32_fixed.potx" id="{CE50844D-35E7-408C-B635-D6BA95FB36D1}" vid="{B258AA5A-7D4F-4879-BBFC-815FE4FE6B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c9266e61-4ab0-4077-855a-f036fda5d91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195CCF2D98334468E8A818E92F9EC71" ma:contentTypeVersion="14" ma:contentTypeDescription="Create a new document." ma:contentTypeScope="" ma:versionID="9662110bb7cb1fda6e106f34e8f4ed85">
  <xsd:schema xmlns:xsd="http://www.w3.org/2001/XMLSchema" xmlns:xs="http://www.w3.org/2001/XMLSchema" xmlns:p="http://schemas.microsoft.com/office/2006/metadata/properties" xmlns:ns3="c9266e61-4ab0-4077-855a-f036fda5d916" xmlns:ns4="e569435e-5709-4672-9cbb-aabf89c7b3cd" targetNamespace="http://schemas.microsoft.com/office/2006/metadata/properties" ma:root="true" ma:fieldsID="46684ce954487ee81201029bbf697f39" ns3:_="" ns4:_="">
    <xsd:import namespace="c9266e61-4ab0-4077-855a-f036fda5d916"/>
    <xsd:import namespace="e569435e-5709-4672-9cbb-aabf89c7b3cd"/>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3:_activity" minOccurs="0"/>
                <xsd:element ref="ns4:SharedWithUsers" minOccurs="0"/>
                <xsd:element ref="ns4:SharedWithDetails" minOccurs="0"/>
                <xsd:element ref="ns4:SharingHintHash" minOccurs="0"/>
                <xsd:element ref="ns3:MediaServiceSystemTags" minOccurs="0"/>
                <xsd:element ref="ns3:MediaServiceOCR"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266e61-4ab0-4077-855a-f036fda5d9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_activity" ma:index="12" nillable="true" ma:displayName="_activity" ma:hidden="true" ma:internalName="_activity">
      <xsd:simpleType>
        <xsd:restriction base="dms:Note"/>
      </xsd:simpleType>
    </xsd:element>
    <xsd:element name="MediaServiceSystemTags" ma:index="16" nillable="true" ma:displayName="MediaServiceSystemTags" ma:hidden="true" ma:internalName="MediaServiceSystemTags" ma:readOnly="true">
      <xsd:simpleType>
        <xsd:restriction base="dms:Note"/>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569435e-5709-4672-9cbb-aabf89c7b3cd"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1F6EFD-FA7D-4FF3-8E39-D2E87911E6F2}">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e569435e-5709-4672-9cbb-aabf89c7b3cd"/>
    <ds:schemaRef ds:uri="http://purl.org/dc/elements/1.1/"/>
    <ds:schemaRef ds:uri="http://schemas.microsoft.com/office/2006/metadata/properties"/>
    <ds:schemaRef ds:uri="c9266e61-4ab0-4077-855a-f036fda5d916"/>
    <ds:schemaRef ds:uri="http://www.w3.org/XML/1998/namespace"/>
    <ds:schemaRef ds:uri="http://purl.org/dc/terms/"/>
  </ds:schemaRefs>
</ds:datastoreItem>
</file>

<file path=customXml/itemProps2.xml><?xml version="1.0" encoding="utf-8"?>
<ds:datastoreItem xmlns:ds="http://schemas.openxmlformats.org/officeDocument/2006/customXml" ds:itemID="{CD29141A-ECEF-4827-AA91-34E29694A242}">
  <ds:schemaRefs>
    <ds:schemaRef ds:uri="c9266e61-4ab0-4077-855a-f036fda5d916"/>
    <ds:schemaRef ds:uri="e569435e-5709-4672-9cbb-aabf89c7b3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6E0729B-2D14-4F29-9E7B-CEFAEFB36D2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3013</TotalTime>
  <Words>1671</Words>
  <Application>Microsoft Macintosh PowerPoint</Application>
  <PresentationFormat>Custom</PresentationFormat>
  <Paragraphs>206</Paragraphs>
  <Slides>21</Slides>
  <Notes>15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21</vt:i4>
      </vt:variant>
    </vt:vector>
  </HeadingPairs>
  <TitlesOfParts>
    <vt:vector size="35" baseType="lpstr">
      <vt:lpstr>.SF NS</vt:lpstr>
      <vt:lpstr>Arial</vt:lpstr>
      <vt:lpstr>Calibri</vt:lpstr>
      <vt:lpstr>Courier New</vt:lpstr>
      <vt:lpstr>Franklin Gothic Book</vt:lpstr>
      <vt:lpstr>Open Sans</vt:lpstr>
      <vt:lpstr>Oswald</vt:lpstr>
      <vt:lpstr>Raleway</vt:lpstr>
      <vt:lpstr>Roboto</vt:lpstr>
      <vt:lpstr>Segoe UI</vt:lpstr>
      <vt:lpstr>Segoe UI Black</vt:lpstr>
      <vt:lpstr>system-ui</vt:lpstr>
      <vt:lpstr>Wingdings</vt:lpstr>
      <vt:lpstr>Office Theme</vt:lpstr>
      <vt:lpstr>Program Outline Building An Ecosystem  </vt:lpstr>
      <vt:lpstr> Addressing Poverty and Homelessness</vt:lpstr>
      <vt:lpstr>PRECARITY</vt:lpstr>
      <vt:lpstr>PowerPoint Presentation</vt:lpstr>
      <vt:lpstr>HUD Data Comparison</vt:lpstr>
      <vt:lpstr>Building an Ecosystem</vt:lpstr>
      <vt:lpstr>Chicken or the Egg:  Which Comes First?   Housing or Economic Development!</vt:lpstr>
      <vt:lpstr>City of San Antonio – Programs and Incentives</vt:lpstr>
      <vt:lpstr>Strategic Housing Implementation Plan</vt:lpstr>
      <vt:lpstr>Brooks Redevelopment</vt:lpstr>
      <vt:lpstr>Texas A&amp;M San Antonio - V!DA</vt:lpstr>
      <vt:lpstr>Hemisfair </vt:lpstr>
      <vt:lpstr>Transit Oriented Development</vt:lpstr>
      <vt:lpstr>Permanent Supportive Housing</vt:lpstr>
      <vt:lpstr>Chicken or the Egg:  Which Comes First?   Housing or Economic Development!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City of Arlington</dc:title>
  <dc:creator>Renee MacQuaid</dc:creator>
  <cp:lastModifiedBy>Todd Kercheval</cp:lastModifiedBy>
  <cp:revision>9</cp:revision>
  <cp:lastPrinted>2024-01-11T19:22:26Z</cp:lastPrinted>
  <dcterms:created xsi:type="dcterms:W3CDTF">2021-12-16T19:50:37Z</dcterms:created>
  <dcterms:modified xsi:type="dcterms:W3CDTF">2024-10-20T22:10:55Z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0x0101009195CCF2D98334468E8A818E92F9EC71</vt:lpwstr>
  </property>
</Properties>
</file>